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  <p:sldMasterId id="2147483666" r:id="rId2"/>
    <p:sldMasterId id="2147483668" r:id="rId3"/>
  </p:sldMasterIdLst>
  <p:notesMasterIdLst>
    <p:notesMasterId r:id="rId29"/>
  </p:notesMasterIdLst>
  <p:sldIdLst>
    <p:sldId id="386" r:id="rId4"/>
    <p:sldId id="270" r:id="rId5"/>
    <p:sldId id="388" r:id="rId6"/>
    <p:sldId id="389" r:id="rId7"/>
    <p:sldId id="400" r:id="rId8"/>
    <p:sldId id="390" r:id="rId9"/>
    <p:sldId id="401" r:id="rId10"/>
    <p:sldId id="391" r:id="rId11"/>
    <p:sldId id="402" r:id="rId12"/>
    <p:sldId id="392" r:id="rId13"/>
    <p:sldId id="411" r:id="rId14"/>
    <p:sldId id="393" r:id="rId15"/>
    <p:sldId id="404" r:id="rId16"/>
    <p:sldId id="394" r:id="rId17"/>
    <p:sldId id="413" r:id="rId18"/>
    <p:sldId id="395" r:id="rId19"/>
    <p:sldId id="412" r:id="rId20"/>
    <p:sldId id="396" r:id="rId21"/>
    <p:sldId id="407" r:id="rId22"/>
    <p:sldId id="397" r:id="rId23"/>
    <p:sldId id="414" r:id="rId24"/>
    <p:sldId id="408" r:id="rId25"/>
    <p:sldId id="398" r:id="rId26"/>
    <p:sldId id="415" r:id="rId27"/>
    <p:sldId id="399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 autoAdjust="0"/>
    <p:restoredTop sz="94667" autoAdjust="0"/>
  </p:normalViewPr>
  <p:slideViewPr>
    <p:cSldViewPr>
      <p:cViewPr varScale="1">
        <p:scale>
          <a:sx n="85" d="100"/>
          <a:sy n="85" d="100"/>
        </p:scale>
        <p:origin x="-78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FBF812B0-215D-4CFC-9416-82898C359A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39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10900-6E05-405A-BB6F-36BC800C8590}" type="slidenum">
              <a:rPr lang="en-US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30325" y="685800"/>
            <a:ext cx="2540000" cy="19050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743200"/>
            <a:ext cx="5029200" cy="5715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F812B0-215D-4CFC-9416-82898C359A1E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817A7-F28C-4E62-BB95-2340C9D0A3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A4C62-3968-4523-8E94-8E2CB1A14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AA121-FD44-4B45-BF9D-B455F96FF0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90C06-A1D7-4E43-9834-D74376375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50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D5EDE-6287-462A-AA26-ED5C685792C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25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054F9-B59C-4592-AEBD-CB5BFF0A167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41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5DC53-07BE-42B6-BFF0-38FDD3D7E36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400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033ED-46DE-45AA-9F4E-E02A91FB81C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78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344F1-9041-4AC0-95E2-E1F6325FDC2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04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52AA1-B940-4421-9575-6D7CB9F1ED9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12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AFE21-12F6-4221-B723-7446765916F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7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19D0D-6BD2-4F50-A33D-72BA52F6E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2213C-8605-434B-A673-6404FA3F63A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9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B407F-A9B3-48F5-918E-7244F55D5A3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106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CF705-DDC1-4ADF-912D-50A9EC0149A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151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AE103-2FD6-4097-923D-AAAB5A32F4B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62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EF63B-A8E6-4508-845A-947DD2B6CD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036F0-164E-42E7-8EAC-637FF01A4A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5ED3D-3289-4EE4-A32E-B72E9766E9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16C9F-F489-49DB-AD2F-C830736BD3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4CEF0-5323-4363-8D32-F84764620E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5868-0556-4BD6-AA4B-A252B85A8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96FBB-6057-44E5-B822-4E250B27B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59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205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5061" name="Rectangle 205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5062" name="Rectangle 205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C2022E-E01B-4BBC-8385-3111156C00A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pPr defTabSz="457200"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pPr defTabSz="457200"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FFFFFF"/>
                </a:solidFill>
              </a:defRPr>
            </a:lvl1pPr>
          </a:lstStyle>
          <a:p>
            <a:pPr defTabSz="457200">
              <a:buSzPct val="100000"/>
              <a:buFont typeface="Arial" charset="0"/>
              <a:buNone/>
              <a:defRPr/>
            </a:pPr>
            <a:fld id="{22872C51-6DE6-49F1-B5AD-4BDDA50E83B5}" type="slidenum">
              <a:rPr lang="en-US"/>
              <a:pPr defTabSz="457200">
                <a:buSzPct val="100000"/>
                <a:buFont typeface="Arial" charset="0"/>
                <a:buNone/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3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1" hangingPunct="1"/>
            <a:fld id="{C5CFEDE7-78A5-48D6-840B-189CA7A9A41B}" type="slidenum">
              <a:rPr lang="en-US">
                <a:solidFill>
                  <a:srgbClr val="FFFFFF"/>
                </a:solidFill>
                <a:latin typeface="Times New Roman" pitchFamily="18" charset="0"/>
              </a:rPr>
              <a:pPr eaLnBrk="1" hangingPunct="1"/>
              <a:t>‹#›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8293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uact=8&amp;ved=0CAcQjRxqFQoTCILth96qjcYCFUSYiAodUrcAPQ&amp;url=http://www.stereogum.com/tag/david-letterman/&amp;ei=_np8VYL2LsSwogTS7oLoAw&amp;bvm=bv.95515949,d.cGU&amp;psig=AFQjCNFvjXzBH24bUhFXvX8XNvfqvUoP3g&amp;ust=1434307614592356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44133"/>
            <a:ext cx="9144000" cy="1470025"/>
          </a:xfrm>
        </p:spPr>
        <p:txBody>
          <a:bodyPr/>
          <a:lstStyle/>
          <a:p>
            <a:r>
              <a:rPr lang="en-US" dirty="0"/>
              <a:t>Common Prescription Errors in Pediatric </a:t>
            </a:r>
            <a:r>
              <a:rPr lang="en-US" dirty="0" smtClean="0"/>
              <a:t>CRRT: a “Top 10 List”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20456"/>
            <a:ext cx="9144000" cy="1752600"/>
          </a:xfrm>
        </p:spPr>
        <p:txBody>
          <a:bodyPr/>
          <a:lstStyle/>
          <a:p>
            <a:r>
              <a:rPr lang="en-US" sz="2800" dirty="0" smtClean="0"/>
              <a:t>Jordan M. Symons, MD</a:t>
            </a:r>
          </a:p>
          <a:p>
            <a:r>
              <a:rPr lang="en-US" sz="2800" dirty="0" smtClean="0"/>
              <a:t>University of Washington School of Medicine</a:t>
            </a:r>
          </a:p>
          <a:p>
            <a:r>
              <a:rPr lang="en-US" sz="2800" dirty="0" smtClean="0"/>
              <a:t>Seattle Children’s Hospital</a:t>
            </a:r>
          </a:p>
          <a:p>
            <a:r>
              <a:rPr lang="en-US" sz="2800" dirty="0" smtClean="0"/>
              <a:t>Seattle, WA - USA</a:t>
            </a:r>
            <a:endParaRPr lang="en-US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8464" cy="2376921"/>
            <a:chOff x="0" y="0"/>
            <a:chExt cx="9148464" cy="2376921"/>
          </a:xfrm>
        </p:grpSpPr>
        <p:pic>
          <p:nvPicPr>
            <p:cNvPr id="16179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8464" cy="2376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16532" y="160930"/>
              <a:ext cx="8915400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8th </a:t>
              </a:r>
              <a:r>
                <a:rPr lang="en-US" sz="1600" b="1" dirty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International Conference On</a:t>
              </a:r>
            </a:p>
            <a:p>
              <a:r>
                <a:rPr lang="en-US" sz="3200" b="1" dirty="0" err="1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Paediatric</a:t>
              </a:r>
              <a:r>
                <a:rPr lang="en-US" sz="3200" b="1" dirty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Continuous Renal Replacement Therapy (</a:t>
              </a:r>
              <a:r>
                <a:rPr lang="en-US" sz="3200" b="1" dirty="0" err="1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pCRRT</a:t>
              </a:r>
              <a:r>
                <a:rPr lang="en-US" sz="3200" b="1" dirty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r"/>
              <a:endParaRPr lang="en-US" sz="1600" i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r"/>
              <a:r>
                <a:rPr lang="en-US" sz="1600" i="1" dirty="0" smtClean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16th </a:t>
              </a:r>
              <a:r>
                <a:rPr lang="en-US" sz="1600" i="1" dirty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- 18th July 2015</a:t>
              </a:r>
            </a:p>
            <a:p>
              <a:pPr algn="r"/>
              <a:r>
                <a:rPr lang="en-US" sz="1600" i="1" dirty="0">
                  <a:solidFill>
                    <a:srgbClr val="0097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Queen Elizabeth II Conference Centre, London, UK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8589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2575" indent="-282575"/>
            <a:r>
              <a:rPr lang="en-US" cap="none" dirty="0" smtClean="0"/>
              <a:t>“Blood pump speed – isn’t there an equation for that?”</a:t>
            </a:r>
            <a:endParaRPr lang="en-US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/>
              <a:t>Top 10 Things You’d Rather Not Say When Prescribing CRRT</a:t>
            </a:r>
            <a:endParaRPr lang="en-US" sz="32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7</a:t>
            </a:r>
          </a:p>
        </p:txBody>
      </p:sp>
    </p:spTree>
    <p:extLst>
      <p:ext uri="{BB962C8B-B14F-4D97-AF65-F5344CB8AC3E}">
        <p14:creationId xmlns:p14="http://schemas.microsoft.com/office/powerpoint/2010/main" val="221995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Pump Speed Issues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446592"/>
              </p:ext>
            </p:extLst>
          </p:nvPr>
        </p:nvGraphicFramePr>
        <p:xfrm>
          <a:off x="1675288" y="2819400"/>
          <a:ext cx="5869623" cy="201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4230"/>
                <a:gridCol w="3775393"/>
              </a:tblGrid>
              <a:tr h="430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u="none" dirty="0" smtClean="0"/>
                        <a:t>Calculation: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 smtClean="0"/>
                        <a:t>Table: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>
                        <a:buNone/>
                      </a:pPr>
                      <a:r>
                        <a:rPr lang="en-US" sz="2400" dirty="0" smtClean="0"/>
                        <a:t>3-5ml/kg/min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9538" lvl="1" indent="0">
                        <a:buNone/>
                        <a:tabLst>
                          <a:tab pos="1489075" algn="l"/>
                        </a:tabLst>
                      </a:pPr>
                      <a:r>
                        <a:rPr lang="en-US" sz="2400" dirty="0" smtClean="0"/>
                        <a:t>0-10 kg:	25-50ml/min</a:t>
                      </a:r>
                    </a:p>
                    <a:p>
                      <a:pPr marL="109538" lvl="1" indent="0">
                        <a:buNone/>
                        <a:tabLst>
                          <a:tab pos="1489075" algn="l"/>
                        </a:tabLst>
                      </a:pPr>
                      <a:r>
                        <a:rPr lang="en-US" sz="2400" dirty="0" smtClean="0"/>
                        <a:t>11-20kg:	80-100ml/min</a:t>
                      </a:r>
                    </a:p>
                    <a:p>
                      <a:pPr marL="109538" lvl="1" indent="0">
                        <a:buNone/>
                        <a:tabLst>
                          <a:tab pos="1489075" algn="l"/>
                        </a:tabLst>
                      </a:pPr>
                      <a:r>
                        <a:rPr lang="en-US" sz="2400" dirty="0" smtClean="0"/>
                        <a:t>21-50kg:	100-150ml/min</a:t>
                      </a:r>
                    </a:p>
                    <a:p>
                      <a:pPr marL="109538" lvl="1" indent="0">
                        <a:buNone/>
                        <a:tabLst>
                          <a:tab pos="1489075" algn="l"/>
                        </a:tabLst>
                      </a:pPr>
                      <a:r>
                        <a:rPr lang="en-US" sz="2400" dirty="0" smtClean="0"/>
                        <a:t>&gt;50kg:	150-180ml/min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533400" y="1628775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Suggested methods to determine blood </a:t>
            </a:r>
            <a:r>
              <a:rPr lang="en-US" sz="3200" dirty="0"/>
              <a:t>flow rate (Q</a:t>
            </a:r>
            <a:r>
              <a:rPr lang="en-US" sz="3200" baseline="-25000" dirty="0"/>
              <a:t>B</a:t>
            </a:r>
            <a:r>
              <a:rPr lang="en-US" sz="3200" dirty="0" smtClean="0"/>
              <a:t>) for pediatric CRRT have included:</a:t>
            </a:r>
            <a:endParaRPr lang="en-US" sz="3200" dirty="0"/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485775" y="4965880"/>
            <a:ext cx="8086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The real determinant – </a:t>
            </a:r>
            <a:r>
              <a:rPr lang="en-US" sz="3200" u="sng" dirty="0"/>
              <a:t>the vascular access</a:t>
            </a:r>
            <a:endParaRPr lang="en-US" sz="3200" u="sng" baseline="-250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5775" y="5672889"/>
            <a:ext cx="8086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 smtClean="0"/>
              <a:t>Plan ahead based on your access, device requirements – doctors, ask the nurses!</a:t>
            </a:r>
            <a:endParaRPr lang="en-US" sz="3200" i="1" u="sng" baseline="-25000" dirty="0"/>
          </a:p>
        </p:txBody>
      </p:sp>
    </p:spTree>
    <p:extLst>
      <p:ext uri="{BB962C8B-B14F-4D97-AF65-F5344CB8AC3E}">
        <p14:creationId xmlns:p14="http://schemas.microsoft.com/office/powerpoint/2010/main" val="4162180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193088" cy="1362075"/>
          </a:xfrm>
        </p:spPr>
        <p:txBody>
          <a:bodyPr/>
          <a:lstStyle/>
          <a:p>
            <a:pPr marL="227013" indent="-227013"/>
            <a:r>
              <a:rPr lang="en-US" cap="none" dirty="0" smtClean="0"/>
              <a:t>“Citrate – it’s just like heparin, only safer”</a:t>
            </a:r>
            <a:endParaRPr lang="en-US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/>
              <a:t>Top 10 Things You’d Rather Not Say When Prescribing CRRT</a:t>
            </a:r>
            <a:endParaRPr lang="en-US" sz="32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6</a:t>
            </a:r>
          </a:p>
        </p:txBody>
      </p:sp>
    </p:spTree>
    <p:extLst>
      <p:ext uri="{BB962C8B-B14F-4D97-AF65-F5344CB8AC3E}">
        <p14:creationId xmlns:p14="http://schemas.microsoft.com/office/powerpoint/2010/main" val="417635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Anticoagulation Issues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3760510"/>
            <a:ext cx="8153400" cy="2514600"/>
          </a:xfrm>
        </p:spPr>
        <p:txBody>
          <a:bodyPr/>
          <a:lstStyle/>
          <a:p>
            <a:r>
              <a:rPr lang="en-US" dirty="0" smtClean="0"/>
              <a:t>Understand your protocol(s)</a:t>
            </a:r>
          </a:p>
          <a:p>
            <a:r>
              <a:rPr lang="en-US" dirty="0" smtClean="0"/>
              <a:t>Teach your colleagues (physicians and nurses) about potential complications</a:t>
            </a:r>
          </a:p>
          <a:p>
            <a:r>
              <a:rPr lang="en-US" i="1" dirty="0" smtClean="0"/>
              <a:t>Advanced planning and careful monitoring will limit problems</a:t>
            </a:r>
            <a:endParaRPr lang="en-US" i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5485533"/>
              </p:ext>
            </p:extLst>
          </p:nvPr>
        </p:nvGraphicFramePr>
        <p:xfrm>
          <a:off x="228600" y="1600200"/>
          <a:ext cx="8762999" cy="201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3512"/>
                <a:gridCol w="3394888"/>
                <a:gridCol w="25145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Heparin</a:t>
                      </a:r>
                      <a:endParaRPr lang="en-US" sz="20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Citrate</a:t>
                      </a:r>
                      <a:endParaRPr lang="en-US" sz="20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Prostacyclin</a:t>
                      </a:r>
                      <a:endParaRPr lang="en-US" sz="20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Bleeding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Heparin-induce</a:t>
                      </a:r>
                      <a:r>
                        <a:rPr lang="en-US" sz="2000" baseline="0" dirty="0" smtClean="0"/>
                        <a:t>d thrombocytopenia</a:t>
                      </a:r>
                      <a:endParaRPr lang="en-US" sz="2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Citrate accumulation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Acid/base problems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Calcium</a:t>
                      </a:r>
                      <a:r>
                        <a:rPr lang="en-US" sz="2000" baseline="0" dirty="0" smtClean="0"/>
                        <a:t> abnormalities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Blood flow/clearance rate discrepancies</a:t>
                      </a:r>
                      <a:endParaRPr lang="en-US" sz="2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Hypotension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Cost</a:t>
                      </a:r>
                      <a:endParaRPr lang="en-US" sz="2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05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dirty="0" smtClean="0"/>
              <a:t>“</a:t>
            </a:r>
            <a:r>
              <a:rPr lang="en-US" cap="none" dirty="0" smtClean="0"/>
              <a:t>Talking to the pharmacist and the nutritionist makes me anxious . . .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 smtClean="0"/>
              <a:t>Top 10 Things You’d Rather Not Say When Prescribing CRRT</a:t>
            </a:r>
            <a:endParaRPr lang="en-US" sz="3200" i="1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5</a:t>
            </a:r>
          </a:p>
        </p:txBody>
      </p:sp>
    </p:spTree>
    <p:extLst>
      <p:ext uri="{BB962C8B-B14F-4D97-AF65-F5344CB8AC3E}">
        <p14:creationId xmlns:p14="http://schemas.microsoft.com/office/powerpoint/2010/main" val="256950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2"/>
          <p:cNvSpPr>
            <a:spLocks noChangeArrowheads="1"/>
          </p:cNvSpPr>
          <p:nvPr/>
        </p:nvSpPr>
        <p:spPr bwMode="auto">
          <a:xfrm rot="10800000">
            <a:off x="4483923" y="6079272"/>
            <a:ext cx="170363" cy="5455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 rot="10800000">
            <a:off x="4483923" y="4845206"/>
            <a:ext cx="170363" cy="5455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 rot="10800000">
            <a:off x="4483926" y="3657599"/>
            <a:ext cx="170363" cy="54655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 rot="10800000">
            <a:off x="4483923" y="2470492"/>
            <a:ext cx="170363" cy="5455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 rot="10800000">
            <a:off x="4483923" y="1236427"/>
            <a:ext cx="170363" cy="54558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grpSp>
        <p:nvGrpSpPr>
          <p:cNvPr id="204" name="Group 102"/>
          <p:cNvGrpSpPr/>
          <p:nvPr/>
        </p:nvGrpSpPr>
        <p:grpSpPr>
          <a:xfrm>
            <a:off x="2091166" y="1752600"/>
            <a:ext cx="3490486" cy="1218837"/>
            <a:chOff x="2091166" y="1752600"/>
            <a:chExt cx="3490486" cy="1218837"/>
          </a:xfrm>
        </p:grpSpPr>
        <p:grpSp>
          <p:nvGrpSpPr>
            <p:cNvPr id="205" name="Group 9"/>
            <p:cNvGrpSpPr>
              <a:grpSpLocks/>
            </p:cNvGrpSpPr>
            <p:nvPr/>
          </p:nvGrpSpPr>
          <p:grpSpPr bwMode="auto">
            <a:xfrm rot="16200000">
              <a:off x="3895908" y="1285694"/>
              <a:ext cx="1218837" cy="2152650"/>
              <a:chOff x="943" y="2555"/>
              <a:chExt cx="864" cy="1356"/>
            </a:xfrm>
          </p:grpSpPr>
          <p:sp>
            <p:nvSpPr>
              <p:cNvPr id="210" name="Oval 10"/>
              <p:cNvSpPr>
                <a:spLocks noChangeArrowheads="1"/>
              </p:cNvSpPr>
              <p:nvPr/>
            </p:nvSpPr>
            <p:spPr bwMode="auto">
              <a:xfrm rot="5400000">
                <a:off x="1555" y="2927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1" name="Oval 11"/>
              <p:cNvSpPr>
                <a:spLocks noChangeArrowheads="1"/>
              </p:cNvSpPr>
              <p:nvPr/>
            </p:nvSpPr>
            <p:spPr bwMode="auto">
              <a:xfrm rot="5400000">
                <a:off x="1531" y="2723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2" name="Oval 12"/>
              <p:cNvSpPr>
                <a:spLocks noChangeArrowheads="1"/>
              </p:cNvSpPr>
              <p:nvPr/>
            </p:nvSpPr>
            <p:spPr bwMode="auto">
              <a:xfrm rot="5400000">
                <a:off x="1363" y="3119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3" name="Oval 13"/>
              <p:cNvSpPr>
                <a:spLocks noChangeArrowheads="1"/>
              </p:cNvSpPr>
              <p:nvPr/>
            </p:nvSpPr>
            <p:spPr bwMode="auto">
              <a:xfrm rot="5400000">
                <a:off x="1315" y="2975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4" name="Oval 14"/>
              <p:cNvSpPr>
                <a:spLocks noChangeArrowheads="1"/>
              </p:cNvSpPr>
              <p:nvPr/>
            </p:nvSpPr>
            <p:spPr bwMode="auto">
              <a:xfrm rot="5400000">
                <a:off x="1507" y="3311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5" name="Oval 15"/>
              <p:cNvSpPr>
                <a:spLocks noChangeArrowheads="1"/>
              </p:cNvSpPr>
              <p:nvPr/>
            </p:nvSpPr>
            <p:spPr bwMode="auto">
              <a:xfrm rot="5400000">
                <a:off x="1015" y="3863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6" name="Oval 16"/>
              <p:cNvSpPr>
                <a:spLocks noChangeArrowheads="1"/>
              </p:cNvSpPr>
              <p:nvPr/>
            </p:nvSpPr>
            <p:spPr bwMode="auto">
              <a:xfrm rot="5400000">
                <a:off x="1699" y="3809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7" name="Oval 17"/>
              <p:cNvSpPr>
                <a:spLocks noChangeArrowheads="1"/>
              </p:cNvSpPr>
              <p:nvPr/>
            </p:nvSpPr>
            <p:spPr bwMode="auto">
              <a:xfrm rot="5400000">
                <a:off x="943" y="2741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8" name="Oval 18"/>
              <p:cNvSpPr>
                <a:spLocks noChangeArrowheads="1"/>
              </p:cNvSpPr>
              <p:nvPr/>
            </p:nvSpPr>
            <p:spPr bwMode="auto">
              <a:xfrm rot="5400000">
                <a:off x="1315" y="2783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9" name="Oval 19"/>
              <p:cNvSpPr>
                <a:spLocks noChangeArrowheads="1"/>
              </p:cNvSpPr>
              <p:nvPr/>
            </p:nvSpPr>
            <p:spPr bwMode="auto">
              <a:xfrm rot="5400000">
                <a:off x="1171" y="3359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0" name="Oval 20"/>
              <p:cNvSpPr>
                <a:spLocks noChangeArrowheads="1"/>
              </p:cNvSpPr>
              <p:nvPr/>
            </p:nvSpPr>
            <p:spPr bwMode="auto">
              <a:xfrm rot="5400000">
                <a:off x="1123" y="2879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1" name="Oval 21"/>
              <p:cNvSpPr>
                <a:spLocks noChangeArrowheads="1"/>
              </p:cNvSpPr>
              <p:nvPr/>
            </p:nvSpPr>
            <p:spPr bwMode="auto">
              <a:xfrm rot="5400000">
                <a:off x="1411" y="2591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2" name="Oval 22"/>
              <p:cNvSpPr>
                <a:spLocks noChangeArrowheads="1"/>
              </p:cNvSpPr>
              <p:nvPr/>
            </p:nvSpPr>
            <p:spPr bwMode="auto">
              <a:xfrm rot="5400000">
                <a:off x="1699" y="2735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3" name="Oval 23"/>
              <p:cNvSpPr>
                <a:spLocks noChangeArrowheads="1"/>
              </p:cNvSpPr>
              <p:nvPr/>
            </p:nvSpPr>
            <p:spPr bwMode="auto">
              <a:xfrm rot="5400000">
                <a:off x="1027" y="2987"/>
                <a:ext cx="48" cy="48"/>
              </a:xfrm>
              <a:prstGeom prst="ellipse">
                <a:avLst/>
              </a:prstGeom>
              <a:gradFill rotWithShape="0">
                <a:gsLst>
                  <a:gs pos="0">
                    <a:srgbClr val="FDE3BA"/>
                  </a:gs>
                  <a:gs pos="100000">
                    <a:srgbClr val="FDE3BA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4" name="Oval 24"/>
              <p:cNvSpPr>
                <a:spLocks noChangeArrowheads="1"/>
              </p:cNvSpPr>
              <p:nvPr/>
            </p:nvSpPr>
            <p:spPr bwMode="auto">
              <a:xfrm rot="5400000">
                <a:off x="1447" y="2783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5" name="Oval 25"/>
              <p:cNvSpPr>
                <a:spLocks noChangeArrowheads="1"/>
              </p:cNvSpPr>
              <p:nvPr/>
            </p:nvSpPr>
            <p:spPr bwMode="auto">
              <a:xfrm rot="5400000">
                <a:off x="1399" y="2879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6" name="Oval 26"/>
              <p:cNvSpPr>
                <a:spLocks noChangeArrowheads="1"/>
              </p:cNvSpPr>
              <p:nvPr/>
            </p:nvSpPr>
            <p:spPr bwMode="auto">
              <a:xfrm rot="5400000">
                <a:off x="1159" y="2687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7" name="Oval 27"/>
              <p:cNvSpPr>
                <a:spLocks noChangeArrowheads="1"/>
              </p:cNvSpPr>
              <p:nvPr/>
            </p:nvSpPr>
            <p:spPr bwMode="auto">
              <a:xfrm rot="5400000">
                <a:off x="1159" y="3071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8" name="Oval 28"/>
              <p:cNvSpPr>
                <a:spLocks noChangeArrowheads="1"/>
              </p:cNvSpPr>
              <p:nvPr/>
            </p:nvSpPr>
            <p:spPr bwMode="auto">
              <a:xfrm rot="5400000">
                <a:off x="1543" y="3119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0" name="Oval 30"/>
              <p:cNvSpPr>
                <a:spLocks noChangeArrowheads="1"/>
              </p:cNvSpPr>
              <p:nvPr/>
            </p:nvSpPr>
            <p:spPr bwMode="auto">
              <a:xfrm rot="5400000">
                <a:off x="1105" y="3599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1" name="Oval 31"/>
              <p:cNvSpPr>
                <a:spLocks noChangeArrowheads="1"/>
              </p:cNvSpPr>
              <p:nvPr/>
            </p:nvSpPr>
            <p:spPr bwMode="auto">
              <a:xfrm rot="5400000">
                <a:off x="1033" y="2597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2" name="Oval 32"/>
              <p:cNvSpPr>
                <a:spLocks noChangeArrowheads="1"/>
              </p:cNvSpPr>
              <p:nvPr/>
            </p:nvSpPr>
            <p:spPr bwMode="auto">
              <a:xfrm rot="5400000">
                <a:off x="1405" y="3707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3" name="Oval 33"/>
              <p:cNvSpPr>
                <a:spLocks noChangeArrowheads="1"/>
              </p:cNvSpPr>
              <p:nvPr/>
            </p:nvSpPr>
            <p:spPr bwMode="auto">
              <a:xfrm rot="5400000">
                <a:off x="1255" y="3023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4" name="Oval 34"/>
              <p:cNvSpPr>
                <a:spLocks noChangeArrowheads="1"/>
              </p:cNvSpPr>
              <p:nvPr/>
            </p:nvSpPr>
            <p:spPr bwMode="auto">
              <a:xfrm rot="5400000">
                <a:off x="1687" y="2879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5" name="Oval 35"/>
              <p:cNvSpPr>
                <a:spLocks noChangeArrowheads="1"/>
              </p:cNvSpPr>
              <p:nvPr/>
            </p:nvSpPr>
            <p:spPr bwMode="auto">
              <a:xfrm rot="5400000">
                <a:off x="1255" y="2879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6" name="Oval 36"/>
              <p:cNvSpPr>
                <a:spLocks noChangeArrowheads="1"/>
              </p:cNvSpPr>
              <p:nvPr/>
            </p:nvSpPr>
            <p:spPr bwMode="auto">
              <a:xfrm rot="5400000">
                <a:off x="1591" y="2591"/>
                <a:ext cx="60" cy="60"/>
              </a:xfrm>
              <a:prstGeom prst="ellipse">
                <a:avLst/>
              </a:prstGeom>
              <a:gradFill rotWithShape="0">
                <a:gsLst>
                  <a:gs pos="0">
                    <a:srgbClr val="F57B49"/>
                  </a:gs>
                  <a:gs pos="100000">
                    <a:srgbClr val="F57B4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7" name="Oval 37"/>
              <p:cNvSpPr>
                <a:spLocks noChangeArrowheads="1"/>
              </p:cNvSpPr>
              <p:nvPr/>
            </p:nvSpPr>
            <p:spPr bwMode="auto">
              <a:xfrm rot="5400000">
                <a:off x="1456" y="3188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8" name="Oval 38"/>
              <p:cNvSpPr>
                <a:spLocks noChangeArrowheads="1"/>
              </p:cNvSpPr>
              <p:nvPr/>
            </p:nvSpPr>
            <p:spPr bwMode="auto">
              <a:xfrm rot="5400000">
                <a:off x="1618" y="302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9" name="Oval 39"/>
              <p:cNvSpPr>
                <a:spLocks noChangeArrowheads="1"/>
              </p:cNvSpPr>
              <p:nvPr/>
            </p:nvSpPr>
            <p:spPr bwMode="auto">
              <a:xfrm rot="5400000">
                <a:off x="1174" y="2960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0" name="Oval 40"/>
              <p:cNvSpPr>
                <a:spLocks noChangeArrowheads="1"/>
              </p:cNvSpPr>
              <p:nvPr/>
            </p:nvSpPr>
            <p:spPr bwMode="auto">
              <a:xfrm rot="5400000">
                <a:off x="1360" y="2672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1" name="Oval 41"/>
              <p:cNvSpPr>
                <a:spLocks noChangeArrowheads="1"/>
              </p:cNvSpPr>
              <p:nvPr/>
            </p:nvSpPr>
            <p:spPr bwMode="auto">
              <a:xfrm rot="5400000">
                <a:off x="1030" y="308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2" name="Oval 42"/>
              <p:cNvSpPr>
                <a:spLocks noChangeArrowheads="1"/>
              </p:cNvSpPr>
              <p:nvPr/>
            </p:nvSpPr>
            <p:spPr bwMode="auto">
              <a:xfrm rot="5400000">
                <a:off x="1690" y="3488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3" name="Oval 43"/>
              <p:cNvSpPr>
                <a:spLocks noChangeArrowheads="1"/>
              </p:cNvSpPr>
              <p:nvPr/>
            </p:nvSpPr>
            <p:spPr bwMode="auto">
              <a:xfrm rot="5400000">
                <a:off x="1234" y="2558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4" name="Oval 44"/>
              <p:cNvSpPr>
                <a:spLocks noChangeArrowheads="1"/>
              </p:cNvSpPr>
              <p:nvPr/>
            </p:nvSpPr>
            <p:spPr bwMode="auto">
              <a:xfrm rot="5400000">
                <a:off x="1330" y="350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6" name="Oval 46"/>
              <p:cNvSpPr>
                <a:spLocks noChangeArrowheads="1"/>
              </p:cNvSpPr>
              <p:nvPr/>
            </p:nvSpPr>
            <p:spPr bwMode="auto">
              <a:xfrm rot="5400000">
                <a:off x="1606" y="275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7" name="Oval 47"/>
              <p:cNvSpPr>
                <a:spLocks noChangeArrowheads="1"/>
              </p:cNvSpPr>
              <p:nvPr/>
            </p:nvSpPr>
            <p:spPr bwMode="auto">
              <a:xfrm rot="5400000">
                <a:off x="970" y="2894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8" name="Oval 48"/>
              <p:cNvSpPr>
                <a:spLocks noChangeArrowheads="1"/>
              </p:cNvSpPr>
              <p:nvPr/>
            </p:nvSpPr>
            <p:spPr bwMode="auto">
              <a:xfrm rot="5400000">
                <a:off x="1438" y="299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9" name="Oval 49"/>
              <p:cNvSpPr>
                <a:spLocks noChangeArrowheads="1"/>
              </p:cNvSpPr>
              <p:nvPr/>
            </p:nvSpPr>
            <p:spPr bwMode="auto">
              <a:xfrm rot="5400000">
                <a:off x="1738" y="260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0" name="Oval 50"/>
              <p:cNvSpPr>
                <a:spLocks noChangeArrowheads="1"/>
              </p:cNvSpPr>
              <p:nvPr/>
            </p:nvSpPr>
            <p:spPr bwMode="auto">
              <a:xfrm rot="5400000">
                <a:off x="1078" y="2756"/>
                <a:ext cx="72" cy="66"/>
              </a:xfrm>
              <a:prstGeom prst="ellipse">
                <a:avLst/>
              </a:prstGeom>
              <a:gradFill rotWithShape="0">
                <a:gsLst>
                  <a:gs pos="0">
                    <a:srgbClr val="FFC5CF"/>
                  </a:gs>
                  <a:gs pos="100000">
                    <a:srgbClr val="FFC5CF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sp>
          <p:nvSpPr>
            <p:cNvPr id="208" name="Rectangle 52"/>
            <p:cNvSpPr>
              <a:spLocks noChangeArrowheads="1"/>
            </p:cNvSpPr>
            <p:nvPr/>
          </p:nvSpPr>
          <p:spPr bwMode="auto">
            <a:xfrm>
              <a:off x="2091166" y="1891489"/>
              <a:ext cx="1308608" cy="828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defTabSz="762000" eaLnBrk="1" hangingPunct="1"/>
              <a:r>
                <a:rPr lang="de-DE" sz="1600" b="1" dirty="0" smtClean="0">
                  <a:solidFill>
                    <a:srgbClr val="F39FD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Small molecules and drugs</a:t>
              </a:r>
              <a:endParaRPr lang="de-DE" sz="1600" b="1" dirty="0">
                <a:solidFill>
                  <a:srgbClr val="F39FD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</p:grpSp>
      <p:grpSp>
        <p:nvGrpSpPr>
          <p:cNvPr id="251" name="Group 104"/>
          <p:cNvGrpSpPr/>
          <p:nvPr/>
        </p:nvGrpSpPr>
        <p:grpSpPr>
          <a:xfrm>
            <a:off x="1528386" y="3124200"/>
            <a:ext cx="4139112" cy="1015825"/>
            <a:chOff x="1528386" y="3124200"/>
            <a:chExt cx="4139112" cy="1015825"/>
          </a:xfrm>
        </p:grpSpPr>
        <p:grpSp>
          <p:nvGrpSpPr>
            <p:cNvPr id="252" name="Group 55"/>
            <p:cNvGrpSpPr>
              <a:grpSpLocks/>
            </p:cNvGrpSpPr>
            <p:nvPr/>
          </p:nvGrpSpPr>
          <p:grpSpPr bwMode="auto">
            <a:xfrm>
              <a:off x="3533898" y="3124200"/>
              <a:ext cx="2133600" cy="1015825"/>
              <a:chOff x="1872" y="4248"/>
              <a:chExt cx="1344" cy="720"/>
            </a:xfrm>
          </p:grpSpPr>
          <p:sp>
            <p:nvSpPr>
              <p:cNvPr id="254" name="Oval 56"/>
              <p:cNvSpPr>
                <a:spLocks noChangeArrowheads="1"/>
              </p:cNvSpPr>
              <p:nvPr/>
            </p:nvSpPr>
            <p:spPr bwMode="auto">
              <a:xfrm>
                <a:off x="2064" y="4392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5" name="Oval 57"/>
              <p:cNvSpPr>
                <a:spLocks noChangeArrowheads="1"/>
              </p:cNvSpPr>
              <p:nvPr/>
            </p:nvSpPr>
            <p:spPr bwMode="auto">
              <a:xfrm>
                <a:off x="2640" y="4392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6" name="Oval 58"/>
              <p:cNvSpPr>
                <a:spLocks noChangeArrowheads="1"/>
              </p:cNvSpPr>
              <p:nvPr/>
            </p:nvSpPr>
            <p:spPr bwMode="auto">
              <a:xfrm>
                <a:off x="2304" y="4440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7" name="Oval 59"/>
              <p:cNvSpPr>
                <a:spLocks noChangeArrowheads="1"/>
              </p:cNvSpPr>
              <p:nvPr/>
            </p:nvSpPr>
            <p:spPr bwMode="auto">
              <a:xfrm>
                <a:off x="2064" y="4584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8" name="Oval 60"/>
              <p:cNvSpPr>
                <a:spLocks noChangeArrowheads="1"/>
              </p:cNvSpPr>
              <p:nvPr/>
            </p:nvSpPr>
            <p:spPr bwMode="auto">
              <a:xfrm>
                <a:off x="2304" y="4296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9" name="Oval 61"/>
              <p:cNvSpPr>
                <a:spLocks noChangeArrowheads="1"/>
              </p:cNvSpPr>
              <p:nvPr/>
            </p:nvSpPr>
            <p:spPr bwMode="auto">
              <a:xfrm>
                <a:off x="1968" y="4680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0" name="Oval 62"/>
              <p:cNvSpPr>
                <a:spLocks noChangeArrowheads="1"/>
              </p:cNvSpPr>
              <p:nvPr/>
            </p:nvSpPr>
            <p:spPr bwMode="auto">
              <a:xfrm>
                <a:off x="2256" y="4584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1" name="Oval 63"/>
              <p:cNvSpPr>
                <a:spLocks noChangeArrowheads="1"/>
              </p:cNvSpPr>
              <p:nvPr/>
            </p:nvSpPr>
            <p:spPr bwMode="auto">
              <a:xfrm>
                <a:off x="2352" y="4680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2" name="Oval 64"/>
              <p:cNvSpPr>
                <a:spLocks noChangeArrowheads="1"/>
              </p:cNvSpPr>
              <p:nvPr/>
            </p:nvSpPr>
            <p:spPr bwMode="auto">
              <a:xfrm>
                <a:off x="2496" y="4344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3" name="Oval 65"/>
              <p:cNvSpPr>
                <a:spLocks noChangeArrowheads="1"/>
              </p:cNvSpPr>
              <p:nvPr/>
            </p:nvSpPr>
            <p:spPr bwMode="auto">
              <a:xfrm>
                <a:off x="2688" y="4536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4" name="Oval 66"/>
              <p:cNvSpPr>
                <a:spLocks noChangeArrowheads="1"/>
              </p:cNvSpPr>
              <p:nvPr/>
            </p:nvSpPr>
            <p:spPr bwMode="auto">
              <a:xfrm>
                <a:off x="1872" y="448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5" name="Oval 67"/>
              <p:cNvSpPr>
                <a:spLocks noChangeArrowheads="1"/>
              </p:cNvSpPr>
              <p:nvPr/>
            </p:nvSpPr>
            <p:spPr bwMode="auto">
              <a:xfrm>
                <a:off x="2160" y="472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6" name="Oval 68"/>
              <p:cNvSpPr>
                <a:spLocks noChangeArrowheads="1"/>
              </p:cNvSpPr>
              <p:nvPr/>
            </p:nvSpPr>
            <p:spPr bwMode="auto">
              <a:xfrm>
                <a:off x="2016" y="424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7" name="Oval 69"/>
              <p:cNvSpPr>
                <a:spLocks noChangeArrowheads="1"/>
              </p:cNvSpPr>
              <p:nvPr/>
            </p:nvSpPr>
            <p:spPr bwMode="auto">
              <a:xfrm>
                <a:off x="3120" y="472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8" name="Oval 70"/>
              <p:cNvSpPr>
                <a:spLocks noChangeArrowheads="1"/>
              </p:cNvSpPr>
              <p:nvPr/>
            </p:nvSpPr>
            <p:spPr bwMode="auto">
              <a:xfrm>
                <a:off x="2928" y="424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9" name="Oval 71"/>
              <p:cNvSpPr>
                <a:spLocks noChangeArrowheads="1"/>
              </p:cNvSpPr>
              <p:nvPr/>
            </p:nvSpPr>
            <p:spPr bwMode="auto">
              <a:xfrm>
                <a:off x="2304" y="4872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70" name="Oval 72"/>
              <p:cNvSpPr>
                <a:spLocks noChangeArrowheads="1"/>
              </p:cNvSpPr>
              <p:nvPr/>
            </p:nvSpPr>
            <p:spPr bwMode="auto">
              <a:xfrm>
                <a:off x="2160" y="4488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FAFD00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sp>
          <p:nvSpPr>
            <p:cNvPr id="253" name="Rectangle 73"/>
            <p:cNvSpPr>
              <a:spLocks noChangeArrowheads="1"/>
            </p:cNvSpPr>
            <p:nvPr/>
          </p:nvSpPr>
          <p:spPr bwMode="auto">
            <a:xfrm>
              <a:off x="1528386" y="3276600"/>
              <a:ext cx="2014914" cy="5822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defTabSz="762000" eaLnBrk="1" hangingPunct="1"/>
              <a:r>
                <a:rPr lang="de-DE" sz="1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Middle molecules and drugs</a:t>
              </a:r>
              <a:endParaRPr lang="de-DE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</p:grpSp>
      <p:grpSp>
        <p:nvGrpSpPr>
          <p:cNvPr id="271" name="Group 110"/>
          <p:cNvGrpSpPr/>
          <p:nvPr/>
        </p:nvGrpSpPr>
        <p:grpSpPr>
          <a:xfrm>
            <a:off x="2269988" y="4114800"/>
            <a:ext cx="3187839" cy="874988"/>
            <a:chOff x="1177168" y="4114800"/>
            <a:chExt cx="3187839" cy="874988"/>
          </a:xfrm>
        </p:grpSpPr>
        <p:sp>
          <p:nvSpPr>
            <p:cNvPr id="272" name="Rectangle 81"/>
            <p:cNvSpPr>
              <a:spLocks noChangeArrowheads="1"/>
            </p:cNvSpPr>
            <p:nvPr/>
          </p:nvSpPr>
          <p:spPr bwMode="auto">
            <a:xfrm>
              <a:off x="1177168" y="4114800"/>
              <a:ext cx="1951569" cy="5822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defTabSz="762000" eaLnBrk="1" hangingPunct="1"/>
              <a:r>
                <a:rPr lang="de-DE" sz="1600" b="1" dirty="0" smtClean="0">
                  <a:solidFill>
                    <a:srgbClr val="F6BF6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Larger molecules and drugs</a:t>
              </a:r>
              <a:endParaRPr lang="de-DE" sz="1600" b="1" dirty="0">
                <a:solidFill>
                  <a:srgbClr val="F6BF6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grpSp>
          <p:nvGrpSpPr>
            <p:cNvPr id="273" name="Group 109"/>
            <p:cNvGrpSpPr/>
            <p:nvPr/>
          </p:nvGrpSpPr>
          <p:grpSpPr>
            <a:xfrm>
              <a:off x="2819401" y="4267200"/>
              <a:ext cx="1545606" cy="722588"/>
              <a:chOff x="2819401" y="4267200"/>
              <a:chExt cx="1545606" cy="722588"/>
            </a:xfrm>
          </p:grpSpPr>
          <p:sp>
            <p:nvSpPr>
              <p:cNvPr id="274" name="Oval 75"/>
              <p:cNvSpPr>
                <a:spLocks noChangeArrowheads="1"/>
              </p:cNvSpPr>
              <p:nvPr/>
            </p:nvSpPr>
            <p:spPr bwMode="auto">
              <a:xfrm>
                <a:off x="3980778" y="4301922"/>
                <a:ext cx="384229" cy="357352"/>
              </a:xfrm>
              <a:prstGeom prst="ellipse">
                <a:avLst/>
              </a:prstGeom>
              <a:gradFill rotWithShape="0">
                <a:gsLst>
                  <a:gs pos="0">
                    <a:srgbClr val="F6BF69"/>
                  </a:gs>
                  <a:gs pos="100000">
                    <a:srgbClr val="F6BF6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75" name="Oval 76"/>
              <p:cNvSpPr>
                <a:spLocks noChangeArrowheads="1"/>
              </p:cNvSpPr>
              <p:nvPr/>
            </p:nvSpPr>
            <p:spPr bwMode="auto">
              <a:xfrm>
                <a:off x="2819401" y="4632436"/>
                <a:ext cx="384229" cy="357352"/>
              </a:xfrm>
              <a:prstGeom prst="ellipse">
                <a:avLst/>
              </a:prstGeom>
              <a:gradFill rotWithShape="0">
                <a:gsLst>
                  <a:gs pos="0">
                    <a:srgbClr val="F6BF69"/>
                  </a:gs>
                  <a:gs pos="100000">
                    <a:srgbClr val="F6BF6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77" name="Oval 78"/>
              <p:cNvSpPr>
                <a:spLocks noChangeArrowheads="1"/>
              </p:cNvSpPr>
              <p:nvPr/>
            </p:nvSpPr>
            <p:spPr bwMode="auto">
              <a:xfrm>
                <a:off x="3124200" y="4267200"/>
                <a:ext cx="384229" cy="357352"/>
              </a:xfrm>
              <a:prstGeom prst="ellipse">
                <a:avLst/>
              </a:prstGeom>
              <a:gradFill rotWithShape="0">
                <a:gsLst>
                  <a:gs pos="0">
                    <a:srgbClr val="F6BF69"/>
                  </a:gs>
                  <a:gs pos="100000">
                    <a:srgbClr val="F6BF6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78" name="Oval 78"/>
              <p:cNvSpPr>
                <a:spLocks noChangeArrowheads="1"/>
              </p:cNvSpPr>
              <p:nvPr/>
            </p:nvSpPr>
            <p:spPr bwMode="auto">
              <a:xfrm>
                <a:off x="3522636" y="4429126"/>
                <a:ext cx="384229" cy="357352"/>
              </a:xfrm>
              <a:prstGeom prst="ellipse">
                <a:avLst/>
              </a:prstGeom>
              <a:gradFill rotWithShape="0">
                <a:gsLst>
                  <a:gs pos="0">
                    <a:srgbClr val="F6BF69"/>
                  </a:gs>
                  <a:gs pos="100000">
                    <a:srgbClr val="F6BF69">
                      <a:gamma/>
                      <a:shade val="29804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</p:grpSp>
      <p:sp>
        <p:nvSpPr>
          <p:cNvPr id="309" name="TextBox 308"/>
          <p:cNvSpPr txBox="1"/>
          <p:nvPr/>
        </p:nvSpPr>
        <p:spPr>
          <a:xfrm>
            <a:off x="5791200" y="1357008"/>
            <a:ext cx="3352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2800" i="1" dirty="0" smtClean="0">
                <a:solidFill>
                  <a:srgbClr val="FFFFFF"/>
                </a:solidFill>
                <a:latin typeface="Arial"/>
              </a:rPr>
              <a:t>CRRT prescription without thoughtful consideration of nutritional needs and medication requirements puts patients at risk for poor outcome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274" y="154004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Convection Favors Loss of Larger Molecules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753514" y="5054012"/>
            <a:ext cx="2577886" cy="1727788"/>
            <a:chOff x="1753514" y="5054012"/>
            <a:chExt cx="2577886" cy="1727788"/>
          </a:xfrm>
        </p:grpSpPr>
        <p:sp>
          <p:nvSpPr>
            <p:cNvPr id="123" name="Oval 79"/>
            <p:cNvSpPr>
              <a:spLocks noChangeArrowheads="1"/>
            </p:cNvSpPr>
            <p:nvPr/>
          </p:nvSpPr>
          <p:spPr bwMode="auto">
            <a:xfrm>
              <a:off x="2843885" y="5054012"/>
              <a:ext cx="877915" cy="959354"/>
            </a:xfrm>
            <a:prstGeom prst="ellipse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12700">
              <a:noFill/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71450"/>
            </a:sp3d>
          </p:spPr>
          <p:txBody>
            <a:bodyPr wrap="none" anchor="ctr"/>
            <a:lstStyle/>
            <a:p>
              <a:pPr eaLnBrk="1" hangingPunct="1"/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83" name="Rectangle 85"/>
            <p:cNvSpPr>
              <a:spLocks noChangeArrowheads="1"/>
            </p:cNvSpPr>
            <p:nvPr/>
          </p:nvSpPr>
          <p:spPr bwMode="auto">
            <a:xfrm>
              <a:off x="1753514" y="5378720"/>
              <a:ext cx="1646260" cy="828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defTabSz="762000" eaLnBrk="1" hangingPunct="1"/>
              <a:r>
                <a:rPr lang="de-DE" sz="1600" b="1" dirty="0" smtClean="0">
                  <a:solidFill>
                    <a:srgbClr val="FCD1C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Very large molecules and drugs</a:t>
              </a:r>
              <a:endParaRPr lang="de-DE" sz="1600" b="1" dirty="0">
                <a:solidFill>
                  <a:srgbClr val="FCD1C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endParaRPr>
            </a:p>
          </p:txBody>
        </p:sp>
        <p:sp>
          <p:nvSpPr>
            <p:cNvPr id="121" name="Oval 79"/>
            <p:cNvSpPr>
              <a:spLocks noChangeArrowheads="1"/>
            </p:cNvSpPr>
            <p:nvPr/>
          </p:nvSpPr>
          <p:spPr bwMode="auto">
            <a:xfrm>
              <a:off x="3453485" y="5822446"/>
              <a:ext cx="877915" cy="959354"/>
            </a:xfrm>
            <a:prstGeom prst="ellipse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12700">
              <a:noFill/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71450"/>
            </a:sp3d>
          </p:spPr>
          <p:txBody>
            <a:bodyPr wrap="none" anchor="ctr"/>
            <a:lstStyle/>
            <a:p>
              <a:pPr eaLnBrk="1" hangingPunct="1"/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48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dirty="0" smtClean="0"/>
              <a:t>“</a:t>
            </a:r>
            <a:r>
              <a:rPr lang="en-US" cap="none" dirty="0" smtClean="0"/>
              <a:t>There’s a label on the solution bag?  I’ve never read that . . .”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 smtClean="0"/>
              <a:t>Top 10 Things You’d Rather Not Say When Prescribing CRRT</a:t>
            </a:r>
            <a:endParaRPr lang="en-US" sz="3200" i="1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4</a:t>
            </a:r>
          </a:p>
        </p:txBody>
      </p:sp>
    </p:spTree>
    <p:extLst>
      <p:ext uri="{BB962C8B-B14F-4D97-AF65-F5344CB8AC3E}">
        <p14:creationId xmlns:p14="http://schemas.microsoft.com/office/powerpoint/2010/main" val="70694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ounded Rectangle 130"/>
          <p:cNvSpPr/>
          <p:nvPr/>
        </p:nvSpPr>
        <p:spPr bwMode="auto">
          <a:xfrm>
            <a:off x="3067050" y="2209800"/>
            <a:ext cx="1828800" cy="36576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463550"/>
            <a:ext cx="9144000" cy="1433513"/>
          </a:xfrm>
        </p:spPr>
        <p:txBody>
          <a:bodyPr>
            <a:noAutofit/>
          </a:bodyPr>
          <a:lstStyle/>
          <a:p>
            <a:r>
              <a:rPr lang="en-US" dirty="0" smtClean="0"/>
              <a:t>Issues with the Biochemical Profile of Infused CRRT Fluids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3850" y="4803371"/>
            <a:ext cx="1752600" cy="1064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isometricOffAxis2Top"/>
            <a:lightRig rig="threePt" dir="t"/>
          </a:scene3d>
          <a:sp3d>
            <a:bevelT w="25400"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1" hangingPunct="1">
              <a:buClr>
                <a:srgbClr val="FFFFFF"/>
              </a:buClr>
              <a:buSzPct val="100000"/>
              <a:buFont typeface="Arial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49779" y="4204855"/>
            <a:ext cx="563336" cy="11305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scene3d>
            <a:camera prst="isometricOffAxis2Left">
              <a:rot lat="1075750" lon="1244646" rev="21502674"/>
            </a:camera>
            <a:lightRig rig="threePt" dir="t"/>
          </a:scene3d>
          <a:sp3d>
            <a:bevelT w="25400"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1" hangingPunct="1">
              <a:buClr>
                <a:srgbClr val="FFFFFF"/>
              </a:buClr>
              <a:buSzPct val="100000"/>
              <a:buFont typeface="Arial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rapezoid 11"/>
          <p:cNvSpPr/>
          <p:nvPr/>
        </p:nvSpPr>
        <p:spPr>
          <a:xfrm flipV="1">
            <a:off x="323850" y="2209800"/>
            <a:ext cx="1189264" cy="2327564"/>
          </a:xfrm>
          <a:prstGeom prst="trapezoid">
            <a:avLst>
              <a:gd name="adj" fmla="val 921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scene3d>
            <a:camera prst="isometricOffAxis2Left"/>
            <a:lightRig rig="threePt" dir="t"/>
          </a:scene3d>
          <a:sp3d>
            <a:bevelT w="171450" h="127000"/>
            <a:bevelB w="0" h="762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1" hangingPunct="1">
              <a:buClr>
                <a:srgbClr val="FFFFFF"/>
              </a:buClr>
              <a:buSzPct val="100000"/>
              <a:buFont typeface="Arial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7" name="Group 39"/>
          <p:cNvGrpSpPr/>
          <p:nvPr/>
        </p:nvGrpSpPr>
        <p:grpSpPr>
          <a:xfrm rot="16200000" flipV="1">
            <a:off x="635240" y="3473455"/>
            <a:ext cx="719052" cy="136921"/>
            <a:chOff x="3371849" y="2552701"/>
            <a:chExt cx="1924051" cy="733423"/>
          </a:xfrm>
          <a:solidFill>
            <a:schemeClr val="bg1"/>
          </a:solidFill>
          <a:effectLst>
            <a:outerShdw dist="50800" sx="1000" sy="1000" algn="ctr" rotWithShape="0">
              <a:srgbClr val="000000"/>
            </a:outerShdw>
          </a:effectLst>
        </p:grpSpPr>
        <p:sp>
          <p:nvSpPr>
            <p:cNvPr id="40" name="Rounded Rectangle 39"/>
            <p:cNvSpPr/>
            <p:nvPr/>
          </p:nvSpPr>
          <p:spPr>
            <a:xfrm rot="16200000">
              <a:off x="4624389" y="3128961"/>
              <a:ext cx="238125" cy="76201"/>
            </a:xfrm>
            <a:prstGeom prst="roundRect">
              <a:avLst/>
            </a:prstGeom>
            <a:grpFill/>
            <a:ln w="3175">
              <a:solidFill>
                <a:schemeClr val="tx1"/>
              </a:solidFill>
            </a:ln>
            <a:effectLst>
              <a:innerShdw blurRad="635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" name="Rounded Rectangle 7"/>
            <p:cNvSpPr/>
            <p:nvPr/>
          </p:nvSpPr>
          <p:spPr>
            <a:xfrm rot="16200000">
              <a:off x="3805239" y="3128961"/>
              <a:ext cx="238125" cy="76201"/>
            </a:xfrm>
            <a:prstGeom prst="roundRect">
              <a:avLst/>
            </a:prstGeom>
            <a:grpFill/>
            <a:ln w="3175">
              <a:solidFill>
                <a:schemeClr val="tx1"/>
              </a:solidFill>
            </a:ln>
            <a:effectLst>
              <a:innerShdw blurRad="635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2" name="Rounded Rectangle 8"/>
            <p:cNvSpPr/>
            <p:nvPr/>
          </p:nvSpPr>
          <p:spPr>
            <a:xfrm>
              <a:off x="3371849" y="2809875"/>
              <a:ext cx="238125" cy="152400"/>
            </a:xfrm>
            <a:prstGeom prst="roundRect">
              <a:avLst/>
            </a:prstGeom>
            <a:grpFill/>
            <a:ln w="3175"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3" name="Rounded Rectangle 9"/>
            <p:cNvSpPr/>
            <p:nvPr/>
          </p:nvSpPr>
          <p:spPr>
            <a:xfrm>
              <a:off x="5105400" y="2809875"/>
              <a:ext cx="190500" cy="152400"/>
            </a:xfrm>
            <a:prstGeom prst="roundRect">
              <a:avLst/>
            </a:prstGeom>
            <a:grpFill/>
            <a:ln w="3175"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4" name="Rounded Rectangle 10"/>
            <p:cNvSpPr/>
            <p:nvPr/>
          </p:nvSpPr>
          <p:spPr>
            <a:xfrm>
              <a:off x="3733800" y="2667000"/>
              <a:ext cx="1228725" cy="438150"/>
            </a:xfrm>
            <a:prstGeom prst="roundRect">
              <a:avLst/>
            </a:prstGeom>
            <a:grpFill/>
            <a:ln w="3175"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5" name="Trapezoid 11"/>
            <p:cNvSpPr/>
            <p:nvPr/>
          </p:nvSpPr>
          <p:spPr>
            <a:xfrm rot="5400000">
              <a:off x="3309937" y="2728914"/>
              <a:ext cx="657225" cy="304800"/>
            </a:xfrm>
            <a:prstGeom prst="trapezoid">
              <a:avLst>
                <a:gd name="adj" fmla="val 15625"/>
              </a:avLst>
            </a:prstGeom>
            <a:grpFill/>
            <a:ln w="3175"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6" name="Trapezoid 12"/>
            <p:cNvSpPr/>
            <p:nvPr/>
          </p:nvSpPr>
          <p:spPr>
            <a:xfrm rot="16200000" flipH="1">
              <a:off x="4710112" y="2728915"/>
              <a:ext cx="657225" cy="304800"/>
            </a:xfrm>
            <a:prstGeom prst="trapezoid">
              <a:avLst>
                <a:gd name="adj" fmla="val 15625"/>
              </a:avLst>
            </a:prstGeom>
            <a:grpFill/>
            <a:ln w="3175"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488156" y="2475807"/>
            <a:ext cx="876300" cy="53201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isometricOffAxis2Left"/>
            <a:lightRig rig="threePt" dir="t"/>
          </a:scene3d>
          <a:sp3d>
            <a:bevelT w="114300" h="3175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1" hangingPunct="1">
              <a:buClr>
                <a:srgbClr val="FFFFFF"/>
              </a:buClr>
              <a:buSzPct val="100000"/>
              <a:buFont typeface="Arial" charset="0"/>
              <a:buNone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9" name="Group 19"/>
          <p:cNvGrpSpPr>
            <a:grpSpLocks noChangeAspect="1"/>
          </p:cNvGrpSpPr>
          <p:nvPr/>
        </p:nvGrpSpPr>
        <p:grpSpPr>
          <a:xfrm rot="1672671">
            <a:off x="610949" y="3375115"/>
            <a:ext cx="315467" cy="321204"/>
            <a:chOff x="5772150" y="2352675"/>
            <a:chExt cx="1600200" cy="1524000"/>
          </a:xfrm>
        </p:grpSpPr>
        <p:sp>
          <p:nvSpPr>
            <p:cNvPr id="36" name="Oval 35"/>
            <p:cNvSpPr/>
            <p:nvPr/>
          </p:nvSpPr>
          <p:spPr>
            <a:xfrm>
              <a:off x="5772150" y="2352675"/>
              <a:ext cx="1600200" cy="1524000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127000" contourW="12700" prstMaterial="dkEdge">
              <a:bevelT w="127000" h="1270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6172200" y="2752725"/>
              <a:ext cx="800100" cy="752475"/>
            </a:xfrm>
            <a:prstGeom prst="ellipse">
              <a:avLst/>
            </a:prstGeom>
            <a:solidFill>
              <a:schemeClr val="bg1"/>
            </a:solidFill>
            <a:ln w="25400">
              <a:noFill/>
            </a:ln>
            <a:scene3d>
              <a:camera prst="orthographicFront"/>
              <a:lightRig rig="threePt" dir="t"/>
            </a:scene3d>
            <a:sp3d contourW="25400" prstMaterial="dkEdge">
              <a:bevelT w="247650" h="127000"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8" name="Flowchart: Stored Data 37"/>
            <p:cNvSpPr/>
            <p:nvPr/>
          </p:nvSpPr>
          <p:spPr>
            <a:xfrm>
              <a:off x="5962651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9" name="Flowchart: Stored Data 38"/>
            <p:cNvSpPr/>
            <p:nvPr/>
          </p:nvSpPr>
          <p:spPr>
            <a:xfrm flipH="1">
              <a:off x="6924676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Group 19"/>
          <p:cNvGrpSpPr>
            <a:grpSpLocks noChangeAspect="1"/>
          </p:cNvGrpSpPr>
          <p:nvPr/>
        </p:nvGrpSpPr>
        <p:grpSpPr>
          <a:xfrm rot="1672671">
            <a:off x="582020" y="3139453"/>
            <a:ext cx="168389" cy="171451"/>
            <a:chOff x="5772150" y="2352675"/>
            <a:chExt cx="1600200" cy="1524000"/>
          </a:xfrm>
        </p:grpSpPr>
        <p:sp>
          <p:nvSpPr>
            <p:cNvPr id="32" name="Oval 31"/>
            <p:cNvSpPr/>
            <p:nvPr/>
          </p:nvSpPr>
          <p:spPr>
            <a:xfrm>
              <a:off x="5772150" y="2352675"/>
              <a:ext cx="1600200" cy="1524000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127000" contourW="12700" prstMaterial="dkEdge">
              <a:bevelT w="127000" h="1270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6172200" y="2752725"/>
              <a:ext cx="800100" cy="752475"/>
            </a:xfrm>
            <a:prstGeom prst="ellipse">
              <a:avLst/>
            </a:prstGeom>
            <a:solidFill>
              <a:schemeClr val="bg1"/>
            </a:solidFill>
            <a:ln w="25400">
              <a:noFill/>
            </a:ln>
            <a:scene3d>
              <a:camera prst="orthographicFront"/>
              <a:lightRig rig="threePt" dir="t"/>
            </a:scene3d>
            <a:sp3d contourW="25400" prstMaterial="dkEdge">
              <a:bevelT w="247650" h="127000"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4" name="Flowchart: Stored Data 33"/>
            <p:cNvSpPr/>
            <p:nvPr/>
          </p:nvSpPr>
          <p:spPr>
            <a:xfrm>
              <a:off x="5962651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5" name="Flowchart: Stored Data 34"/>
            <p:cNvSpPr/>
            <p:nvPr/>
          </p:nvSpPr>
          <p:spPr>
            <a:xfrm flipH="1">
              <a:off x="6924676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19"/>
          <p:cNvGrpSpPr>
            <a:grpSpLocks noChangeAspect="1"/>
          </p:cNvGrpSpPr>
          <p:nvPr/>
        </p:nvGrpSpPr>
        <p:grpSpPr>
          <a:xfrm rot="1672671">
            <a:off x="1102921" y="3172704"/>
            <a:ext cx="168389" cy="171451"/>
            <a:chOff x="5772150" y="2352675"/>
            <a:chExt cx="1600200" cy="1524000"/>
          </a:xfrm>
        </p:grpSpPr>
        <p:sp>
          <p:nvSpPr>
            <p:cNvPr id="28" name="Oval 27"/>
            <p:cNvSpPr/>
            <p:nvPr/>
          </p:nvSpPr>
          <p:spPr>
            <a:xfrm>
              <a:off x="5772150" y="2352675"/>
              <a:ext cx="1600200" cy="1524000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127000" contourW="12700" prstMaterial="dkEdge">
              <a:bevelT w="127000" h="1270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6172200" y="2752725"/>
              <a:ext cx="800100" cy="752475"/>
            </a:xfrm>
            <a:prstGeom prst="ellipse">
              <a:avLst/>
            </a:prstGeom>
            <a:solidFill>
              <a:schemeClr val="bg1"/>
            </a:solidFill>
            <a:ln w="25400">
              <a:noFill/>
            </a:ln>
            <a:scene3d>
              <a:camera prst="orthographicFront"/>
              <a:lightRig rig="threePt" dir="t"/>
            </a:scene3d>
            <a:sp3d contourW="25400" prstMaterial="dkEdge">
              <a:bevelT w="247650" h="127000"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0" name="Flowchart: Stored Data 29"/>
            <p:cNvSpPr/>
            <p:nvPr/>
          </p:nvSpPr>
          <p:spPr>
            <a:xfrm>
              <a:off x="5962651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lowchart: Stored Data 30"/>
            <p:cNvSpPr/>
            <p:nvPr/>
          </p:nvSpPr>
          <p:spPr>
            <a:xfrm flipH="1">
              <a:off x="6924676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6" name="Group 19"/>
          <p:cNvGrpSpPr>
            <a:grpSpLocks noChangeAspect="1"/>
          </p:cNvGrpSpPr>
          <p:nvPr/>
        </p:nvGrpSpPr>
        <p:grpSpPr>
          <a:xfrm rot="1672671">
            <a:off x="1102921" y="3837721"/>
            <a:ext cx="168389" cy="171451"/>
            <a:chOff x="5772150" y="2352675"/>
            <a:chExt cx="1600200" cy="1524000"/>
          </a:xfrm>
        </p:grpSpPr>
        <p:sp>
          <p:nvSpPr>
            <p:cNvPr id="24" name="Oval 23"/>
            <p:cNvSpPr/>
            <p:nvPr/>
          </p:nvSpPr>
          <p:spPr>
            <a:xfrm>
              <a:off x="5772150" y="2352675"/>
              <a:ext cx="1600200" cy="1524000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127000" contourW="12700" prstMaterial="dkEdge">
              <a:bevelT w="127000" h="1270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6172200" y="2752725"/>
              <a:ext cx="800100" cy="752475"/>
            </a:xfrm>
            <a:prstGeom prst="ellipse">
              <a:avLst/>
            </a:prstGeom>
            <a:solidFill>
              <a:schemeClr val="bg1"/>
            </a:solidFill>
            <a:ln w="25400">
              <a:noFill/>
            </a:ln>
            <a:scene3d>
              <a:camera prst="orthographicFront"/>
              <a:lightRig rig="threePt" dir="t"/>
            </a:scene3d>
            <a:sp3d contourW="25400" prstMaterial="dkEdge">
              <a:bevelT w="247650" h="127000"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6" name="Flowchart: Stored Data 25"/>
            <p:cNvSpPr/>
            <p:nvPr/>
          </p:nvSpPr>
          <p:spPr>
            <a:xfrm>
              <a:off x="5962651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7" name="Flowchart: Stored Data 26"/>
            <p:cNvSpPr/>
            <p:nvPr/>
          </p:nvSpPr>
          <p:spPr>
            <a:xfrm flipH="1">
              <a:off x="6924676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Group 19"/>
          <p:cNvGrpSpPr>
            <a:grpSpLocks noChangeAspect="1"/>
          </p:cNvGrpSpPr>
          <p:nvPr/>
        </p:nvGrpSpPr>
        <p:grpSpPr>
          <a:xfrm rot="1672671">
            <a:off x="602178" y="3771220"/>
            <a:ext cx="168389" cy="171451"/>
            <a:chOff x="5772150" y="2352675"/>
            <a:chExt cx="1600200" cy="1524000"/>
          </a:xfrm>
        </p:grpSpPr>
        <p:sp>
          <p:nvSpPr>
            <p:cNvPr id="20" name="Oval 19"/>
            <p:cNvSpPr/>
            <p:nvPr/>
          </p:nvSpPr>
          <p:spPr>
            <a:xfrm>
              <a:off x="5772150" y="2352675"/>
              <a:ext cx="1600200" cy="1524000"/>
            </a:xfrm>
            <a:prstGeom prst="ellipse">
              <a:avLst/>
            </a:prstGeom>
            <a:solidFill>
              <a:schemeClr val="bg1"/>
            </a:soli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127000" contourW="12700" prstMaterial="dkEdge">
              <a:bevelT w="127000" h="1270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6172200" y="2752725"/>
              <a:ext cx="800100" cy="752475"/>
            </a:xfrm>
            <a:prstGeom prst="ellipse">
              <a:avLst/>
            </a:prstGeom>
            <a:solidFill>
              <a:schemeClr val="bg1"/>
            </a:solidFill>
            <a:ln w="25400">
              <a:noFill/>
            </a:ln>
            <a:scene3d>
              <a:camera prst="orthographicFront"/>
              <a:lightRig rig="threePt" dir="t"/>
            </a:scene3d>
            <a:sp3d contourW="25400" prstMaterial="dkEdge">
              <a:bevelT w="247650" h="127000"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lowchart: Stored Data 21"/>
            <p:cNvSpPr/>
            <p:nvPr/>
          </p:nvSpPr>
          <p:spPr>
            <a:xfrm>
              <a:off x="5962651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Flowchart: Stored Data 22"/>
            <p:cNvSpPr/>
            <p:nvPr/>
          </p:nvSpPr>
          <p:spPr>
            <a:xfrm flipH="1">
              <a:off x="6924676" y="2962275"/>
              <a:ext cx="228599" cy="333374"/>
            </a:xfrm>
            <a:prstGeom prst="flowChartOnlineStorag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 contourW="25400"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1" hangingPunct="1">
                <a:buClr>
                  <a:srgbClr val="FFFFFF"/>
                </a:buClr>
                <a:buSzPct val="100000"/>
                <a:buFont typeface="Arial" charset="0"/>
                <a:buNone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16"/>
          <p:cNvGrpSpPr/>
          <p:nvPr/>
        </p:nvGrpSpPr>
        <p:grpSpPr>
          <a:xfrm>
            <a:off x="3254762" y="2299010"/>
            <a:ext cx="1428750" cy="3352800"/>
            <a:chOff x="4267200" y="1295400"/>
            <a:chExt cx="1428750" cy="3352800"/>
          </a:xfrm>
          <a:solidFill>
            <a:srgbClr val="FFFF00"/>
          </a:solidFill>
        </p:grpSpPr>
        <p:sp>
          <p:nvSpPr>
            <p:cNvPr id="84" name="L-Shape 83"/>
            <p:cNvSpPr/>
            <p:nvPr/>
          </p:nvSpPr>
          <p:spPr bwMode="auto">
            <a:xfrm rot="10800000" flipH="1">
              <a:off x="4267200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6" name="L-Shape 85"/>
            <p:cNvSpPr/>
            <p:nvPr/>
          </p:nvSpPr>
          <p:spPr bwMode="auto">
            <a:xfrm rot="10800000">
              <a:off x="5286375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4562475" y="1981200"/>
              <a:ext cx="838200" cy="1447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4714202" y="1295400"/>
              <a:ext cx="533400" cy="6096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45643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51739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92" name="Group 17"/>
          <p:cNvGrpSpPr/>
          <p:nvPr/>
        </p:nvGrpSpPr>
        <p:grpSpPr>
          <a:xfrm>
            <a:off x="3254762" y="2299010"/>
            <a:ext cx="1428750" cy="3352800"/>
            <a:chOff x="4267200" y="1295400"/>
            <a:chExt cx="1428750" cy="33528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93" name="L-Shape 92"/>
            <p:cNvSpPr/>
            <p:nvPr/>
          </p:nvSpPr>
          <p:spPr bwMode="auto">
            <a:xfrm rot="10800000" flipH="1">
              <a:off x="4267200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1" name="L-Shape 100"/>
            <p:cNvSpPr/>
            <p:nvPr/>
          </p:nvSpPr>
          <p:spPr bwMode="auto">
            <a:xfrm rot="10800000">
              <a:off x="5286375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4562475" y="1981200"/>
              <a:ext cx="838200" cy="1447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4714202" y="1295400"/>
              <a:ext cx="533400" cy="6096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45643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51739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15" name="Rounded Rectangle 114"/>
          <p:cNvSpPr/>
          <p:nvPr/>
        </p:nvSpPr>
        <p:spPr bwMode="auto">
          <a:xfrm>
            <a:off x="664276" y="4455226"/>
            <a:ext cx="609600" cy="76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7699975" rev="0"/>
            </a:camera>
            <a:lightRig rig="threePt" dir="t"/>
          </a:scene3d>
          <a:sp3d prstMaterial="plastic">
            <a:bevelT w="114300" h="508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 bwMode="auto">
          <a:xfrm>
            <a:off x="1009650" y="4495800"/>
            <a:ext cx="609600" cy="76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7699975" rev="0"/>
            </a:camera>
            <a:lightRig rig="threePt" dir="t"/>
          </a:scene3d>
          <a:sp3d prstMaterial="plastic">
            <a:bevelT w="114300" h="508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16" name="Rounded Rectangle 115"/>
          <p:cNvSpPr/>
          <p:nvPr/>
        </p:nvSpPr>
        <p:spPr bwMode="auto">
          <a:xfrm>
            <a:off x="341662" y="4415642"/>
            <a:ext cx="609600" cy="76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7699975" rev="0"/>
            </a:camera>
            <a:lightRig rig="threePt" dir="t"/>
          </a:scene3d>
          <a:sp3d prstMaterial="plastic">
            <a:bevelT w="114300" h="508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18" name="Block Arc 117"/>
          <p:cNvSpPr/>
          <p:nvPr/>
        </p:nvSpPr>
        <p:spPr bwMode="auto">
          <a:xfrm flipH="1" flipV="1">
            <a:off x="568663" y="3338209"/>
            <a:ext cx="381000" cy="381000"/>
          </a:xfrm>
          <a:prstGeom prst="blockArc">
            <a:avLst>
              <a:gd name="adj1" fmla="val 10800000"/>
              <a:gd name="adj2" fmla="val 21332220"/>
              <a:gd name="adj3" fmla="val 13542"/>
            </a:avLst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52475" y="3032261"/>
            <a:ext cx="2543174" cy="6319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990748" y="3866048"/>
            <a:ext cx="2303043" cy="6319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4" name="Rectangle 123"/>
          <p:cNvSpPr/>
          <p:nvPr/>
        </p:nvSpPr>
        <p:spPr bwMode="auto">
          <a:xfrm rot="5400000">
            <a:off x="425791" y="3355633"/>
            <a:ext cx="346183" cy="54771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6" name="Block Arc 125"/>
          <p:cNvSpPr/>
          <p:nvPr/>
        </p:nvSpPr>
        <p:spPr bwMode="auto">
          <a:xfrm rot="5400000" flipH="1" flipV="1">
            <a:off x="568663" y="3031027"/>
            <a:ext cx="381000" cy="381000"/>
          </a:xfrm>
          <a:prstGeom prst="blockArc">
            <a:avLst>
              <a:gd name="adj1" fmla="val 16231210"/>
              <a:gd name="adj2" fmla="val 91644"/>
              <a:gd name="adj3" fmla="val 15753"/>
            </a:avLst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/>
          <p:nvPr/>
        </p:nvSpPr>
        <p:spPr bwMode="auto">
          <a:xfrm rot="5400000">
            <a:off x="752022" y="3355633"/>
            <a:ext cx="346183" cy="54771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8" name="Block Arc 127"/>
          <p:cNvSpPr/>
          <p:nvPr/>
        </p:nvSpPr>
        <p:spPr bwMode="auto">
          <a:xfrm flipH="1">
            <a:off x="898392" y="3109271"/>
            <a:ext cx="140735" cy="216694"/>
          </a:xfrm>
          <a:prstGeom prst="blockArc">
            <a:avLst>
              <a:gd name="adj1" fmla="val 10800000"/>
              <a:gd name="adj2" fmla="val 21180144"/>
              <a:gd name="adj3" fmla="val 38716"/>
            </a:avLst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30" name="Rounded Rectangle 129"/>
          <p:cNvSpPr/>
          <p:nvPr/>
        </p:nvSpPr>
        <p:spPr bwMode="auto">
          <a:xfrm>
            <a:off x="347498" y="4414345"/>
            <a:ext cx="609600" cy="7620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7699975" rev="0"/>
            </a:camera>
            <a:lightRig rig="threePt" dir="t"/>
          </a:scene3d>
          <a:sp3d prstMaterial="plastic">
            <a:bevelT w="114300" h="508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4953000" y="1895475"/>
            <a:ext cx="419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</a:rPr>
              <a:t>Patient’s blood chemistry approaches that of infused fluids</a:t>
            </a:r>
          </a:p>
          <a:p>
            <a:pPr marL="234950" indent="-234950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FFFFFF"/>
                </a:solidFill>
              </a:rPr>
              <a:t>Errors in fluid content (mixing or inappropriate choice for situation) can lead to significant abnormalities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690486" y="2299151"/>
            <a:ext cx="530058" cy="616157"/>
            <a:chOff x="6934200" y="5658367"/>
            <a:chExt cx="530058" cy="616157"/>
          </a:xfrm>
        </p:grpSpPr>
        <p:sp>
          <p:nvSpPr>
            <p:cNvPr id="76" name="Oval 75"/>
            <p:cNvSpPr/>
            <p:nvPr/>
          </p:nvSpPr>
          <p:spPr bwMode="auto">
            <a:xfrm>
              <a:off x="6934200" y="5658367"/>
              <a:ext cx="530058" cy="616157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7059445" y="5815012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258050" y="5815012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4" name="Arc 3"/>
            <p:cNvSpPr/>
            <p:nvPr/>
          </p:nvSpPr>
          <p:spPr bwMode="auto">
            <a:xfrm rot="6856875">
              <a:off x="7021774" y="5775945"/>
              <a:ext cx="381000" cy="381000"/>
            </a:xfrm>
            <a:prstGeom prst="arc">
              <a:avLst>
                <a:gd name="adj1" fmla="val 16200000"/>
                <a:gd name="adj2" fmla="val 2485420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74" name="Rounded Rectangle 73"/>
          <p:cNvSpPr/>
          <p:nvPr/>
        </p:nvSpPr>
        <p:spPr bwMode="auto">
          <a:xfrm>
            <a:off x="1005640" y="4495800"/>
            <a:ext cx="609600" cy="762000"/>
          </a:xfrm>
          <a:prstGeom prst="roundRect">
            <a:avLst/>
          </a:prstGeom>
          <a:gradFill>
            <a:gsLst>
              <a:gs pos="0">
                <a:srgbClr val="000082">
                  <a:lumMod val="52000"/>
                  <a:lumOff val="48000"/>
                </a:srgbClr>
              </a:gs>
              <a:gs pos="30000">
                <a:srgbClr val="66008F"/>
              </a:gs>
              <a:gs pos="58000">
                <a:srgbClr val="BA0066"/>
              </a:gs>
              <a:gs pos="78000">
                <a:srgbClr val="FF0000"/>
              </a:gs>
              <a:gs pos="100000">
                <a:srgbClr val="FF8200"/>
              </a:gs>
            </a:gsLst>
            <a:path path="circle">
              <a:fillToRect l="50000" t="50000" r="50000" b="50000"/>
            </a:path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17699975" rev="0"/>
            </a:camera>
            <a:lightRig rig="threePt" dir="t"/>
          </a:scene3d>
          <a:sp3d prstMaterial="plastic">
            <a:bevelT w="114300" h="508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57200">
              <a:buClr>
                <a:srgbClr val="FFFFFF"/>
              </a:buClr>
              <a:buSzPct val="100000"/>
              <a:buFont typeface="Arial" charset="0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grpSp>
        <p:nvGrpSpPr>
          <p:cNvPr id="67" name="Group 17"/>
          <p:cNvGrpSpPr/>
          <p:nvPr/>
        </p:nvGrpSpPr>
        <p:grpSpPr>
          <a:xfrm>
            <a:off x="3254089" y="2305567"/>
            <a:ext cx="1428750" cy="3352800"/>
            <a:chOff x="4267200" y="1295400"/>
            <a:chExt cx="1428750" cy="3352800"/>
          </a:xfrm>
          <a:gradFill flip="none" rotWithShape="1">
            <a:gsLst>
              <a:gs pos="0">
                <a:srgbClr val="000082">
                  <a:lumMod val="52000"/>
                  <a:lumOff val="48000"/>
                </a:srgbClr>
              </a:gs>
              <a:gs pos="30000">
                <a:srgbClr val="66008F"/>
              </a:gs>
              <a:gs pos="58000">
                <a:srgbClr val="BA0066"/>
              </a:gs>
              <a:gs pos="78000">
                <a:srgbClr val="FF0000"/>
              </a:gs>
              <a:gs pos="100000">
                <a:srgbClr val="FF8200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68" name="L-Shape 67"/>
            <p:cNvSpPr/>
            <p:nvPr/>
          </p:nvSpPr>
          <p:spPr bwMode="auto">
            <a:xfrm rot="10800000" flipH="1">
              <a:off x="4267200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69" name="L-Shape 68"/>
            <p:cNvSpPr/>
            <p:nvPr/>
          </p:nvSpPr>
          <p:spPr bwMode="auto">
            <a:xfrm rot="10800000">
              <a:off x="5286375" y="1981200"/>
              <a:ext cx="409575" cy="990600"/>
            </a:xfrm>
            <a:prstGeom prst="corner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4562475" y="1981200"/>
              <a:ext cx="838200" cy="1447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4714202" y="1295400"/>
              <a:ext cx="533400" cy="6096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45643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5173980" y="3429000"/>
              <a:ext cx="228600" cy="1219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705799" y="2305567"/>
            <a:ext cx="530058" cy="616157"/>
            <a:chOff x="8502316" y="5658367"/>
            <a:chExt cx="530058" cy="616157"/>
          </a:xfrm>
        </p:grpSpPr>
        <p:sp>
          <p:nvSpPr>
            <p:cNvPr id="19" name="Freeform 18"/>
            <p:cNvSpPr/>
            <p:nvPr/>
          </p:nvSpPr>
          <p:spPr bwMode="auto">
            <a:xfrm>
              <a:off x="8565063" y="6006790"/>
              <a:ext cx="374149" cy="98839"/>
            </a:xfrm>
            <a:custGeom>
              <a:avLst/>
              <a:gdLst>
                <a:gd name="connsiteX0" fmla="*/ 0 w 452438"/>
                <a:gd name="connsiteY0" fmla="*/ 69372 h 69372"/>
                <a:gd name="connsiteX1" fmla="*/ 38100 w 452438"/>
                <a:gd name="connsiteY1" fmla="*/ 55084 h 69372"/>
                <a:gd name="connsiteX2" fmla="*/ 52388 w 452438"/>
                <a:gd name="connsiteY2" fmla="*/ 40797 h 69372"/>
                <a:gd name="connsiteX3" fmla="*/ 85725 w 452438"/>
                <a:gd name="connsiteY3" fmla="*/ 21747 h 69372"/>
                <a:gd name="connsiteX4" fmla="*/ 114300 w 452438"/>
                <a:gd name="connsiteY4" fmla="*/ 2697 h 69372"/>
                <a:gd name="connsiteX5" fmla="*/ 128588 w 452438"/>
                <a:gd name="connsiteY5" fmla="*/ 36034 h 69372"/>
                <a:gd name="connsiteX6" fmla="*/ 138113 w 452438"/>
                <a:gd name="connsiteY6" fmla="*/ 55084 h 69372"/>
                <a:gd name="connsiteX7" fmla="*/ 152400 w 452438"/>
                <a:gd name="connsiteY7" fmla="*/ 64609 h 69372"/>
                <a:gd name="connsiteX8" fmla="*/ 190500 w 452438"/>
                <a:gd name="connsiteY8" fmla="*/ 16984 h 69372"/>
                <a:gd name="connsiteX9" fmla="*/ 223838 w 452438"/>
                <a:gd name="connsiteY9" fmla="*/ 26509 h 69372"/>
                <a:gd name="connsiteX10" fmla="*/ 228600 w 452438"/>
                <a:gd name="connsiteY10" fmla="*/ 40797 h 69372"/>
                <a:gd name="connsiteX11" fmla="*/ 290513 w 452438"/>
                <a:gd name="connsiteY11" fmla="*/ 21747 h 69372"/>
                <a:gd name="connsiteX12" fmla="*/ 300038 w 452438"/>
                <a:gd name="connsiteY12" fmla="*/ 55084 h 69372"/>
                <a:gd name="connsiteX13" fmla="*/ 328613 w 452438"/>
                <a:gd name="connsiteY13" fmla="*/ 55084 h 69372"/>
                <a:gd name="connsiteX14" fmla="*/ 395288 w 452438"/>
                <a:gd name="connsiteY14" fmla="*/ 50322 h 69372"/>
                <a:gd name="connsiteX15" fmla="*/ 433388 w 452438"/>
                <a:gd name="connsiteY15" fmla="*/ 21747 h 69372"/>
                <a:gd name="connsiteX16" fmla="*/ 442913 w 452438"/>
                <a:gd name="connsiteY16" fmla="*/ 7459 h 69372"/>
                <a:gd name="connsiteX17" fmla="*/ 447675 w 452438"/>
                <a:gd name="connsiteY17" fmla="*/ 45559 h 69372"/>
                <a:gd name="connsiteX18" fmla="*/ 452438 w 452438"/>
                <a:gd name="connsiteY18" fmla="*/ 55084 h 69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52438" h="69372">
                  <a:moveTo>
                    <a:pt x="0" y="69372"/>
                  </a:moveTo>
                  <a:cubicBezTo>
                    <a:pt x="12700" y="64609"/>
                    <a:pt x="26192" y="61579"/>
                    <a:pt x="38100" y="55084"/>
                  </a:cubicBezTo>
                  <a:cubicBezTo>
                    <a:pt x="44013" y="51859"/>
                    <a:pt x="47274" y="45180"/>
                    <a:pt x="52388" y="40797"/>
                  </a:cubicBezTo>
                  <a:cubicBezTo>
                    <a:pt x="70738" y="25069"/>
                    <a:pt x="66890" y="28025"/>
                    <a:pt x="85725" y="21747"/>
                  </a:cubicBezTo>
                  <a:cubicBezTo>
                    <a:pt x="95250" y="15397"/>
                    <a:pt x="109790" y="-7825"/>
                    <a:pt x="114300" y="2697"/>
                  </a:cubicBezTo>
                  <a:cubicBezTo>
                    <a:pt x="119063" y="13809"/>
                    <a:pt x="123585" y="25028"/>
                    <a:pt x="128588" y="36034"/>
                  </a:cubicBezTo>
                  <a:cubicBezTo>
                    <a:pt x="131526" y="42497"/>
                    <a:pt x="133568" y="49630"/>
                    <a:pt x="138113" y="55084"/>
                  </a:cubicBezTo>
                  <a:cubicBezTo>
                    <a:pt x="141777" y="59481"/>
                    <a:pt x="147638" y="61434"/>
                    <a:pt x="152400" y="64609"/>
                  </a:cubicBezTo>
                  <a:cubicBezTo>
                    <a:pt x="158750" y="51909"/>
                    <a:pt x="166688" y="16984"/>
                    <a:pt x="190500" y="16984"/>
                  </a:cubicBezTo>
                  <a:cubicBezTo>
                    <a:pt x="202057" y="16984"/>
                    <a:pt x="212725" y="23334"/>
                    <a:pt x="223838" y="26509"/>
                  </a:cubicBezTo>
                  <a:cubicBezTo>
                    <a:pt x="225425" y="31272"/>
                    <a:pt x="223600" y="40342"/>
                    <a:pt x="228600" y="40797"/>
                  </a:cubicBezTo>
                  <a:cubicBezTo>
                    <a:pt x="261393" y="43779"/>
                    <a:pt x="269983" y="35433"/>
                    <a:pt x="290513" y="21747"/>
                  </a:cubicBezTo>
                  <a:cubicBezTo>
                    <a:pt x="293688" y="32859"/>
                    <a:pt x="293913" y="45284"/>
                    <a:pt x="300038" y="55084"/>
                  </a:cubicBezTo>
                  <a:cubicBezTo>
                    <a:pt x="307432" y="66915"/>
                    <a:pt x="321219" y="55954"/>
                    <a:pt x="328613" y="55084"/>
                  </a:cubicBezTo>
                  <a:cubicBezTo>
                    <a:pt x="350742" y="52481"/>
                    <a:pt x="373063" y="51909"/>
                    <a:pt x="395288" y="50322"/>
                  </a:cubicBezTo>
                  <a:cubicBezTo>
                    <a:pt x="407988" y="40797"/>
                    <a:pt x="421588" y="32367"/>
                    <a:pt x="433388" y="21747"/>
                  </a:cubicBezTo>
                  <a:cubicBezTo>
                    <a:pt x="437643" y="17918"/>
                    <a:pt x="439968" y="2551"/>
                    <a:pt x="442913" y="7459"/>
                  </a:cubicBezTo>
                  <a:cubicBezTo>
                    <a:pt x="449498" y="18434"/>
                    <a:pt x="445165" y="33009"/>
                    <a:pt x="447675" y="45559"/>
                  </a:cubicBezTo>
                  <a:cubicBezTo>
                    <a:pt x="448371" y="49040"/>
                    <a:pt x="450850" y="51909"/>
                    <a:pt x="452438" y="55084"/>
                  </a:cubicBezTo>
                </a:path>
              </a:pathLst>
            </a:cu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8502316" y="5658367"/>
              <a:ext cx="530058" cy="616157"/>
              <a:chOff x="7892716" y="5658367"/>
              <a:chExt cx="530058" cy="616157"/>
            </a:xfrm>
          </p:grpSpPr>
          <p:sp>
            <p:nvSpPr>
              <p:cNvPr id="94" name="Oval 93"/>
              <p:cNvSpPr/>
              <p:nvPr/>
            </p:nvSpPr>
            <p:spPr bwMode="auto">
              <a:xfrm>
                <a:off x="7892716" y="5658367"/>
                <a:ext cx="530058" cy="616157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7972425" y="5719375"/>
                <a:ext cx="152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latin typeface="Aharoni" panose="02010803020104030203" pitchFamily="2" charset="-79"/>
                    <a:cs typeface="Aharoni" panose="02010803020104030203" pitchFamily="2" charset="-79"/>
                  </a:rPr>
                  <a:t>x</a:t>
                </a:r>
                <a:endParaRPr lang="en-US" sz="1200" b="1" dirty="0"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8177212" y="5719375"/>
                <a:ext cx="152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latin typeface="Aharoni" panose="02010803020104030203" pitchFamily="2" charset="-79"/>
                    <a:cs typeface="Aharoni" panose="02010803020104030203" pitchFamily="2" charset="-79"/>
                  </a:rPr>
                  <a:t>x</a:t>
                </a:r>
                <a:endParaRPr lang="en-US" sz="1200" b="1" dirty="0"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100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116888" cy="1362075"/>
          </a:xfrm>
        </p:spPr>
        <p:txBody>
          <a:bodyPr/>
          <a:lstStyle/>
          <a:p>
            <a:pPr marL="227013" indent="-227013"/>
            <a:r>
              <a:rPr lang="en-US" dirty="0" smtClean="0"/>
              <a:t>“</a:t>
            </a:r>
            <a:r>
              <a:rPr lang="en-US" cap="none" dirty="0" smtClean="0"/>
              <a:t>Infused fluid rate – there’s an equation for that too, right?”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 smtClean="0"/>
              <a:t>Top 10 Things You’d Rather Not Say When Prescribing CRRT</a:t>
            </a:r>
            <a:endParaRPr lang="en-US" sz="3200" i="1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3</a:t>
            </a:r>
          </a:p>
        </p:txBody>
      </p:sp>
    </p:spTree>
    <p:extLst>
      <p:ext uri="{BB962C8B-B14F-4D97-AF65-F5344CB8AC3E}">
        <p14:creationId xmlns:p14="http://schemas.microsoft.com/office/powerpoint/2010/main" val="158988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9067800" cy="1143000"/>
          </a:xfrm>
        </p:spPr>
        <p:txBody>
          <a:bodyPr/>
          <a:lstStyle/>
          <a:p>
            <a:r>
              <a:rPr lang="en-US" dirty="0" smtClean="0"/>
              <a:t>Issues with Infused Fluid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2000 – 3000 ml/</a:t>
            </a:r>
            <a:r>
              <a:rPr lang="en-US" dirty="0" err="1" smtClean="0"/>
              <a:t>hr</a:t>
            </a:r>
            <a:r>
              <a:rPr lang="en-US" dirty="0" smtClean="0"/>
              <a:t>/1.73m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Effluent flow (infused fluids + UF) approximately equals CRRT clearance</a:t>
            </a:r>
          </a:p>
          <a:p>
            <a:pPr lvl="1"/>
            <a:r>
              <a:rPr lang="en-US" dirty="0" smtClean="0"/>
              <a:t>Unlike IHD, solution rate is limiting factor</a:t>
            </a:r>
          </a:p>
          <a:p>
            <a:pPr lvl="1"/>
            <a:r>
              <a:rPr lang="en-US" dirty="0" smtClean="0"/>
              <a:t>Too low: poor clearance, accumulation of unwanted molecules (e.g. citrate)</a:t>
            </a:r>
          </a:p>
          <a:p>
            <a:pPr lvl="1"/>
            <a:r>
              <a:rPr lang="en-US" dirty="0" smtClean="0"/>
              <a:t>Too high: more loss of electrolytes, drugs</a:t>
            </a:r>
          </a:p>
          <a:p>
            <a:r>
              <a:rPr lang="en-US" i="1" dirty="0" smtClean="0"/>
              <a:t>Consider your patient and clinical goals when prescribing fluid rates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6314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Prescribing Pediatric CRRT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447800"/>
            <a:ext cx="8313737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Multiple components to CRRT prescription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Vascular </a:t>
            </a:r>
            <a:r>
              <a:rPr lang="en-US" dirty="0"/>
              <a:t>access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Hemofilter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Blood pump speed (Q</a:t>
            </a:r>
            <a:r>
              <a:rPr lang="en-US" baseline="-25000" dirty="0"/>
              <a:t>B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Anticoagulation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Modality (convection/diffusion/combination)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Infused </a:t>
            </a:r>
            <a:r>
              <a:rPr lang="en-US" dirty="0" smtClean="0"/>
              <a:t>fluids – rate and content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Ultrafiltration rate</a:t>
            </a:r>
          </a:p>
          <a:p>
            <a:pPr>
              <a:lnSpc>
                <a:spcPct val="90000"/>
              </a:lnSpc>
            </a:pPr>
            <a:r>
              <a:rPr lang="en-US" i="1" dirty="0" smtClean="0"/>
              <a:t>Planning ahead may reduce risks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dirty="0" smtClean="0"/>
              <a:t>“</a:t>
            </a:r>
            <a:r>
              <a:rPr lang="en-US" cap="none" dirty="0" smtClean="0"/>
              <a:t>I’m sure we can achieve any UF target you want”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 smtClean="0"/>
              <a:t>Top 10 Things You’d Rather Not Say When Prescribing CRRT</a:t>
            </a:r>
            <a:endParaRPr lang="en-US" sz="3200" i="1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2</a:t>
            </a:r>
          </a:p>
        </p:txBody>
      </p:sp>
    </p:spTree>
    <p:extLst>
      <p:ext uri="{BB962C8B-B14F-4D97-AF65-F5344CB8AC3E}">
        <p14:creationId xmlns:p14="http://schemas.microsoft.com/office/powerpoint/2010/main" val="103957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 descr="infan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566747"/>
            <a:ext cx="7673010" cy="513394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Ultrafiltration</a:t>
            </a:r>
          </a:p>
        </p:txBody>
      </p:sp>
    </p:spTree>
    <p:extLst>
      <p:ext uri="{BB962C8B-B14F-4D97-AF65-F5344CB8AC3E}">
        <p14:creationId xmlns:p14="http://schemas.microsoft.com/office/powerpoint/2010/main" val="164436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Ultrafiltration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 smtClean="0"/>
              <a:t>Overly aggressive UF: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ypotension, additional volume to patient</a:t>
            </a:r>
          </a:p>
          <a:p>
            <a:r>
              <a:rPr lang="en-US" dirty="0" smtClean="0"/>
              <a:t>Insufficient UF:</a:t>
            </a:r>
          </a:p>
          <a:p>
            <a:pPr lvl="1"/>
            <a:r>
              <a:rPr lang="en-US" dirty="0" smtClean="0"/>
              <a:t>Persistent volume excess; hypertension</a:t>
            </a:r>
          </a:p>
          <a:p>
            <a:r>
              <a:rPr lang="en-US" i="1" dirty="0" smtClean="0"/>
              <a:t>Thoughtful consideration of clinical goals and careful communication between services will prevent complications</a:t>
            </a:r>
          </a:p>
        </p:txBody>
      </p:sp>
    </p:spTree>
    <p:extLst>
      <p:ext uri="{BB962C8B-B14F-4D97-AF65-F5344CB8AC3E}">
        <p14:creationId xmlns:p14="http://schemas.microsoft.com/office/powerpoint/2010/main" val="6542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dirty="0" smtClean="0"/>
              <a:t>“</a:t>
            </a:r>
            <a:r>
              <a:rPr lang="en-US" cap="none" dirty="0" smtClean="0"/>
              <a:t>CRRT?  For this kid?  Sure, whatever you want . . .”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 smtClean="0"/>
              <a:t>Top 10 Things You’d Rather Not Say When Prescribing CRRT</a:t>
            </a:r>
            <a:endParaRPr lang="en-US" sz="3200" i="1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</a:t>
            </a:r>
            <a:r>
              <a:rPr lang="en-US" sz="3600" b="1" u="sng" dirty="0" smtClean="0"/>
              <a:t>1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35269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dirty="0" smtClean="0"/>
              <a:t>Is CRRT Always the Right Choice?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 dirty="0" smtClean="0"/>
              <a:t>A powerful, life-saving therapy</a:t>
            </a:r>
          </a:p>
          <a:p>
            <a:r>
              <a:rPr lang="en-US" dirty="0" smtClean="0"/>
              <a:t>BUT – not without risks</a:t>
            </a:r>
          </a:p>
          <a:p>
            <a:r>
              <a:rPr lang="en-US" dirty="0" smtClean="0"/>
              <a:t>Consider options carefully, individually:</a:t>
            </a:r>
          </a:p>
          <a:p>
            <a:pPr lvl="1"/>
            <a:r>
              <a:rPr lang="en-US" dirty="0" smtClean="0"/>
              <a:t>Peritoneal dialysis?</a:t>
            </a:r>
          </a:p>
          <a:p>
            <a:pPr lvl="1"/>
            <a:r>
              <a:rPr lang="en-US" dirty="0" smtClean="0"/>
              <a:t>Intermittent HD?</a:t>
            </a:r>
          </a:p>
          <a:p>
            <a:pPr lvl="1"/>
            <a:r>
              <a:rPr lang="en-US" dirty="0" smtClean="0"/>
              <a:t>Conservative management?</a:t>
            </a:r>
          </a:p>
          <a:p>
            <a:pPr lvl="1"/>
            <a:r>
              <a:rPr lang="en-US" dirty="0" smtClean="0"/>
              <a:t>CRRT?</a:t>
            </a:r>
          </a:p>
          <a:p>
            <a:r>
              <a:rPr lang="en-US" i="1" dirty="0" smtClean="0"/>
              <a:t>Do what is best for your patient</a:t>
            </a:r>
          </a:p>
        </p:txBody>
      </p:sp>
    </p:spTree>
    <p:extLst>
      <p:ext uri="{BB962C8B-B14F-4D97-AF65-F5344CB8AC3E}">
        <p14:creationId xmlns:p14="http://schemas.microsoft.com/office/powerpoint/2010/main" val="310494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1905000"/>
            <a:ext cx="9124790" cy="3810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attention!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5818933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Tim and Akash have some fun on set with Dave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9792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http://static.stereogum.com/blogs.dir/2/files/2014/04/David-Letterma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07741"/>
            <a:ext cx="5781675" cy="431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3837" y="510540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/>
              <a:t>“Top 10 Things You’d Rather Not Say When Prescribing CRRT”</a:t>
            </a:r>
          </a:p>
        </p:txBody>
      </p:sp>
    </p:spTree>
    <p:extLst>
      <p:ext uri="{BB962C8B-B14F-4D97-AF65-F5344CB8AC3E}">
        <p14:creationId xmlns:p14="http://schemas.microsoft.com/office/powerpoint/2010/main" val="117851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cap="none" dirty="0" smtClean="0"/>
              <a:t>“We can dialyze through any access you have”</a:t>
            </a:r>
            <a:endParaRPr lang="en-US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/>
              <a:t>Top 10 Things You’d Rather Not Say When Prescribing CRRT</a:t>
            </a:r>
            <a:endParaRPr lang="en-US" sz="3200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10</a:t>
            </a:r>
          </a:p>
        </p:txBody>
      </p:sp>
    </p:spTree>
    <p:extLst>
      <p:ext uri="{BB962C8B-B14F-4D97-AF65-F5344CB8AC3E}">
        <p14:creationId xmlns:p14="http://schemas.microsoft.com/office/powerpoint/2010/main" val="153301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Vascular Access Issues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skinny catheters don’t flow well</a:t>
            </a:r>
          </a:p>
          <a:p>
            <a:pPr lvl="1"/>
            <a:r>
              <a:rPr lang="en-US" dirty="0"/>
              <a:t>Resistance ~ 8l</a:t>
            </a:r>
            <a:r>
              <a:rPr lang="el-GR" dirty="0">
                <a:cs typeface="Arial" charset="0"/>
              </a:rPr>
              <a:t>η</a:t>
            </a:r>
            <a:r>
              <a:rPr lang="en-US" dirty="0"/>
              <a:t>/2r</a:t>
            </a:r>
            <a:r>
              <a:rPr lang="en-US" baseline="30000" dirty="0"/>
              <a:t>4</a:t>
            </a:r>
          </a:p>
          <a:p>
            <a:pPr lvl="1"/>
            <a:r>
              <a:rPr lang="en-US" dirty="0" smtClean="0"/>
              <a:t>Umbilical lines are a poor choice</a:t>
            </a:r>
          </a:p>
          <a:p>
            <a:r>
              <a:rPr lang="en-US" dirty="0" smtClean="0"/>
              <a:t>“Dialysis-grade” catheters necessary</a:t>
            </a:r>
          </a:p>
          <a:p>
            <a:pPr lvl="1"/>
            <a:r>
              <a:rPr lang="en-US" dirty="0" smtClean="0"/>
              <a:t>Stiffer catheter – won’t collapse</a:t>
            </a:r>
          </a:p>
          <a:p>
            <a:r>
              <a:rPr lang="en-US" dirty="0" smtClean="0"/>
              <a:t>Newer technologies – more options?</a:t>
            </a:r>
          </a:p>
          <a:p>
            <a:r>
              <a:rPr lang="en-US" i="1" dirty="0" smtClean="0"/>
              <a:t>Importance of communication with those who will place vascular access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629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cap="none" dirty="0" smtClean="0"/>
              <a:t>“Aren’t all those filters pretty much the same?”</a:t>
            </a:r>
            <a:endParaRPr lang="en-US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/>
              <a:t>Top 10 Things You’d Rather Not Say When Prescribing CRRT</a:t>
            </a:r>
            <a:endParaRPr lang="en-US" sz="32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9</a:t>
            </a:r>
          </a:p>
        </p:txBody>
      </p:sp>
    </p:spTree>
    <p:extLst>
      <p:ext uri="{BB962C8B-B14F-4D97-AF65-F5344CB8AC3E}">
        <p14:creationId xmlns:p14="http://schemas.microsoft.com/office/powerpoint/2010/main" val="303432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Hemofilter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4250703"/>
            <a:ext cx="8001000" cy="2209800"/>
          </a:xfrm>
        </p:spPr>
        <p:txBody>
          <a:bodyPr>
            <a:noAutofit/>
          </a:bodyPr>
          <a:lstStyle/>
          <a:p>
            <a:r>
              <a:rPr lang="en-US" dirty="0" smtClean="0"/>
              <a:t>Risks for complications (extracorporeal volume, membrane reactions)</a:t>
            </a:r>
          </a:p>
          <a:p>
            <a:r>
              <a:rPr lang="en-US" i="1" dirty="0" smtClean="0"/>
              <a:t>Plan ahead – develop standard approaches to common clinical situations</a:t>
            </a:r>
            <a:endParaRPr lang="en-US" dirty="0" smtClean="0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3121951"/>
              </p:ext>
            </p:extLst>
          </p:nvPr>
        </p:nvGraphicFramePr>
        <p:xfrm>
          <a:off x="304800" y="1660688"/>
          <a:ext cx="8686800" cy="23779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600"/>
                <a:gridCol w="541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Characteristic</a:t>
                      </a:r>
                      <a:endParaRPr lang="en-US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Options</a:t>
                      </a:r>
                      <a:endParaRPr lang="en-US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5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Prime Volume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&lt;30 ml to &gt;180 ml (</a:t>
                      </a:r>
                      <a:r>
                        <a:rPr lang="en-US" sz="2800" i="1" dirty="0" smtClean="0"/>
                        <a:t>incl. tubing</a:t>
                      </a:r>
                      <a:r>
                        <a:rPr lang="en-US" sz="2800" dirty="0" smtClean="0"/>
                        <a:t>)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Surface</a:t>
                      </a:r>
                      <a:r>
                        <a:rPr lang="en-US" sz="2800" baseline="0" dirty="0" smtClean="0"/>
                        <a:t> Area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0.25 m</a:t>
                      </a:r>
                      <a:r>
                        <a:rPr lang="en-US" sz="2800" baseline="30000" dirty="0" smtClean="0"/>
                        <a:t>2</a:t>
                      </a:r>
                      <a:r>
                        <a:rPr lang="en-US" sz="2800" dirty="0" smtClean="0"/>
                        <a:t> to 1.4 m</a:t>
                      </a:r>
                      <a:r>
                        <a:rPr lang="en-US" sz="2800" baseline="30000" dirty="0" smtClean="0"/>
                        <a:t>2</a:t>
                      </a:r>
                      <a:endParaRPr lang="en-US" sz="2800" baseline="30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Membrane Material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Polysulfone</a:t>
                      </a:r>
                      <a:r>
                        <a:rPr lang="en-US" sz="2800" dirty="0" smtClean="0"/>
                        <a:t>, AN-69, PAES, etc.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04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7013" indent="-227013"/>
            <a:r>
              <a:rPr lang="en-US" cap="none" dirty="0" smtClean="0"/>
              <a:t>“Just blood prime the baby, it’s easy!”</a:t>
            </a:r>
            <a:endParaRPr lang="en-US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i="1" dirty="0"/>
              <a:t>Top 10 Things You’d Rather Not Say When Prescribing CRRT</a:t>
            </a:r>
            <a:endParaRPr lang="en-US" sz="32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22313" y="1912847"/>
            <a:ext cx="3011487" cy="75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600" b="1" u="sng" dirty="0"/>
              <a:t>Number 8</a:t>
            </a:r>
          </a:p>
        </p:txBody>
      </p:sp>
    </p:spTree>
    <p:extLst>
      <p:ext uri="{BB962C8B-B14F-4D97-AF65-F5344CB8AC3E}">
        <p14:creationId xmlns:p14="http://schemas.microsoft.com/office/powerpoint/2010/main" val="27820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Priming Issues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Saline, blood/albumin, albumin alone (?)</a:t>
            </a:r>
          </a:p>
          <a:p>
            <a:r>
              <a:rPr lang="en-US" dirty="0" smtClean="0"/>
              <a:t>Technical challenges – need policies, protocols, practice</a:t>
            </a:r>
          </a:p>
          <a:p>
            <a:r>
              <a:rPr lang="en-US" dirty="0" smtClean="0"/>
              <a:t>Risks to patient:</a:t>
            </a:r>
          </a:p>
          <a:p>
            <a:pPr lvl="1"/>
            <a:r>
              <a:rPr lang="en-US" dirty="0" smtClean="0"/>
              <a:t>Volume/blood pressure</a:t>
            </a:r>
          </a:p>
          <a:p>
            <a:pPr lvl="1"/>
            <a:r>
              <a:rPr lang="en-US" dirty="0" smtClean="0"/>
              <a:t>Blood product exposure</a:t>
            </a:r>
          </a:p>
          <a:p>
            <a:r>
              <a:rPr lang="en-US" i="1" dirty="0" smtClean="0"/>
              <a:t>Develop plans, adjusting appropriately for the clinical situation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016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MS Standard">
  <a:themeElements>
    <a:clrScheme name="JMS Standard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JMS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JMS 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MS 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JMS Standard">
  <a:themeElements>
    <a:clrScheme name="JMS Standard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JMS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MS 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MS 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MS 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D:\OFFICE\Templates\Presentation Designs\JMS Standard.pot</Template>
  <TotalTime>2264</TotalTime>
  <Words>792</Words>
  <Application>Microsoft Office PowerPoint</Application>
  <PresentationFormat>On-screen Show (4:3)</PresentationFormat>
  <Paragraphs>142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JMS Standard</vt:lpstr>
      <vt:lpstr>Default Design</vt:lpstr>
      <vt:lpstr>1_JMS Standard</vt:lpstr>
      <vt:lpstr>Common Prescription Errors in Pediatric CRRT: a “Top 10 List”</vt:lpstr>
      <vt:lpstr>Prescribing Pediatric CRRT</vt:lpstr>
      <vt:lpstr>PowerPoint Presentation</vt:lpstr>
      <vt:lpstr>“We can dialyze through any access you have”</vt:lpstr>
      <vt:lpstr>Vascular Access Issues</vt:lpstr>
      <vt:lpstr>“Aren’t all those filters pretty much the same?”</vt:lpstr>
      <vt:lpstr>Hemofilter Issues</vt:lpstr>
      <vt:lpstr>“Just blood prime the baby, it’s easy!”</vt:lpstr>
      <vt:lpstr>Circuit Priming Issues</vt:lpstr>
      <vt:lpstr>“Blood pump speed – isn’t there an equation for that?”</vt:lpstr>
      <vt:lpstr>Blood Pump Speed Issues</vt:lpstr>
      <vt:lpstr>“Citrate – it’s just like heparin, only safer”</vt:lpstr>
      <vt:lpstr>Anticoagulation Issues</vt:lpstr>
      <vt:lpstr>“Talking to the pharmacist and the nutritionist makes me anxious . . .”</vt:lpstr>
      <vt:lpstr>Convection Favors Loss of Larger Molecules</vt:lpstr>
      <vt:lpstr>“There’s a label on the solution bag?  I’ve never read that . . .”</vt:lpstr>
      <vt:lpstr>Issues with the Biochemical Profile of Infused CRRT Fluids</vt:lpstr>
      <vt:lpstr>“Infused fluid rate – there’s an equation for that too, right?”</vt:lpstr>
      <vt:lpstr>Issues with Infused Fluid Rates</vt:lpstr>
      <vt:lpstr>“I’m sure we can achieve any UF target you want”</vt:lpstr>
      <vt:lpstr>Issues with Ultrafiltration</vt:lpstr>
      <vt:lpstr>Issues with Ultrafiltration</vt:lpstr>
      <vt:lpstr>“CRRT?  For this kid?  Sure, whatever you want . . .”</vt:lpstr>
      <vt:lpstr>Is CRRT Always the Right Choice?</vt:lpstr>
      <vt:lpstr>Thanks for your attention!</vt:lpstr>
    </vt:vector>
  </TitlesOfParts>
  <Company>CHMC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Renal Replacement Therapy (CRRT) for Pediatric Patients</dc:title>
  <dc:creator>CHMC</dc:creator>
  <cp:lastModifiedBy>Symons, Jordan</cp:lastModifiedBy>
  <cp:revision>106</cp:revision>
  <dcterms:created xsi:type="dcterms:W3CDTF">2000-06-30T18:19:16Z</dcterms:created>
  <dcterms:modified xsi:type="dcterms:W3CDTF">2015-07-05T22:26:20Z</dcterms:modified>
</cp:coreProperties>
</file>