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68" r:id="rId2"/>
    <p:sldMasterId id="2147483680" r:id="rId3"/>
  </p:sldMasterIdLst>
  <p:notesMasterIdLst>
    <p:notesMasterId r:id="rId37"/>
  </p:notesMasterIdLst>
  <p:sldIdLst>
    <p:sldId id="298" r:id="rId4"/>
    <p:sldId id="456" r:id="rId5"/>
    <p:sldId id="449" r:id="rId6"/>
    <p:sldId id="450" r:id="rId7"/>
    <p:sldId id="492" r:id="rId8"/>
    <p:sldId id="390" r:id="rId9"/>
    <p:sldId id="457" r:id="rId10"/>
    <p:sldId id="458" r:id="rId11"/>
    <p:sldId id="495" r:id="rId12"/>
    <p:sldId id="465" r:id="rId13"/>
    <p:sldId id="470" r:id="rId14"/>
    <p:sldId id="472" r:id="rId15"/>
    <p:sldId id="471" r:id="rId16"/>
    <p:sldId id="469" r:id="rId17"/>
    <p:sldId id="466" r:id="rId18"/>
    <p:sldId id="475" r:id="rId19"/>
    <p:sldId id="477" r:id="rId20"/>
    <p:sldId id="473" r:id="rId21"/>
    <p:sldId id="474" r:id="rId22"/>
    <p:sldId id="480" r:id="rId23"/>
    <p:sldId id="486" r:id="rId24"/>
    <p:sldId id="490" r:id="rId25"/>
    <p:sldId id="489" r:id="rId26"/>
    <p:sldId id="481" r:id="rId27"/>
    <p:sldId id="482" r:id="rId28"/>
    <p:sldId id="483" r:id="rId29"/>
    <p:sldId id="496" r:id="rId30"/>
    <p:sldId id="484" r:id="rId31"/>
    <p:sldId id="485" r:id="rId32"/>
    <p:sldId id="463" r:id="rId33"/>
    <p:sldId id="401" r:id="rId34"/>
    <p:sldId id="453" r:id="rId35"/>
    <p:sldId id="439" r:id="rId36"/>
  </p:sldIdLst>
  <p:sldSz cx="10688638" cy="7562850"/>
  <p:notesSz cx="6858000" cy="9144000"/>
  <p:defaultTextStyle>
    <a:defPPr>
      <a:defRPr lang="it-IT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0032"/>
    <a:srgbClr val="000050"/>
    <a:srgbClr val="000066"/>
    <a:srgbClr val="6600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19" autoAdjust="0"/>
    <p:restoredTop sz="86201" autoAdjust="0"/>
  </p:normalViewPr>
  <p:slideViewPr>
    <p:cSldViewPr>
      <p:cViewPr varScale="1">
        <p:scale>
          <a:sx n="43" d="100"/>
          <a:sy n="43" d="100"/>
        </p:scale>
        <p:origin x="725" y="58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1DC04-0E66-4D4C-A8E9-68F653693A97}" type="datetimeFigureOut">
              <a:rPr lang="it-IT" smtClean="0"/>
              <a:pPr/>
              <a:t>18/07/2015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C0CD7-516D-4FDA-BB56-8639B367277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21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So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profoundly</a:t>
            </a:r>
            <a:r>
              <a:rPr lang="it-IT" dirty="0" smtClean="0"/>
              <a:t> </a:t>
            </a:r>
            <a:r>
              <a:rPr lang="it-IT" dirty="0" err="1" smtClean="0"/>
              <a:t>affected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conception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AKI and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routine…In</a:t>
            </a:r>
            <a:r>
              <a:rPr lang="it-IT" dirty="0" smtClean="0"/>
              <a:t> </a:t>
            </a:r>
            <a:r>
              <a:rPr lang="it-IT" dirty="0" err="1" smtClean="0"/>
              <a:t>fact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passed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considering</a:t>
            </a:r>
            <a:r>
              <a:rPr lang="it-IT" dirty="0" smtClean="0"/>
              <a:t> </a:t>
            </a:r>
            <a:r>
              <a:rPr lang="it-IT" dirty="0" err="1" smtClean="0"/>
              <a:t>ourselves</a:t>
            </a:r>
            <a:r>
              <a:rPr lang="it-IT" dirty="0" smtClean="0"/>
              <a:t> </a:t>
            </a:r>
            <a:r>
              <a:rPr lang="it-IT" dirty="0" err="1" smtClean="0"/>
              <a:t>involved</a:t>
            </a:r>
            <a:r>
              <a:rPr lang="it-IT" dirty="0" smtClean="0"/>
              <a:t> in </a:t>
            </a:r>
            <a:r>
              <a:rPr lang="it-IT" dirty="0" err="1" smtClean="0"/>
              <a:t>treating</a:t>
            </a:r>
            <a:r>
              <a:rPr lang="it-IT" dirty="0" smtClean="0"/>
              <a:t> a </a:t>
            </a:r>
            <a:r>
              <a:rPr lang="it-IT" dirty="0" err="1" smtClean="0"/>
              <a:t>single…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0CD7-516D-4FDA-BB56-8639B367277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14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even</a:t>
            </a:r>
            <a:r>
              <a:rPr lang="it-IT" dirty="0" smtClean="0"/>
              <a:t> in </a:t>
            </a:r>
            <a:r>
              <a:rPr lang="it-IT" dirty="0" err="1" smtClean="0"/>
              <a:t>developed</a:t>
            </a:r>
            <a:r>
              <a:rPr lang="it-IT" dirty="0" smtClean="0"/>
              <a:t> </a:t>
            </a:r>
            <a:r>
              <a:rPr lang="it-IT" dirty="0" err="1" smtClean="0"/>
              <a:t>countries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can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how</a:t>
            </a:r>
            <a:r>
              <a:rPr lang="it-IT" baseline="0" dirty="0" smtClean="0"/>
              <a:t> wide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spectrum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AKI </a:t>
            </a:r>
            <a:r>
              <a:rPr lang="it-IT" baseline="0" dirty="0" err="1" smtClean="0"/>
              <a:t>epidemiology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throughout</a:t>
            </a:r>
            <a:r>
              <a:rPr lang="it-IT" baseline="0" dirty="0" smtClean="0"/>
              <a:t> the world..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0CD7-516D-4FDA-BB56-8639B367277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98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noProof="0" dirty="0" smtClean="0"/>
              <a:t>Basically</a:t>
            </a:r>
            <a:r>
              <a:rPr lang="it-IT" baseline="0" dirty="0" smtClean="0"/>
              <a:t>, the </a:t>
            </a:r>
            <a:r>
              <a:rPr lang="it-IT" baseline="0" dirty="0" err="1" smtClean="0"/>
              <a:t>importance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AKI </a:t>
            </a:r>
            <a:r>
              <a:rPr lang="it-IT" baseline="0" dirty="0" err="1" smtClean="0"/>
              <a:t>definition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relies</a:t>
            </a:r>
            <a:r>
              <a:rPr lang="it-IT" baseline="0" dirty="0" smtClean="0"/>
              <a:t> on 2 </a:t>
            </a:r>
            <a:r>
              <a:rPr lang="it-IT" baseline="0" dirty="0" err="1" smtClean="0"/>
              <a:t>issues</a:t>
            </a:r>
            <a:r>
              <a:rPr lang="it-IT" baseline="0" dirty="0" smtClean="0"/>
              <a:t>: 1) AKI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known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represent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independent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predictor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mortality</a:t>
            </a:r>
            <a:r>
              <a:rPr lang="it-IT" baseline="0" dirty="0" smtClean="0"/>
              <a:t>, 2) </a:t>
            </a:r>
            <a:r>
              <a:rPr lang="it-IT" baseline="0" dirty="0" err="1" smtClean="0"/>
              <a:t>renal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dysfunction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comes</a:t>
            </a:r>
            <a:r>
              <a:rPr lang="it-IT" baseline="0" dirty="0" smtClean="0"/>
              <a:t> to a head in the first 24 </a:t>
            </a:r>
            <a:r>
              <a:rPr lang="it-IT" baseline="0" dirty="0" err="1" smtClean="0"/>
              <a:t>hrs</a:t>
            </a:r>
            <a:r>
              <a:rPr lang="it-IT" baseline="0" dirty="0" smtClean="0"/>
              <a:t> from the </a:t>
            </a:r>
            <a:r>
              <a:rPr lang="it-IT" baseline="0" dirty="0" err="1" smtClean="0"/>
              <a:t>injury</a:t>
            </a:r>
            <a:r>
              <a:rPr lang="it-IT" baseline="0" dirty="0" smtClean="0"/>
              <a:t>, so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early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diagnosis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becomes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crucial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order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establish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early</a:t>
            </a:r>
            <a:r>
              <a:rPr lang="it-IT" baseline="0" dirty="0" smtClean="0"/>
              <a:t> treatment. </a:t>
            </a:r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32E04-4320-499E-91F8-FA6A5F029AF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39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</a:t>
            </a:r>
            <a:r>
              <a:rPr lang="it-IT" dirty="0" err="1" smtClean="0"/>
              <a:t>would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like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focus on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recent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study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knowledge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the first </a:t>
            </a:r>
            <a:r>
              <a:rPr lang="it-IT" baseline="0" dirty="0" err="1" smtClean="0"/>
              <a:t>study</a:t>
            </a:r>
            <a:r>
              <a:rPr lang="it-IT" baseline="0" dirty="0" smtClean="0"/>
              <a:t> the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ultimate goal of which has been to integrate an automated AKI diagnostic tool into the electronic medical record…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0CD7-516D-4FDA-BB56-8639B3672772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918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pitchFamily="34" charset="-128"/>
              </a:rPr>
              <a:t>Torres de Melo</a:t>
            </a:r>
          </a:p>
        </p:txBody>
      </p:sp>
    </p:spTree>
    <p:extLst>
      <p:ext uri="{BB962C8B-B14F-4D97-AF65-F5344CB8AC3E}">
        <p14:creationId xmlns:p14="http://schemas.microsoft.com/office/powerpoint/2010/main" val="321747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Over</a:t>
            </a:r>
            <a:r>
              <a:rPr lang="it-IT" dirty="0" smtClean="0"/>
              <a:t> the </a:t>
            </a:r>
            <a:r>
              <a:rPr lang="it-IT" dirty="0" err="1" smtClean="0"/>
              <a:t>years</a:t>
            </a:r>
            <a:r>
              <a:rPr lang="it-IT" dirty="0" smtClean="0"/>
              <a:t>,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classifications</a:t>
            </a:r>
            <a:r>
              <a:rPr lang="it-IT" dirty="0" smtClean="0"/>
              <a:t> </a:t>
            </a:r>
            <a:r>
              <a:rPr lang="it-IT" dirty="0" err="1" smtClean="0"/>
              <a:t>passed</a:t>
            </a:r>
            <a:r>
              <a:rPr lang="it-IT" dirty="0" smtClean="0"/>
              <a:t> </a:t>
            </a:r>
            <a:r>
              <a:rPr lang="it-IT" dirty="0" err="1" smtClean="0"/>
              <a:t>basically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3 </a:t>
            </a:r>
            <a:r>
              <a:rPr lang="it-IT" dirty="0" err="1" smtClean="0"/>
              <a:t>stages…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0CD7-516D-4FDA-BB56-8639B3672772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635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4F7F2E-D7E2-46DF-94B5-A0AF7E6119AC}" type="slidenum">
              <a:rPr lang="en-GB" altLang="it-IT" smtClean="0"/>
              <a:pPr/>
              <a:t>28</a:t>
            </a:fld>
            <a:endParaRPr lang="en-GB" altLang="it-IT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71103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95DD5E-7B4F-42BC-890E-751BFB5012C0}" type="slidenum">
              <a:rPr lang="en-GB" altLang="it-IT" smtClean="0">
                <a:solidFill>
                  <a:srgbClr val="000000"/>
                </a:solidFill>
              </a:rPr>
              <a:pPr/>
              <a:t>29</a:t>
            </a:fld>
            <a:endParaRPr lang="en-GB" altLang="it-IT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86467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4E7337-D7FB-4407-8A84-229DD0857343}" type="slidenum">
              <a:rPr lang="en-CA">
                <a:latin typeface="Calibri" pitchFamily="34" charset="0"/>
              </a:rPr>
              <a:pPr/>
              <a:t>31</a:t>
            </a:fld>
            <a:endParaRPr lang="en-CA">
              <a:latin typeface="Calibri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693738"/>
            <a:ext cx="4845050" cy="3429000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79" y="4341682"/>
            <a:ext cx="5485440" cy="4112094"/>
          </a:xfrm>
          <a:noFill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it-IT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14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Cover_03"/>
          <p:cNvPicPr>
            <a:picLocks noChangeAspect="1" noChangeArrowheads="1"/>
          </p:cNvPicPr>
          <p:nvPr userDrawn="1"/>
        </p:nvPicPr>
        <p:blipFill>
          <a:blip r:embed="rId2" cstate="print"/>
          <a:srcRect l="3325" t="4535" b="19568"/>
          <a:stretch>
            <a:fillRect/>
          </a:stretch>
        </p:blipFill>
        <p:spPr bwMode="auto">
          <a:xfrm>
            <a:off x="352425" y="342900"/>
            <a:ext cx="10339388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6" name="Rectangle 40"/>
          <p:cNvSpPr>
            <a:spLocks noGrp="1" noChangeArrowheads="1"/>
          </p:cNvSpPr>
          <p:nvPr>
            <p:ph type="ctrTitle" sz="quarter"/>
          </p:nvPr>
        </p:nvSpPr>
        <p:spPr>
          <a:xfrm>
            <a:off x="1330325" y="2289175"/>
            <a:ext cx="8575675" cy="731838"/>
          </a:xfrm>
        </p:spPr>
        <p:txBody>
          <a:bodyPr lIns="91440" tIns="45720" rIns="91440" bIns="45720"/>
          <a:lstStyle>
            <a:lvl1pPr algn="ctr">
              <a:defRPr sz="4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251200"/>
            <a:ext cx="7467600" cy="822325"/>
          </a:xfrm>
        </p:spPr>
        <p:txBody>
          <a:bodyPr/>
          <a:lstStyle>
            <a:lvl1pPr marL="0" indent="0"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849044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5999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78750" y="544513"/>
            <a:ext cx="2149475" cy="429736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30325" y="544513"/>
            <a:ext cx="6296025" cy="4297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6413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48" y="975230"/>
            <a:ext cx="9085342" cy="65452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801648" y="2184823"/>
            <a:ext cx="9085342" cy="630942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1648" y="6890597"/>
            <a:ext cx="2226800" cy="504190"/>
          </a:xfrm>
          <a:prstGeom prst="rect">
            <a:avLst/>
          </a:prstGeom>
          <a:ln/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200" b="1">
              <a:solidFill>
                <a:srgbClr val="000000"/>
              </a:solidFill>
              <a:latin typeface="Verdana" pitchFamily="34" charset="0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952" y="6890597"/>
            <a:ext cx="3384735" cy="504190"/>
          </a:xfrm>
          <a:prstGeom prst="rect">
            <a:avLst/>
          </a:prstGeom>
          <a:ln/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200" b="1">
              <a:solidFill>
                <a:srgbClr val="000000"/>
              </a:solidFill>
              <a:latin typeface="Verdana" pitchFamily="34" charset="0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0190" y="6890597"/>
            <a:ext cx="2226800" cy="504190"/>
          </a:xfrm>
          <a:prstGeom prst="rect">
            <a:avLst/>
          </a:prstGeom>
          <a:ln/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C7BCC8-B937-4AF3-B421-E82D6FB2FB78}" type="slidenum">
              <a:rPr lang="it-IT" sz="1200" b="1">
                <a:solidFill>
                  <a:srgbClr val="000000"/>
                </a:solidFill>
                <a:latin typeface="Verdana" pitchFamily="34" charset="0"/>
                <a:ea typeface="ＭＳ Ｐゴシック" pitchFamily="-106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sz="1200" b="1">
              <a:solidFill>
                <a:srgbClr val="000000"/>
              </a:solidFill>
              <a:latin typeface="Verdana" pitchFamily="34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654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4432" y="168063"/>
            <a:ext cx="9797918" cy="1008380"/>
          </a:xfrm>
        </p:spPr>
        <p:txBody>
          <a:bodyPr/>
          <a:lstStyle>
            <a:lvl1pPr marL="0" indent="0" algn="ctr">
              <a:buNone/>
              <a:defRPr sz="441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34432" y="1512570"/>
            <a:ext cx="9797918" cy="4672161"/>
          </a:xfrm>
        </p:spPr>
        <p:txBody>
          <a:bodyPr>
            <a:normAutofit/>
          </a:bodyPr>
          <a:lstStyle>
            <a:lvl1pPr marL="554620" indent="-504200">
              <a:buFont typeface="Arial" panose="020B0604020202020204" pitchFamily="34" charset="0"/>
              <a:buChar char="•"/>
              <a:defRPr sz="3088"/>
            </a:lvl1pPr>
            <a:lvl2pPr marL="907560" indent="-504200">
              <a:buFont typeface="Arial" panose="020B0604020202020204" pitchFamily="34" charset="0"/>
              <a:buChar char="•"/>
              <a:defRPr sz="3088"/>
            </a:lvl2pPr>
            <a:lvl3pPr marL="1084030" indent="-378150">
              <a:buFont typeface="Arial" panose="020B0604020202020204" pitchFamily="34" charset="0"/>
              <a:buChar char="•"/>
              <a:defRPr sz="2647"/>
            </a:lvl3pPr>
            <a:lvl4pPr marL="1386550" indent="-378150">
              <a:buFont typeface="Arial" panose="020B0604020202020204" pitchFamily="34" charset="0"/>
              <a:buChar char="•"/>
              <a:defRPr sz="2206"/>
            </a:lvl4pPr>
            <a:lvl5pPr marL="1646214" indent="-315125">
              <a:buFont typeface="Arial" panose="020B0604020202020204" pitchFamily="34" charset="0"/>
              <a:buChar char="•"/>
              <a:defRPr sz="1985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C:\Users\mul6or\AppData\Local\Microsoft\Windows\Temporary Internet Files\Content.Word\ppAKI_2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" y="6102800"/>
            <a:ext cx="1425152" cy="1376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4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4353"/>
            <a:ext cx="10688638" cy="329849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88638" cy="426435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24910"/>
            <a:ext cx="10688638" cy="25209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764665"/>
            <a:ext cx="10688638" cy="56301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2754" y="5571835"/>
            <a:ext cx="6589234" cy="972781"/>
          </a:xfrm>
        </p:spPr>
        <p:txBody>
          <a:bodyPr>
            <a:normAutofit/>
          </a:bodyPr>
          <a:lstStyle>
            <a:lvl1pPr marL="0" indent="0" algn="l">
              <a:buNone/>
              <a:defRPr sz="2426">
                <a:solidFill>
                  <a:schemeClr val="tx2"/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690" y="3454220"/>
            <a:ext cx="8387438" cy="1977465"/>
          </a:xfrm>
          <a:effectLst/>
        </p:spPr>
        <p:txBody>
          <a:bodyPr>
            <a:noAutofit/>
          </a:bodyPr>
          <a:lstStyle>
            <a:lvl1pPr marL="705880" indent="-504200" algn="l">
              <a:defRPr sz="595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7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4353"/>
            <a:ext cx="10688638" cy="329849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88638" cy="426435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24910"/>
            <a:ext cx="10688638" cy="25209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764665"/>
            <a:ext cx="10688638" cy="56301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50" y="2395948"/>
            <a:ext cx="6974577" cy="2672412"/>
          </a:xfrm>
          <a:effectLst/>
        </p:spPr>
        <p:txBody>
          <a:bodyPr anchor="b"/>
          <a:lstStyle>
            <a:lvl1pPr algn="r">
              <a:defRPr sz="5073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4076" y="5081061"/>
            <a:ext cx="6979052" cy="921327"/>
          </a:xfrm>
        </p:spPr>
        <p:txBody>
          <a:bodyPr anchor="t"/>
          <a:lstStyle>
            <a:lvl1pPr marL="0" indent="0" algn="r">
              <a:buNone/>
              <a:defRPr sz="2206">
                <a:solidFill>
                  <a:schemeClr val="tx2"/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2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078" y="806703"/>
            <a:ext cx="3912042" cy="38318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29828" y="806704"/>
            <a:ext cx="3912042" cy="38318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080" y="806704"/>
            <a:ext cx="3912042" cy="70551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47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1798" y="1544249"/>
            <a:ext cx="3912042" cy="302514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985"/>
            </a:lvl2pPr>
            <a:lvl3pPr>
              <a:defRPr sz="176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341" y="806704"/>
            <a:ext cx="3912042" cy="70551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47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marL="0" lvl="0" indent="0" algn="ctr" defTabSz="1008400" rtl="0" eaLnBrk="1" latinLnBrk="0" hangingPunct="1">
              <a:spcBef>
                <a:spcPct val="20000"/>
              </a:spcBef>
              <a:spcAft>
                <a:spcPts val="331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79" y="1542821"/>
            <a:ext cx="3912042" cy="302514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985"/>
            </a:lvl2pPr>
            <a:lvl3pPr>
              <a:defRPr sz="176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6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5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4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98075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838" y="2436919"/>
            <a:ext cx="4250306" cy="1387838"/>
          </a:xfrm>
          <a:effectLst/>
        </p:spPr>
        <p:txBody>
          <a:bodyPr anchor="b">
            <a:noAutofit/>
          </a:bodyPr>
          <a:lstStyle>
            <a:lvl1pPr marL="252100" indent="-252100" algn="l">
              <a:defRPr sz="3088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469" y="806704"/>
            <a:ext cx="4695666" cy="5397799"/>
          </a:xfrm>
        </p:spPr>
        <p:txBody>
          <a:bodyPr anchor="ctr"/>
          <a:lstStyle>
            <a:lvl1pPr>
              <a:defRPr sz="2426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544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487" y="3857298"/>
            <a:ext cx="3961085" cy="2359413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0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4353"/>
            <a:ext cx="10688638" cy="329849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88638" cy="426435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924910"/>
            <a:ext cx="10688638" cy="25209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764665"/>
            <a:ext cx="10688638" cy="56301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1138" y="1260475"/>
            <a:ext cx="4809887" cy="344927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6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183" y="1114342"/>
            <a:ext cx="4318137" cy="2385330"/>
          </a:xfrm>
        </p:spPr>
        <p:txBody>
          <a:bodyPr anchor="b"/>
          <a:lstStyle>
            <a:lvl1pPr marL="201680" indent="-201680">
              <a:buFont typeface="Georgia" pitchFamily="18" charset="0"/>
              <a:buChar char="*"/>
              <a:defRPr sz="176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121" y="4923264"/>
            <a:ext cx="7461869" cy="1260475"/>
          </a:xfrm>
        </p:spPr>
        <p:txBody>
          <a:bodyPr anchor="b">
            <a:noAutofit/>
          </a:bodyPr>
          <a:lstStyle>
            <a:lvl1pPr algn="l">
              <a:defRPr sz="5073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7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6799" y="806703"/>
            <a:ext cx="7482047" cy="3831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8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8655" y="415215"/>
            <a:ext cx="2404944" cy="577672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5635" y="806704"/>
            <a:ext cx="5645068" cy="53977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4432" y="168063"/>
            <a:ext cx="9797918" cy="1008380"/>
          </a:xfrm>
        </p:spPr>
        <p:txBody>
          <a:bodyPr/>
          <a:lstStyle>
            <a:lvl1pPr marL="0" indent="0" algn="ctr">
              <a:buNone/>
              <a:defRPr sz="441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34432" y="1512570"/>
            <a:ext cx="9797918" cy="4672161"/>
          </a:xfrm>
        </p:spPr>
        <p:txBody>
          <a:bodyPr>
            <a:normAutofit/>
          </a:bodyPr>
          <a:lstStyle>
            <a:lvl1pPr marL="554620" indent="-504200">
              <a:buFont typeface="Arial" panose="020B0604020202020204" pitchFamily="34" charset="0"/>
              <a:buChar char="•"/>
              <a:defRPr sz="3088"/>
            </a:lvl1pPr>
            <a:lvl2pPr marL="907560" indent="-504200">
              <a:buFont typeface="Arial" panose="020B0604020202020204" pitchFamily="34" charset="0"/>
              <a:buChar char="•"/>
              <a:defRPr sz="3088"/>
            </a:lvl2pPr>
            <a:lvl3pPr marL="1084030" indent="-378150">
              <a:buFont typeface="Arial" panose="020B0604020202020204" pitchFamily="34" charset="0"/>
              <a:buChar char="•"/>
              <a:defRPr sz="2647"/>
            </a:lvl3pPr>
            <a:lvl4pPr marL="1386550" indent="-378150">
              <a:buFont typeface="Arial" panose="020B0604020202020204" pitchFamily="34" charset="0"/>
              <a:buChar char="•"/>
              <a:defRPr sz="2206"/>
            </a:lvl4pPr>
            <a:lvl5pPr marL="1646214" indent="-315125">
              <a:buFont typeface="Arial" panose="020B0604020202020204" pitchFamily="34" charset="0"/>
              <a:buChar char="•"/>
              <a:defRPr sz="1985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C:\Users\mul6or\AppData\Local\Microsoft\Windows\Temporary Internet Files\Content.Word\ppAKI_2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" y="6102800"/>
            <a:ext cx="1425152" cy="1376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4353"/>
            <a:ext cx="10688638" cy="329849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88638" cy="426435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24910"/>
            <a:ext cx="10688638" cy="25209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764665"/>
            <a:ext cx="10688638" cy="56301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2754" y="5571835"/>
            <a:ext cx="6589234" cy="972781"/>
          </a:xfrm>
        </p:spPr>
        <p:txBody>
          <a:bodyPr>
            <a:normAutofit/>
          </a:bodyPr>
          <a:lstStyle>
            <a:lvl1pPr marL="0" indent="0" algn="l">
              <a:buNone/>
              <a:defRPr sz="2426">
                <a:solidFill>
                  <a:schemeClr val="tx2"/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690" y="3454220"/>
            <a:ext cx="8387438" cy="1977465"/>
          </a:xfrm>
          <a:effectLst/>
        </p:spPr>
        <p:txBody>
          <a:bodyPr>
            <a:noAutofit/>
          </a:bodyPr>
          <a:lstStyle>
            <a:lvl1pPr marL="705880" indent="-504200" algn="l">
              <a:defRPr sz="595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0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4353"/>
            <a:ext cx="10688638" cy="329849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88638" cy="426435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24910"/>
            <a:ext cx="10688638" cy="25209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764665"/>
            <a:ext cx="10688638" cy="56301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50" y="2395948"/>
            <a:ext cx="6974577" cy="2672412"/>
          </a:xfrm>
          <a:effectLst/>
        </p:spPr>
        <p:txBody>
          <a:bodyPr anchor="b"/>
          <a:lstStyle>
            <a:lvl1pPr algn="r">
              <a:defRPr sz="5073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4076" y="5081061"/>
            <a:ext cx="6979052" cy="921327"/>
          </a:xfrm>
        </p:spPr>
        <p:txBody>
          <a:bodyPr anchor="t"/>
          <a:lstStyle>
            <a:lvl1pPr marL="0" indent="0" algn="r">
              <a:buNone/>
              <a:defRPr sz="2206">
                <a:solidFill>
                  <a:schemeClr val="tx2"/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6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078" y="806703"/>
            <a:ext cx="3912042" cy="38318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29828" y="806704"/>
            <a:ext cx="3912042" cy="38318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080" y="806704"/>
            <a:ext cx="3912042" cy="70551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47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1798" y="1544249"/>
            <a:ext cx="3912042" cy="302514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985"/>
            </a:lvl2pPr>
            <a:lvl3pPr>
              <a:defRPr sz="176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341" y="806704"/>
            <a:ext cx="3912042" cy="70551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47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marL="0" lvl="0" indent="0" algn="ctr" defTabSz="1008400" rtl="0" eaLnBrk="1" latinLnBrk="0" hangingPunct="1">
              <a:spcBef>
                <a:spcPct val="20000"/>
              </a:spcBef>
              <a:spcAft>
                <a:spcPts val="331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79" y="1542821"/>
            <a:ext cx="3912042" cy="302514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985"/>
            </a:lvl2pPr>
            <a:lvl3pPr>
              <a:defRPr sz="176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7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3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76108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838" y="2436919"/>
            <a:ext cx="4250306" cy="1387838"/>
          </a:xfrm>
          <a:effectLst/>
        </p:spPr>
        <p:txBody>
          <a:bodyPr anchor="b">
            <a:noAutofit/>
          </a:bodyPr>
          <a:lstStyle>
            <a:lvl1pPr marL="252100" indent="-252100" algn="l">
              <a:defRPr sz="3088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469" y="806704"/>
            <a:ext cx="4695666" cy="5397799"/>
          </a:xfrm>
        </p:spPr>
        <p:txBody>
          <a:bodyPr anchor="ctr"/>
          <a:lstStyle>
            <a:lvl1pPr>
              <a:defRPr sz="2426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544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487" y="3857298"/>
            <a:ext cx="3961085" cy="2359413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6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4353"/>
            <a:ext cx="10688638" cy="329849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88638" cy="426435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924910"/>
            <a:ext cx="10688638" cy="25209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764665"/>
            <a:ext cx="10688638" cy="56301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1138" y="1260475"/>
            <a:ext cx="4809887" cy="344927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6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183" y="1114342"/>
            <a:ext cx="4318137" cy="2385330"/>
          </a:xfrm>
        </p:spPr>
        <p:txBody>
          <a:bodyPr anchor="b"/>
          <a:lstStyle>
            <a:lvl1pPr marL="201680" indent="-201680">
              <a:buFont typeface="Georgia" pitchFamily="18" charset="0"/>
              <a:buChar char="*"/>
              <a:defRPr sz="176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121" y="4923264"/>
            <a:ext cx="7461869" cy="1260475"/>
          </a:xfrm>
        </p:spPr>
        <p:txBody>
          <a:bodyPr anchor="b">
            <a:noAutofit/>
          </a:bodyPr>
          <a:lstStyle>
            <a:lvl1pPr algn="l">
              <a:defRPr sz="5073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6799" y="806703"/>
            <a:ext cx="7482047" cy="3831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2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8655" y="415215"/>
            <a:ext cx="2404944" cy="577672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5635" y="806704"/>
            <a:ext cx="5645068" cy="53977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0325" y="1854200"/>
            <a:ext cx="4222750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05475" y="1854200"/>
            <a:ext cx="4222750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6387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1871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0782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7984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730101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611076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9" descr="Intern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0" name="Text Box 56"/>
          <p:cNvSpPr txBox="1">
            <a:spLocks noChangeArrowheads="1"/>
          </p:cNvSpPr>
          <p:nvPr/>
        </p:nvSpPr>
        <p:spPr bwMode="auto">
          <a:xfrm>
            <a:off x="10212388" y="38100"/>
            <a:ext cx="5270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51" tIns="49775" rIns="99551" bIns="49775">
            <a:spAutoFit/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E61506-50C0-47C4-9BAD-067617DF2F97}" type="slidenum">
              <a:rPr lang="en-US" sz="1500">
                <a:solidFill>
                  <a:srgbClr val="FFFFFF"/>
                </a:solidFill>
                <a:ea typeface="ＭＳ Ｐゴシック" pitchFamily="-106" charset="-128"/>
                <a:cs typeface="Arial" charset="0"/>
              </a:rPr>
              <a:pPr defTabSz="9953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500">
              <a:solidFill>
                <a:srgbClr val="FF0000"/>
              </a:solidFill>
              <a:ea typeface="ＭＳ Ｐゴシック" pitchFamily="-106" charset="-128"/>
              <a:cs typeface="Arial" charset="0"/>
            </a:endParaRPr>
          </a:p>
        </p:txBody>
      </p:sp>
      <p:sp>
        <p:nvSpPr>
          <p:cNvPr id="2052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1330325" y="544513"/>
            <a:ext cx="8597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>
            <a:off x="10202863" y="50800"/>
            <a:ext cx="0" cy="2936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200" b="1">
              <a:solidFill>
                <a:srgbClr val="000000"/>
              </a:solidFill>
              <a:latin typeface="Verdana" pitchFamily="-106" charset="0"/>
              <a:ea typeface="ＭＳ Ｐゴシック" pitchFamily="-106" charset="-128"/>
            </a:endParaRPr>
          </a:p>
        </p:txBody>
      </p:sp>
      <p:sp>
        <p:nvSpPr>
          <p:cNvPr id="2054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325" y="1854200"/>
            <a:ext cx="85979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762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ransition/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+mj-lt"/>
          <a:ea typeface="ＭＳ Ｐゴシック" pitchFamily="-106" charset="-128"/>
          <a:cs typeface="+mj-cs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</a:defRPr>
      </a:lvl5pPr>
      <a:lvl6pPr marL="4572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6pPr>
      <a:lvl7pPr marL="9144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7pPr>
      <a:lvl8pPr marL="13716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8pPr>
      <a:lvl9pPr marL="18288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rgbClr val="5C5C5C"/>
          </a:solidFill>
          <a:latin typeface="+mn-lt"/>
          <a:ea typeface="ＭＳ Ｐゴシック" pitchFamily="-106" charset="-128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5C5C5C"/>
          </a:solidFill>
          <a:latin typeface="+mn-lt"/>
          <a:ea typeface="ＭＳ Ｐゴシック" pitchFamily="-106" charset="-128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5C5C5C"/>
          </a:solidFill>
          <a:latin typeface="+mn-lt"/>
          <a:ea typeface="ＭＳ Ｐゴシック" pitchFamily="-106" charset="-128"/>
        </a:defRPr>
      </a:lvl3pPr>
      <a:lvl4pPr marL="1700213" indent="-2476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C5C5C"/>
          </a:solidFill>
          <a:latin typeface="+mn-lt"/>
          <a:ea typeface="ＭＳ Ｐゴシック" pitchFamily="-106" charset="-128"/>
        </a:defRPr>
      </a:lvl4pPr>
      <a:lvl5pPr marL="21574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5pPr>
      <a:lvl6pPr marL="26146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6pPr>
      <a:lvl7pPr marL="30718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7pPr>
      <a:lvl8pPr marL="35290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8pPr>
      <a:lvl9pPr marL="39862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30122"/>
            <a:ext cx="10688638" cy="193272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88638" cy="563012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55602"/>
            <a:ext cx="10688638" cy="25209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764665"/>
            <a:ext cx="10688638" cy="56301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6219" y="4821530"/>
            <a:ext cx="7612628" cy="126047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080" y="807520"/>
            <a:ext cx="7482047" cy="3831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4831" y="6806565"/>
            <a:ext cx="293937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08400"/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008400"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432" y="6806565"/>
            <a:ext cx="3919168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08400"/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3599" y="6806565"/>
            <a:ext cx="2137728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08400"/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008400"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2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marL="352940" indent="-352940" algn="r" defTabSz="1008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073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100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2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5040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7560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10080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2768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35289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68061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21001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53773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30122"/>
            <a:ext cx="10688638" cy="193272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88638" cy="563012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55602"/>
            <a:ext cx="10688638" cy="25209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764665"/>
            <a:ext cx="10688638" cy="56301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6219" y="4821530"/>
            <a:ext cx="7612628" cy="126047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080" y="807520"/>
            <a:ext cx="7482047" cy="3831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4831" y="6806565"/>
            <a:ext cx="293937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08400"/>
            <a:fld id="{F15BA188-5743-482F-9BA4-94D499370C5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008400"/>
              <a:t>7/18/2015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432" y="6806565"/>
            <a:ext cx="3919168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08400"/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3599" y="6806565"/>
            <a:ext cx="2137728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08400"/>
            <a:fld id="{0979B878-FDC5-46BB-9BD8-06D59FA1EB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008400"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3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marL="352940" indent="-352940" algn="r" defTabSz="1008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073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100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2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5040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7560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10080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2768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35289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68061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21001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53773" indent="-201680" algn="l" defTabSz="1008400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Log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75" y="6315075"/>
            <a:ext cx="47498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00849" y="1995475"/>
            <a:ext cx="9344847" cy="1446550"/>
          </a:xfrm>
        </p:spPr>
        <p:txBody>
          <a:bodyPr/>
          <a:lstStyle/>
          <a:p>
            <a:r>
              <a:rPr lang="en-US" sz="4400" b="1" i="1" dirty="0" smtClean="0">
                <a:latin typeface="Calibri" pitchFamily="34" charset="0"/>
              </a:rPr>
              <a:t>"AKI in Critical Care: </a:t>
            </a:r>
            <a:br>
              <a:rPr lang="en-US" sz="4400" b="1" i="1" dirty="0" smtClean="0">
                <a:latin typeface="Calibri" pitchFamily="34" charset="0"/>
              </a:rPr>
            </a:br>
            <a:r>
              <a:rPr lang="en-US" sz="4400" b="1" i="1" dirty="0" smtClean="0">
                <a:latin typeface="Calibri" pitchFamily="34" charset="0"/>
              </a:rPr>
              <a:t>epidemiology and definitions"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78195" y="3467259"/>
            <a:ext cx="8318205" cy="1754326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Stefano Picca, MD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Department of Nephrology and Urology, Dialysis Unit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“Bambino </a:t>
            </a:r>
            <a:r>
              <a:rPr lang="en-US" sz="2000" dirty="0" err="1" smtClean="0">
                <a:solidFill>
                  <a:srgbClr val="C00000"/>
                </a:solidFill>
                <a:latin typeface="+mj-lt"/>
              </a:rPr>
              <a:t>Gesù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” Pediatric Research Hospital, IRCCS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ROMA, Italy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1915295" y="209526"/>
            <a:ext cx="6793753" cy="1285884"/>
            <a:chOff x="1915295" y="209526"/>
            <a:chExt cx="6793753" cy="128588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15295" y="209526"/>
              <a:ext cx="3844486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7459" y="209526"/>
              <a:ext cx="1221589" cy="1285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87374691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1536" y="175922"/>
            <a:ext cx="8265566" cy="962297"/>
          </a:xfrm>
        </p:spPr>
        <p:txBody>
          <a:bodyPr/>
          <a:lstStyle/>
          <a:p>
            <a:pPr algn="ctr"/>
            <a:r>
              <a:rPr lang="en-US" sz="2800" i="1" dirty="0" smtClean="0">
                <a:solidFill>
                  <a:srgbClr val="00FFFF"/>
                </a:solidFill>
                <a:latin typeface="Calibri" pitchFamily="34" charset="0"/>
              </a:rPr>
              <a:t>FACTORS AFFECTING AKI EPIDEMIOLOGY INCIDENCE</a:t>
            </a:r>
            <a:endParaRPr lang="en-US" sz="2800" i="1" dirty="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43659" y="2209789"/>
            <a:ext cx="19288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  <a:latin typeface="Calibri" pitchFamily="34" charset="0"/>
              </a:rPr>
              <a:t>AKI </a:t>
            </a:r>
            <a:r>
              <a:rPr lang="it-IT" b="1" i="1" dirty="0" err="1" smtClean="0">
                <a:solidFill>
                  <a:schemeClr val="bg1"/>
                </a:solidFill>
                <a:latin typeface="Calibri" pitchFamily="34" charset="0"/>
              </a:rPr>
              <a:t>definition…</a:t>
            </a:r>
            <a:endParaRPr lang="it-IT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43659" y="4719067"/>
            <a:ext cx="1977081" cy="468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chemeClr val="bg1"/>
                </a:solidFill>
                <a:latin typeface="Calibri" pitchFamily="34" charset="0"/>
              </a:rPr>
              <a:t>Local</a:t>
            </a:r>
            <a:r>
              <a:rPr lang="it-IT" b="1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b="1" i="1" dirty="0" err="1" smtClean="0">
                <a:solidFill>
                  <a:schemeClr val="bg1"/>
                </a:solidFill>
                <a:latin typeface="Calibri" pitchFamily="34" charset="0"/>
              </a:rPr>
              <a:t>conditions</a:t>
            </a:r>
            <a:endParaRPr lang="it-IT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59" name="Gruppo 58"/>
          <p:cNvGrpSpPr/>
          <p:nvPr/>
        </p:nvGrpSpPr>
        <p:grpSpPr>
          <a:xfrm>
            <a:off x="2320740" y="3674718"/>
            <a:ext cx="3762776" cy="2239986"/>
            <a:chOff x="2320740" y="3674718"/>
            <a:chExt cx="3762776" cy="2239986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3334305" y="5461373"/>
              <a:ext cx="2749211" cy="45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Developing</a:t>
              </a:r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countries</a:t>
              </a:r>
              <a:endParaRPr lang="it-IT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cxnSp>
          <p:nvCxnSpPr>
            <p:cNvPr id="23" name="Connettore 2 22"/>
            <p:cNvCxnSpPr>
              <a:stCxn id="18" idx="3"/>
              <a:endCxn id="20" idx="1"/>
            </p:cNvCxnSpPr>
            <p:nvPr/>
          </p:nvCxnSpPr>
          <p:spPr bwMode="auto">
            <a:xfrm>
              <a:off x="2320740" y="4953458"/>
              <a:ext cx="1013565" cy="734581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CasellaDiTesto 18"/>
            <p:cNvSpPr txBox="1"/>
            <p:nvPr/>
          </p:nvSpPr>
          <p:spPr>
            <a:xfrm>
              <a:off x="3325153" y="3674718"/>
              <a:ext cx="2756275" cy="45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Developed</a:t>
              </a:r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countries</a:t>
              </a:r>
              <a:endParaRPr lang="it-IT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cxnSp>
          <p:nvCxnSpPr>
            <p:cNvPr id="24" name="Connettore 2 23"/>
            <p:cNvCxnSpPr>
              <a:stCxn id="18" idx="3"/>
              <a:endCxn id="19" idx="1"/>
            </p:cNvCxnSpPr>
            <p:nvPr/>
          </p:nvCxnSpPr>
          <p:spPr bwMode="auto">
            <a:xfrm flipV="1">
              <a:off x="2320740" y="3901384"/>
              <a:ext cx="1004413" cy="1052075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uppo 56"/>
          <p:cNvGrpSpPr/>
          <p:nvPr/>
        </p:nvGrpSpPr>
        <p:grpSpPr>
          <a:xfrm>
            <a:off x="6081427" y="3067045"/>
            <a:ext cx="3680142" cy="1773114"/>
            <a:chOff x="6081427" y="3067045"/>
            <a:chExt cx="3680142" cy="1773114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6914066" y="3067045"/>
              <a:ext cx="2534861" cy="80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Complex</a:t>
              </a:r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treatments</a:t>
              </a:r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  </a:t>
              </a:r>
            </a:p>
            <a:p>
              <a:pPr algn="ctr"/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(high </a:t>
              </a:r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morbidity</a:t>
              </a:r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)</a:t>
              </a:r>
              <a:endParaRPr lang="it-IT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6842628" y="4034236"/>
              <a:ext cx="2918941" cy="805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Non-complex</a:t>
              </a:r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treatments</a:t>
              </a:r>
              <a:endParaRPr lang="it-IT" dirty="0" smtClean="0">
                <a:solidFill>
                  <a:srgbClr val="FFFF00"/>
                </a:solidFill>
                <a:latin typeface="Calibri" pitchFamily="34" charset="0"/>
              </a:endParaRPr>
            </a:p>
            <a:p>
              <a:pPr algn="ctr"/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(low </a:t>
              </a:r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morbidity</a:t>
              </a:r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)</a:t>
              </a:r>
              <a:endParaRPr lang="it-IT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cxnSp>
          <p:nvCxnSpPr>
            <p:cNvPr id="31" name="Connettore 2 30"/>
            <p:cNvCxnSpPr>
              <a:stCxn id="19" idx="3"/>
              <a:endCxn id="30" idx="1"/>
            </p:cNvCxnSpPr>
            <p:nvPr/>
          </p:nvCxnSpPr>
          <p:spPr bwMode="auto">
            <a:xfrm>
              <a:off x="6081427" y="3901384"/>
              <a:ext cx="761201" cy="535815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Connettore 2 31"/>
            <p:cNvCxnSpPr>
              <a:stCxn id="19" idx="3"/>
              <a:endCxn id="29" idx="1"/>
            </p:cNvCxnSpPr>
            <p:nvPr/>
          </p:nvCxnSpPr>
          <p:spPr bwMode="auto">
            <a:xfrm flipV="1">
              <a:off x="6081427" y="3470006"/>
              <a:ext cx="832639" cy="431378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0" name="Gruppo 59"/>
          <p:cNvGrpSpPr/>
          <p:nvPr/>
        </p:nvGrpSpPr>
        <p:grpSpPr>
          <a:xfrm>
            <a:off x="6083516" y="5138747"/>
            <a:ext cx="4145153" cy="1776209"/>
            <a:chOff x="6083516" y="5138747"/>
            <a:chExt cx="4145153" cy="1776209"/>
          </a:xfrm>
        </p:grpSpPr>
        <p:sp>
          <p:nvSpPr>
            <p:cNvPr id="63" name="CasellaDiTesto 62"/>
            <p:cNvSpPr txBox="1"/>
            <p:nvPr/>
          </p:nvSpPr>
          <p:spPr>
            <a:xfrm>
              <a:off x="6844517" y="5853127"/>
              <a:ext cx="338415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Local</a:t>
              </a:r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diseases</a:t>
              </a:r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</a:p>
            <a:p>
              <a:pPr algn="ctr"/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(</a:t>
              </a:r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dehydration</a:t>
              </a:r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, malaria,  </a:t>
              </a:r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envenomation</a:t>
              </a:r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, </a:t>
              </a:r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etc</a:t>
              </a:r>
              <a:r>
                <a:rPr lang="it-IT" dirty="0" smtClean="0">
                  <a:solidFill>
                    <a:srgbClr val="FFFF00"/>
                  </a:solidFill>
                  <a:latin typeface="Calibri" pitchFamily="34" charset="0"/>
                </a:rPr>
                <a:t>)</a:t>
              </a:r>
              <a:endParaRPr lang="it-IT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cxnSp>
          <p:nvCxnSpPr>
            <p:cNvPr id="64" name="Connettore 2 63"/>
            <p:cNvCxnSpPr>
              <a:stCxn id="20" idx="3"/>
              <a:endCxn id="63" idx="1"/>
            </p:cNvCxnSpPr>
            <p:nvPr/>
          </p:nvCxnSpPr>
          <p:spPr bwMode="auto">
            <a:xfrm>
              <a:off x="6083516" y="5688039"/>
              <a:ext cx="761001" cy="696003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Connettore 2 34"/>
            <p:cNvCxnSpPr>
              <a:stCxn id="20" idx="3"/>
              <a:endCxn id="42" idx="1"/>
            </p:cNvCxnSpPr>
            <p:nvPr/>
          </p:nvCxnSpPr>
          <p:spPr bwMode="auto">
            <a:xfrm flipV="1">
              <a:off x="6083516" y="5346496"/>
              <a:ext cx="832439" cy="341543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CasellaDiTesto 41"/>
            <p:cNvSpPr txBox="1"/>
            <p:nvPr/>
          </p:nvSpPr>
          <p:spPr>
            <a:xfrm>
              <a:off x="6915955" y="5138747"/>
              <a:ext cx="242889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solidFill>
                    <a:srgbClr val="FFFF00"/>
                  </a:solidFill>
                  <a:latin typeface="Calibri" pitchFamily="34" charset="0"/>
                </a:rPr>
                <a:t>underestimation</a:t>
              </a:r>
              <a:endParaRPr lang="it-IT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463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6276" y="2995607"/>
            <a:ext cx="7916087" cy="1208518"/>
          </a:xfrm>
        </p:spPr>
        <p:txBody>
          <a:bodyPr/>
          <a:lstStyle/>
          <a:p>
            <a:pPr algn="ctr"/>
            <a:r>
              <a:rPr lang="it-IT" i="1" dirty="0" smtClean="0">
                <a:solidFill>
                  <a:srgbClr val="00FFFF"/>
                </a:solidFill>
                <a:latin typeface="Calibri" pitchFamily="34" charset="0"/>
              </a:rPr>
              <a:t>AKI IN CRITICAL CHILDREN : </a:t>
            </a:r>
            <a:br>
              <a:rPr lang="it-IT" i="1" dirty="0" smtClean="0">
                <a:solidFill>
                  <a:srgbClr val="00FFFF"/>
                </a:solidFill>
                <a:latin typeface="Calibri" pitchFamily="34" charset="0"/>
              </a:rPr>
            </a:br>
            <a:r>
              <a:rPr lang="it-IT" i="1" dirty="0" smtClean="0">
                <a:solidFill>
                  <a:srgbClr val="00FFFF"/>
                </a:solidFill>
                <a:latin typeface="Calibri" pitchFamily="34" charset="0"/>
              </a:rPr>
              <a:t>DEFINITION  ISSUES</a:t>
            </a:r>
            <a:endParaRPr lang="it-IT" i="1" dirty="0">
              <a:solidFill>
                <a:srgbClr val="00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528990" y="309873"/>
            <a:ext cx="9515787" cy="5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160" tIns="52078" rIns="104160" bIns="52078">
            <a:spAutoFit/>
          </a:bodyPr>
          <a:lstStyle/>
          <a:p>
            <a:pPr>
              <a:defRPr/>
            </a:pPr>
            <a:r>
              <a:rPr lang="it-IT" sz="3200" i="1" dirty="0">
                <a:solidFill>
                  <a:srgbClr val="00FFFF"/>
                </a:solidFill>
                <a:cs typeface="Arial" pitchFamily="34" charset="0"/>
              </a:rPr>
              <a:t>TIME WINDOWS FOR AKI MANAGEMENT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947615" y="7058667"/>
            <a:ext cx="3741022" cy="289839"/>
          </a:xfrm>
          <a:prstGeom prst="rect">
            <a:avLst/>
          </a:prstGeom>
          <a:noFill/>
        </p:spPr>
        <p:txBody>
          <a:bodyPr wrap="square" lIns="104160" tIns="52078" rIns="104160" bIns="52078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Modified</a:t>
            </a:r>
            <a:r>
              <a:rPr lang="it-IT" dirty="0">
                <a:solidFill>
                  <a:srgbClr val="FFFF00"/>
                </a:solidFill>
              </a:rPr>
              <a:t> from </a:t>
            </a:r>
            <a:r>
              <a:rPr lang="it-IT" dirty="0" err="1">
                <a:solidFill>
                  <a:srgbClr val="FFFF00"/>
                </a:solidFill>
              </a:rPr>
              <a:t>Sutton</a:t>
            </a:r>
            <a:r>
              <a:rPr lang="it-IT" dirty="0">
                <a:solidFill>
                  <a:srgbClr val="FFFF00"/>
                </a:solidFill>
              </a:rPr>
              <a:t>, 2002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3" y="1030310"/>
            <a:ext cx="9472612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0968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14276" y="4050409"/>
            <a:ext cx="2944026" cy="584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solidFill>
                  <a:schemeClr val="bg1"/>
                </a:solidFill>
                <a:latin typeface="Calibri" pitchFamily="34" charset="0"/>
              </a:rPr>
              <a:t>AKI </a:t>
            </a:r>
            <a:r>
              <a:rPr lang="it-IT" sz="3200" b="1" i="1" dirty="0" err="1" smtClean="0">
                <a:solidFill>
                  <a:schemeClr val="bg1"/>
                </a:solidFill>
                <a:latin typeface="Calibri" pitchFamily="34" charset="0"/>
              </a:rPr>
              <a:t>definition</a:t>
            </a:r>
            <a:endParaRPr lang="it-IT" sz="32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3058302" y="3553839"/>
            <a:ext cx="5487551" cy="2227850"/>
            <a:chOff x="3058302" y="3553839"/>
            <a:chExt cx="5487551" cy="2227850"/>
          </a:xfrm>
        </p:grpSpPr>
        <p:sp>
          <p:nvSpPr>
            <p:cNvPr id="9" name="CasellaDiTesto 3"/>
            <p:cNvSpPr txBox="1"/>
            <p:nvPr/>
          </p:nvSpPr>
          <p:spPr>
            <a:xfrm>
              <a:off x="6273013" y="3553839"/>
              <a:ext cx="2248908" cy="58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err="1" smtClean="0">
                  <a:solidFill>
                    <a:srgbClr val="FFFF00"/>
                  </a:solidFill>
                  <a:latin typeface="Calibri" pitchFamily="34" charset="0"/>
                </a:rPr>
                <a:t>pRIFLE</a:t>
              </a:r>
              <a:endParaRPr lang="it-IT" sz="32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296945" y="4355845"/>
              <a:ext cx="1799127" cy="58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solidFill>
                    <a:srgbClr val="FFFF00"/>
                  </a:solidFill>
                  <a:latin typeface="Calibri" pitchFamily="34" charset="0"/>
                </a:rPr>
                <a:t>AKIN</a:t>
              </a:r>
              <a:endParaRPr lang="it-IT" sz="32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296945" y="5196912"/>
              <a:ext cx="2248908" cy="58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solidFill>
                    <a:srgbClr val="FFFF00"/>
                  </a:solidFill>
                  <a:latin typeface="Calibri" pitchFamily="34" charset="0"/>
                </a:rPr>
                <a:t>KDIGO</a:t>
              </a:r>
              <a:endParaRPr lang="it-IT" sz="32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cxnSp>
          <p:nvCxnSpPr>
            <p:cNvPr id="12" name="Connettore 2 11"/>
            <p:cNvCxnSpPr>
              <a:stCxn id="8" idx="3"/>
              <a:endCxn id="11" idx="1"/>
            </p:cNvCxnSpPr>
            <p:nvPr/>
          </p:nvCxnSpPr>
          <p:spPr bwMode="auto">
            <a:xfrm>
              <a:off x="3058302" y="4342798"/>
              <a:ext cx="3238643" cy="1146503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Connettore 2 12"/>
            <p:cNvCxnSpPr>
              <a:stCxn id="8" idx="3"/>
              <a:endCxn id="10" idx="1"/>
            </p:cNvCxnSpPr>
            <p:nvPr/>
          </p:nvCxnSpPr>
          <p:spPr bwMode="auto">
            <a:xfrm>
              <a:off x="3058302" y="4342798"/>
              <a:ext cx="3238643" cy="305436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Connettore 2 13"/>
            <p:cNvCxnSpPr>
              <a:stCxn id="8" idx="3"/>
              <a:endCxn id="9" idx="1"/>
            </p:cNvCxnSpPr>
            <p:nvPr/>
          </p:nvCxnSpPr>
          <p:spPr bwMode="auto">
            <a:xfrm flipV="1">
              <a:off x="3058302" y="3846227"/>
              <a:ext cx="3214711" cy="49656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3" name="Gruppo 32"/>
          <p:cNvGrpSpPr/>
          <p:nvPr/>
        </p:nvGrpSpPr>
        <p:grpSpPr>
          <a:xfrm>
            <a:off x="3058302" y="1852599"/>
            <a:ext cx="7286678" cy="2490195"/>
            <a:chOff x="3058302" y="1852599"/>
            <a:chExt cx="7286678" cy="2490195"/>
          </a:xfrm>
        </p:grpSpPr>
        <p:sp>
          <p:nvSpPr>
            <p:cNvPr id="3" name="CasellaDiTesto 2"/>
            <p:cNvSpPr txBox="1"/>
            <p:nvPr/>
          </p:nvSpPr>
          <p:spPr>
            <a:xfrm>
              <a:off x="6296945" y="2638417"/>
              <a:ext cx="3080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err="1" smtClean="0">
                  <a:solidFill>
                    <a:srgbClr val="FFFF00"/>
                  </a:solidFill>
                  <a:latin typeface="Calibri" pitchFamily="34" charset="0"/>
                </a:rPr>
                <a:t>Need</a:t>
              </a:r>
              <a:r>
                <a:rPr lang="it-IT" sz="3200" dirty="0" smtClean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it-IT" sz="3200" dirty="0" err="1" smtClean="0">
                  <a:solidFill>
                    <a:srgbClr val="FFFF00"/>
                  </a:solidFill>
                  <a:latin typeface="Calibri" pitchFamily="34" charset="0"/>
                </a:rPr>
                <a:t>for</a:t>
              </a:r>
              <a:r>
                <a:rPr lang="it-IT" sz="3200" dirty="0" smtClean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it-IT" sz="3200" dirty="0" err="1" smtClean="0">
                  <a:solidFill>
                    <a:srgbClr val="FFFF00"/>
                  </a:solidFill>
                  <a:latin typeface="Calibri" pitchFamily="34" charset="0"/>
                </a:rPr>
                <a:t>dialysis</a:t>
              </a:r>
              <a:endParaRPr lang="it-IT" sz="32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cxnSp>
          <p:nvCxnSpPr>
            <p:cNvPr id="5" name="Connettore 2 4"/>
            <p:cNvCxnSpPr>
              <a:stCxn id="8" idx="3"/>
              <a:endCxn id="3" idx="1"/>
            </p:cNvCxnSpPr>
            <p:nvPr/>
          </p:nvCxnSpPr>
          <p:spPr bwMode="auto">
            <a:xfrm flipV="1">
              <a:off x="3058302" y="2930805"/>
              <a:ext cx="3238643" cy="141198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CasellaDiTesto 5"/>
            <p:cNvSpPr txBox="1"/>
            <p:nvPr/>
          </p:nvSpPr>
          <p:spPr>
            <a:xfrm>
              <a:off x="6296945" y="1852599"/>
              <a:ext cx="4048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err="1" smtClean="0">
                  <a:solidFill>
                    <a:srgbClr val="FFFF00"/>
                  </a:solidFill>
                  <a:latin typeface="Calibri" pitchFamily="34" charset="0"/>
                </a:rPr>
                <a:t>sCreat</a:t>
              </a:r>
              <a:r>
                <a:rPr lang="it-IT" sz="3200" dirty="0" smtClean="0">
                  <a:solidFill>
                    <a:srgbClr val="FFFF00"/>
                  </a:solidFill>
                  <a:latin typeface="Calibri" pitchFamily="34" charset="0"/>
                </a:rPr>
                <a:t> or UO </a:t>
              </a:r>
              <a:r>
                <a:rPr lang="it-IT" sz="3200" dirty="0" err="1" smtClean="0">
                  <a:solidFill>
                    <a:srgbClr val="FFFF00"/>
                  </a:solidFill>
                  <a:latin typeface="Calibri" pitchFamily="34" charset="0"/>
                </a:rPr>
                <a:t>changes</a:t>
              </a:r>
              <a:r>
                <a:rPr lang="it-IT" sz="3200" dirty="0" smtClean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endParaRPr lang="it-IT" sz="32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cxnSp>
          <p:nvCxnSpPr>
            <p:cNvPr id="7" name="Connettore 2 6"/>
            <p:cNvCxnSpPr>
              <a:stCxn id="8" idx="3"/>
              <a:endCxn id="6" idx="1"/>
            </p:cNvCxnSpPr>
            <p:nvPr/>
          </p:nvCxnSpPr>
          <p:spPr bwMode="auto">
            <a:xfrm flipV="1">
              <a:off x="3058302" y="2144987"/>
              <a:ext cx="3238643" cy="219780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CasellaDiTesto 25"/>
          <p:cNvSpPr txBox="1"/>
          <p:nvPr/>
        </p:nvSpPr>
        <p:spPr>
          <a:xfrm>
            <a:off x="3127783" y="781029"/>
            <a:ext cx="4433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i="1" dirty="0" smtClean="0">
                <a:solidFill>
                  <a:srgbClr val="00FFFF"/>
                </a:solidFill>
                <a:latin typeface="Calibri" pitchFamily="34" charset="0"/>
              </a:rPr>
              <a:t>OVER THE </a:t>
            </a:r>
            <a:r>
              <a:rPr lang="it-IT" sz="4400" i="1" dirty="0" err="1" smtClean="0">
                <a:solidFill>
                  <a:srgbClr val="00FFFF"/>
                </a:solidFill>
                <a:latin typeface="Calibri" pitchFamily="34" charset="0"/>
              </a:rPr>
              <a:t>YEARS…</a:t>
            </a:r>
            <a:endParaRPr lang="it-IT" sz="4400" i="1" dirty="0">
              <a:solidFill>
                <a:srgbClr val="00FFFF"/>
              </a:solidFill>
              <a:latin typeface="Calibri" pitchFamily="34" charset="0"/>
            </a:endParaRPr>
          </a:p>
        </p:txBody>
      </p:sp>
      <p:grpSp>
        <p:nvGrpSpPr>
          <p:cNvPr id="32" name="Gruppo 31"/>
          <p:cNvGrpSpPr/>
          <p:nvPr/>
        </p:nvGrpSpPr>
        <p:grpSpPr>
          <a:xfrm>
            <a:off x="3071478" y="4352929"/>
            <a:ext cx="6916311" cy="2581905"/>
            <a:chOff x="3071478" y="4352929"/>
            <a:chExt cx="6916311" cy="2581905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6310121" y="6350059"/>
              <a:ext cx="3677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err="1" smtClean="0">
                  <a:solidFill>
                    <a:srgbClr val="FFFF00"/>
                  </a:solidFill>
                  <a:latin typeface="Calibri" pitchFamily="34" charset="0"/>
                </a:rPr>
                <a:t>Fluid</a:t>
              </a:r>
              <a:r>
                <a:rPr lang="it-IT" sz="3200" dirty="0" smtClean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it-IT" sz="3200" dirty="0" err="1" smtClean="0">
                  <a:solidFill>
                    <a:srgbClr val="FFFF00"/>
                  </a:solidFill>
                  <a:latin typeface="Calibri" pitchFamily="34" charset="0"/>
                </a:rPr>
                <a:t>Overload</a:t>
              </a:r>
              <a:endParaRPr lang="it-IT" sz="32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cxnSp>
          <p:nvCxnSpPr>
            <p:cNvPr id="18" name="Connettore 2 17"/>
            <p:cNvCxnSpPr>
              <a:endCxn id="17" idx="1"/>
            </p:cNvCxnSpPr>
            <p:nvPr/>
          </p:nvCxnSpPr>
          <p:spPr bwMode="auto">
            <a:xfrm>
              <a:off x="3071478" y="4352929"/>
              <a:ext cx="3238643" cy="2289518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0" name="Ovale 29"/>
          <p:cNvSpPr/>
          <p:nvPr/>
        </p:nvSpPr>
        <p:spPr bwMode="auto">
          <a:xfrm>
            <a:off x="5415757" y="3281359"/>
            <a:ext cx="3286148" cy="278608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po 50"/>
          <p:cNvGrpSpPr/>
          <p:nvPr/>
        </p:nvGrpSpPr>
        <p:grpSpPr>
          <a:xfrm>
            <a:off x="8487591" y="1852599"/>
            <a:ext cx="1850990" cy="4429156"/>
            <a:chOff x="9337714" y="3215963"/>
            <a:chExt cx="1350924" cy="2379638"/>
          </a:xfrm>
        </p:grpSpPr>
        <p:sp>
          <p:nvSpPr>
            <p:cNvPr id="16408" name="Text Box 38"/>
            <p:cNvSpPr txBox="1">
              <a:spLocks noChangeArrowheads="1"/>
            </p:cNvSpPr>
            <p:nvPr/>
          </p:nvSpPr>
          <p:spPr bwMode="auto">
            <a:xfrm>
              <a:off x="9337714" y="5059407"/>
              <a:ext cx="1259998" cy="536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87" tIns="52144" rIns="104287" bIns="52144">
              <a:spAutoFit/>
            </a:bodyPr>
            <a:lstStyle/>
            <a:p>
              <a:pPr algn="ctr" eaLnBrk="0" hangingPunct="0"/>
              <a:r>
                <a:rPr lang="fr-BE" sz="2400" dirty="0">
                  <a:solidFill>
                    <a:schemeClr val="bg1"/>
                  </a:solidFill>
                </a:rPr>
                <a:t>High</a:t>
              </a:r>
            </a:p>
            <a:p>
              <a:pPr algn="ctr" eaLnBrk="0" hangingPunct="0"/>
              <a:r>
                <a:rPr lang="fr-BE" sz="2400" dirty="0" err="1">
                  <a:solidFill>
                    <a:schemeClr val="bg1"/>
                  </a:solidFill>
                </a:rPr>
                <a:t>Specificity</a:t>
              </a:r>
              <a:endParaRPr lang="nl-NL" sz="2400" dirty="0">
                <a:solidFill>
                  <a:schemeClr val="bg1"/>
                </a:solidFill>
              </a:endParaRPr>
            </a:p>
          </p:txBody>
        </p:sp>
        <p:sp>
          <p:nvSpPr>
            <p:cNvPr id="16409" name="Text Box 39"/>
            <p:cNvSpPr txBox="1">
              <a:spLocks noChangeArrowheads="1"/>
            </p:cNvSpPr>
            <p:nvPr/>
          </p:nvSpPr>
          <p:spPr bwMode="auto">
            <a:xfrm>
              <a:off x="9449053" y="3215963"/>
              <a:ext cx="1239585" cy="536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87" tIns="52144" rIns="104287" bIns="52144">
              <a:spAutoFit/>
            </a:bodyPr>
            <a:lstStyle/>
            <a:p>
              <a:pPr algn="ctr" eaLnBrk="0" hangingPunct="0"/>
              <a:r>
                <a:rPr lang="fr-BE" sz="2400" dirty="0">
                  <a:solidFill>
                    <a:schemeClr val="bg1"/>
                  </a:solidFill>
                </a:rPr>
                <a:t>High</a:t>
              </a:r>
            </a:p>
            <a:p>
              <a:pPr eaLnBrk="0" hangingPunct="0"/>
              <a:r>
                <a:rPr lang="fr-BE" sz="2400" dirty="0" err="1">
                  <a:solidFill>
                    <a:schemeClr val="bg1"/>
                  </a:solidFill>
                </a:rPr>
                <a:t>Sensitivity</a:t>
              </a:r>
              <a:endParaRPr lang="nl-NL" sz="2400" dirty="0">
                <a:solidFill>
                  <a:schemeClr val="bg1"/>
                </a:solidFill>
              </a:endParaRPr>
            </a:p>
          </p:txBody>
        </p:sp>
        <p:sp>
          <p:nvSpPr>
            <p:cNvPr id="16410" name="Line 40"/>
            <p:cNvSpPr>
              <a:spLocks noChangeShapeType="1"/>
            </p:cNvSpPr>
            <p:nvPr/>
          </p:nvSpPr>
          <p:spPr bwMode="auto">
            <a:xfrm>
              <a:off x="9976062" y="3865457"/>
              <a:ext cx="0" cy="117644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104287" tIns="52144" rIns="104287" bIns="52144"/>
            <a:lstStyle/>
            <a:p>
              <a:endParaRPr lang="it-IT" sz="2400"/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2678686" y="1926681"/>
            <a:ext cx="5331267" cy="4569388"/>
            <a:chOff x="2986865" y="2424103"/>
            <a:chExt cx="4474011" cy="3497818"/>
          </a:xfrm>
        </p:grpSpPr>
        <p:grpSp>
          <p:nvGrpSpPr>
            <p:cNvPr id="43" name="Gruppo 42"/>
            <p:cNvGrpSpPr/>
            <p:nvPr/>
          </p:nvGrpSpPr>
          <p:grpSpPr>
            <a:xfrm>
              <a:off x="2986865" y="2424103"/>
              <a:ext cx="4474011" cy="3497818"/>
              <a:chOff x="5234835" y="2510446"/>
              <a:chExt cx="4474011" cy="3497818"/>
            </a:xfrm>
          </p:grpSpPr>
          <p:sp>
            <p:nvSpPr>
              <p:cNvPr id="16412" name="AutoShape 25"/>
              <p:cNvSpPr>
                <a:spLocks noChangeArrowheads="1"/>
              </p:cNvSpPr>
              <p:nvPr/>
            </p:nvSpPr>
            <p:spPr bwMode="auto">
              <a:xfrm>
                <a:off x="5234835" y="2510446"/>
                <a:ext cx="4474011" cy="3497818"/>
              </a:xfrm>
              <a:custGeom>
                <a:avLst/>
                <a:gdLst>
                  <a:gd name="T0" fmla="*/ 251 w 21600"/>
                  <a:gd name="T1" fmla="*/ 92 h 21600"/>
                  <a:gd name="T2" fmla="*/ 135 w 21600"/>
                  <a:gd name="T3" fmla="*/ 185 h 21600"/>
                  <a:gd name="T4" fmla="*/ 18 w 21600"/>
                  <a:gd name="T5" fmla="*/ 92 h 21600"/>
                  <a:gd name="T6" fmla="*/ 13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261 w 21600"/>
                  <a:gd name="T13" fmla="*/ 3254 h 21600"/>
                  <a:gd name="T14" fmla="*/ 18339 w 21600"/>
                  <a:gd name="T15" fmla="*/ 183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914" y="21600"/>
                    </a:lnTo>
                    <a:lnTo>
                      <a:pt x="186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1400"/>
              </a:p>
            </p:txBody>
          </p:sp>
          <p:sp>
            <p:nvSpPr>
              <p:cNvPr id="16413" name="Line 26"/>
              <p:cNvSpPr>
                <a:spLocks noChangeShapeType="1"/>
              </p:cNvSpPr>
              <p:nvPr/>
            </p:nvSpPr>
            <p:spPr bwMode="auto">
              <a:xfrm>
                <a:off x="7426377" y="2510446"/>
                <a:ext cx="0" cy="349781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z="1400"/>
              </a:p>
            </p:txBody>
          </p:sp>
          <p:sp>
            <p:nvSpPr>
              <p:cNvPr id="16414" name="Line 27"/>
              <p:cNvSpPr>
                <a:spLocks noChangeShapeType="1"/>
              </p:cNvSpPr>
              <p:nvPr/>
            </p:nvSpPr>
            <p:spPr bwMode="auto">
              <a:xfrm flipV="1">
                <a:off x="5450092" y="3651876"/>
                <a:ext cx="404535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z="1400"/>
              </a:p>
            </p:txBody>
          </p:sp>
          <p:sp>
            <p:nvSpPr>
              <p:cNvPr id="16415" name="Rectangle 28"/>
              <p:cNvSpPr>
                <a:spLocks noChangeArrowheads="1"/>
              </p:cNvSpPr>
              <p:nvPr/>
            </p:nvSpPr>
            <p:spPr bwMode="auto">
              <a:xfrm>
                <a:off x="5888255" y="2867636"/>
                <a:ext cx="1815557" cy="306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FF00"/>
                    </a:solidFill>
                  </a:rPr>
                  <a:t>sCreat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  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Calibri"/>
                  </a:rPr>
                  <a:t>↑↑↑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6421" name="Line 34"/>
              <p:cNvSpPr>
                <a:spLocks noChangeShapeType="1"/>
              </p:cNvSpPr>
              <p:nvPr/>
            </p:nvSpPr>
            <p:spPr bwMode="auto">
              <a:xfrm>
                <a:off x="5591123" y="4640999"/>
                <a:ext cx="376143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z="1400"/>
              </a:p>
            </p:txBody>
          </p:sp>
        </p:grpSp>
        <p:sp>
          <p:nvSpPr>
            <p:cNvPr id="44" name="Rectangle 28"/>
            <p:cNvSpPr>
              <a:spLocks noChangeArrowheads="1"/>
            </p:cNvSpPr>
            <p:nvPr/>
          </p:nvSpPr>
          <p:spPr bwMode="auto">
            <a:xfrm>
              <a:off x="3659312" y="3852863"/>
              <a:ext cx="1763410" cy="30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sCreat</a:t>
              </a:r>
              <a:r>
                <a:rPr lang="en-US" sz="2000" dirty="0" smtClean="0">
                  <a:solidFill>
                    <a:srgbClr val="FFFF00"/>
                  </a:solidFill>
                </a:rPr>
                <a:t>   </a:t>
              </a:r>
              <a:r>
                <a:rPr lang="en-US" sz="2000" dirty="0" smtClean="0">
                  <a:solidFill>
                    <a:srgbClr val="FFFF00"/>
                  </a:solidFill>
                  <a:latin typeface="Calibri"/>
                </a:rPr>
                <a:t>↑↑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45" name="Rectangle 28"/>
            <p:cNvSpPr>
              <a:spLocks noChangeArrowheads="1"/>
            </p:cNvSpPr>
            <p:nvPr/>
          </p:nvSpPr>
          <p:spPr bwMode="auto">
            <a:xfrm>
              <a:off x="3821216" y="5067309"/>
              <a:ext cx="1517609" cy="30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sCreat</a:t>
              </a:r>
              <a:r>
                <a:rPr lang="en-US" sz="2000" dirty="0" smtClean="0">
                  <a:solidFill>
                    <a:srgbClr val="FFFF00"/>
                  </a:solidFill>
                </a:rPr>
                <a:t>   </a:t>
              </a:r>
              <a:r>
                <a:rPr lang="en-US" sz="2000" dirty="0" smtClean="0">
                  <a:solidFill>
                    <a:srgbClr val="FFFF00"/>
                  </a:solidFill>
                  <a:latin typeface="Calibri"/>
                </a:rPr>
                <a:t>↑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48" name="Rectangle 28"/>
            <p:cNvSpPr>
              <a:spLocks noChangeArrowheads="1"/>
            </p:cNvSpPr>
            <p:nvPr/>
          </p:nvSpPr>
          <p:spPr bwMode="auto">
            <a:xfrm>
              <a:off x="5558632" y="2781293"/>
              <a:ext cx="1504895" cy="30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UO    </a:t>
              </a:r>
              <a:r>
                <a:rPr lang="en-US" sz="2000" dirty="0" smtClean="0">
                  <a:solidFill>
                    <a:srgbClr val="FFFF00"/>
                  </a:solidFill>
                  <a:latin typeface="Calibri"/>
                </a:rPr>
                <a:t>↓↓↓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5558632" y="3852863"/>
              <a:ext cx="1504895" cy="30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UO    </a:t>
              </a:r>
              <a:r>
                <a:rPr lang="en-US" sz="2000" dirty="0" smtClean="0">
                  <a:solidFill>
                    <a:srgbClr val="FFFF00"/>
                  </a:solidFill>
                  <a:latin typeface="Calibri"/>
                </a:rPr>
                <a:t>↓↓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5558632" y="5067309"/>
              <a:ext cx="1504895" cy="30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UO    </a:t>
              </a:r>
              <a:r>
                <a:rPr lang="en-US" sz="2000" dirty="0" smtClean="0">
                  <a:solidFill>
                    <a:srgbClr val="FFFF00"/>
                  </a:solidFill>
                  <a:latin typeface="Calibri"/>
                </a:rPr>
                <a:t>↓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986601" y="423839"/>
            <a:ext cx="8715436" cy="789602"/>
            <a:chOff x="1129477" y="423839"/>
            <a:chExt cx="8715436" cy="789602"/>
          </a:xfrm>
        </p:grpSpPr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1129477" y="423839"/>
              <a:ext cx="2214578" cy="78960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>
                <a:defRPr/>
              </a:pPr>
              <a:r>
                <a:rPr lang="it-IT" sz="1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pRIFLE</a:t>
              </a: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4558501" y="423839"/>
              <a:ext cx="2214578" cy="78960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>
                <a:defRPr/>
              </a:pPr>
              <a:r>
                <a:rPr lang="it-IT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AKIN</a:t>
              </a: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3" name="Oval 7"/>
            <p:cNvSpPr>
              <a:spLocks noChangeArrowheads="1"/>
            </p:cNvSpPr>
            <p:nvPr/>
          </p:nvSpPr>
          <p:spPr bwMode="auto">
            <a:xfrm>
              <a:off x="7630335" y="423839"/>
              <a:ext cx="2214578" cy="78960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>
                <a:defRPr/>
              </a:pPr>
              <a:r>
                <a:rPr lang="it-IT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KDIGO</a:t>
              </a: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415097" y="1852599"/>
            <a:ext cx="1850991" cy="4275123"/>
            <a:chOff x="415097" y="1852599"/>
            <a:chExt cx="1850991" cy="4275123"/>
          </a:xfrm>
        </p:grpSpPr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415097" y="5283752"/>
              <a:ext cx="1726406" cy="843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87" tIns="52144" rIns="104287" bIns="52144">
              <a:spAutoFit/>
            </a:bodyPr>
            <a:lstStyle/>
            <a:p>
              <a:pPr algn="ctr" eaLnBrk="0" hangingPunct="0"/>
              <a:r>
                <a:rPr lang="fr-BE" sz="2400" dirty="0" smtClean="0">
                  <a:solidFill>
                    <a:schemeClr val="bg1"/>
                  </a:solidFill>
                </a:rPr>
                <a:t>Initial</a:t>
              </a:r>
            </a:p>
            <a:p>
              <a:pPr algn="ctr" eaLnBrk="0" hangingPunct="0"/>
              <a:r>
                <a:rPr lang="fr-BE" sz="2400" dirty="0" smtClean="0">
                  <a:solidFill>
                    <a:schemeClr val="bg1"/>
                  </a:solidFill>
                </a:rPr>
                <a:t>AKI</a:t>
              </a:r>
              <a:endParaRPr lang="nl-NL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>
              <a:off x="415098" y="1852599"/>
              <a:ext cx="1850990" cy="843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287" tIns="52144" rIns="104287" bIns="52144">
              <a:spAutoFit/>
            </a:bodyPr>
            <a:lstStyle/>
            <a:p>
              <a:pPr algn="ctr" eaLnBrk="0" hangingPunct="0"/>
              <a:r>
                <a:rPr lang="fr-BE" sz="2400" dirty="0" err="1" smtClean="0">
                  <a:solidFill>
                    <a:schemeClr val="bg1"/>
                  </a:solidFill>
                </a:rPr>
                <a:t>Established</a:t>
              </a:r>
              <a:r>
                <a:rPr lang="fr-BE" sz="2400" dirty="0" smtClean="0">
                  <a:solidFill>
                    <a:schemeClr val="bg1"/>
                  </a:solidFill>
                </a:rPr>
                <a:t> AKI</a:t>
              </a:r>
              <a:endParaRPr lang="nl-NL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rot="10800000">
              <a:off x="1289740" y="3061485"/>
              <a:ext cx="0" cy="218968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104287" tIns="52144" rIns="104287" bIns="52144"/>
            <a:lstStyle/>
            <a:p>
              <a:endParaRPr lang="it-IT" sz="2400"/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8201839" y="4852995"/>
            <a:ext cx="320922" cy="4154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8201839" y="2209789"/>
            <a:ext cx="320922" cy="4154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201839" y="3567111"/>
            <a:ext cx="320922" cy="4154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9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89"/>
            <a:ext cx="10688638" cy="67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923" y="7281887"/>
            <a:ext cx="4842349" cy="20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3938" y="7281887"/>
            <a:ext cx="3314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e 4"/>
          <p:cNvSpPr/>
          <p:nvPr/>
        </p:nvSpPr>
        <p:spPr bwMode="auto">
          <a:xfrm>
            <a:off x="5987261" y="2138351"/>
            <a:ext cx="4071966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6" charset="0"/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5415757" y="3424235"/>
            <a:ext cx="5272881" cy="15001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892235" y="352401"/>
            <a:ext cx="890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smtClean="0">
                <a:solidFill>
                  <a:srgbClr val="00FFFF"/>
                </a:solidFill>
                <a:latin typeface="Calibri" pitchFamily="34" charset="0"/>
              </a:rPr>
              <a:t>LIMITATIONS OF AKI CLASSIFICATION CRITERIA </a:t>
            </a:r>
            <a:endParaRPr lang="it-IT" sz="3600" i="1" dirty="0">
              <a:solidFill>
                <a:srgbClr val="00FFFF"/>
              </a:solidFill>
              <a:latin typeface="Calibri" pitchFamily="34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986601" y="1852599"/>
            <a:ext cx="8715436" cy="789602"/>
            <a:chOff x="1129477" y="423839"/>
            <a:chExt cx="8715436" cy="789602"/>
          </a:xfrm>
        </p:grpSpPr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1129477" y="423839"/>
              <a:ext cx="2214578" cy="78960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>
                <a:defRPr/>
              </a:pPr>
              <a:r>
                <a:rPr lang="it-IT" sz="1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pRIFLE</a:t>
              </a: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4558501" y="423839"/>
              <a:ext cx="2214578" cy="78960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>
                <a:defRPr/>
              </a:pPr>
              <a:r>
                <a:rPr lang="it-IT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AKIN</a:t>
              </a: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7630335" y="423839"/>
              <a:ext cx="2214578" cy="78960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>
                <a:defRPr/>
              </a:pPr>
              <a:r>
                <a:rPr lang="it-IT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KDIGO</a:t>
              </a: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2" name="CasellaDiTesto 31"/>
          <p:cNvSpPr txBox="1"/>
          <p:nvPr/>
        </p:nvSpPr>
        <p:spPr>
          <a:xfrm>
            <a:off x="272221" y="3281359"/>
            <a:ext cx="97866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  <a:latin typeface="Calibri" pitchFamily="34" charset="0"/>
              </a:rPr>
              <a:t>inconsistency</a:t>
            </a:r>
            <a:r>
              <a:rPr lang="it-IT" sz="2800" dirty="0" smtClean="0">
                <a:solidFill>
                  <a:srgbClr val="FFFF00"/>
                </a:solidFill>
                <a:latin typeface="Calibri" pitchFamily="34" charset="0"/>
              </a:rPr>
              <a:t> in </a:t>
            </a:r>
            <a:r>
              <a:rPr lang="it-IT" sz="2800" dirty="0" err="1" smtClean="0">
                <a:solidFill>
                  <a:srgbClr val="FFFF00"/>
                </a:solidFill>
                <a:latin typeface="Calibri" pitchFamily="34" charset="0"/>
              </a:rPr>
              <a:t>application</a:t>
            </a:r>
            <a:endParaRPr lang="it-IT" sz="28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 urinary output criteria often excluded → loss of additional cases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 exclusion of patients with elevated initial </a:t>
            </a:r>
            <a:r>
              <a:rPr lang="en-US" sz="2800" dirty="0" err="1" smtClean="0">
                <a:solidFill>
                  <a:srgbClr val="FFFF00"/>
                </a:solidFill>
                <a:latin typeface="Calibri" pitchFamily="34" charset="0"/>
              </a:rPr>
              <a:t>SCr</a:t>
            </a:r>
            <a:endParaRPr lang="en-US" sz="28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 UO and </a:t>
            </a:r>
            <a:r>
              <a:rPr lang="en-US" sz="2800" dirty="0" err="1" smtClean="0">
                <a:solidFill>
                  <a:srgbClr val="FFFF00"/>
                </a:solidFill>
                <a:latin typeface="Calibri" pitchFamily="34" charset="0"/>
              </a:rPr>
              <a:t>sCr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 are late markers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 Biomarkers…</a:t>
            </a:r>
            <a:endParaRPr lang="it-IT" sz="28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6535" y="2424103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alibri" pitchFamily="34" charset="0"/>
              </a:rPr>
              <a:t>Methods</a:t>
            </a: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</a:rPr>
              <a:t> 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</a:rPr>
              <a:t> 29,181 hospitalizations (2006-2010)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</a:rPr>
              <a:t> 188,032 serum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creatinine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values</a:t>
            </a:r>
            <a:endParaRPr lang="it-IT" sz="32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Only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sCr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values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used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ICU and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non-ICU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patients</a:t>
            </a:r>
            <a:endParaRPr lang="it-IT" sz="32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Dependent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variables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mortality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length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of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stay</a:t>
            </a:r>
          </a:p>
          <a:p>
            <a:endParaRPr lang="it-IT" sz="32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6313" y="7281887"/>
            <a:ext cx="33623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058699" cy="13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6844517" y="56671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smtClean="0">
                <a:solidFill>
                  <a:srgbClr val="00FFFF"/>
                </a:solidFill>
                <a:latin typeface="Calibri" pitchFamily="34" charset="0"/>
              </a:rPr>
              <a:t>(1)</a:t>
            </a:r>
            <a:endParaRPr lang="it-IT" sz="3600" i="1" dirty="0">
              <a:solidFill>
                <a:srgbClr val="00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6535" y="2424103"/>
            <a:ext cx="97870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i="1" dirty="0" err="1" smtClean="0">
                <a:solidFill>
                  <a:srgbClr val="FFFF00"/>
                </a:solidFill>
                <a:latin typeface="Calibri" pitchFamily="34" charset="0"/>
              </a:rPr>
              <a:t>Main</a:t>
            </a:r>
            <a:r>
              <a:rPr lang="it-IT" sz="3200" i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3200" i="1" dirty="0" err="1" smtClean="0">
                <a:solidFill>
                  <a:srgbClr val="FFFF00"/>
                </a:solidFill>
                <a:latin typeface="Calibri" pitchFamily="34" charset="0"/>
              </a:rPr>
              <a:t>Results</a:t>
            </a:r>
            <a:r>
              <a:rPr lang="it-IT" sz="3200" i="1" dirty="0" smtClean="0">
                <a:solidFill>
                  <a:srgbClr val="FFFF00"/>
                </a:solidFill>
                <a:latin typeface="Calibri" pitchFamily="34" charset="0"/>
              </a:rPr>
              <a:t>:</a:t>
            </a:r>
          </a:p>
          <a:p>
            <a:r>
              <a:rPr lang="it-IT" sz="3200" u="sng" dirty="0" err="1" smtClean="0">
                <a:solidFill>
                  <a:srgbClr val="FFFF00"/>
                </a:solidFill>
                <a:latin typeface="Calibri" pitchFamily="34" charset="0"/>
              </a:rPr>
              <a:t>Across</a:t>
            </a:r>
            <a:r>
              <a:rPr lang="it-IT" sz="3200" u="sng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3200" u="sng" dirty="0" err="1" smtClean="0">
                <a:solidFill>
                  <a:srgbClr val="FFFF00"/>
                </a:solidFill>
                <a:latin typeface="Calibri" pitchFamily="34" charset="0"/>
              </a:rPr>
              <a:t>all</a:t>
            </a:r>
            <a:r>
              <a:rPr lang="it-IT" sz="3200" u="sng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3200" u="sng" dirty="0" err="1" smtClean="0">
                <a:solidFill>
                  <a:srgbClr val="FFFF00"/>
                </a:solidFill>
                <a:latin typeface="Calibri" pitchFamily="34" charset="0"/>
              </a:rPr>
              <a:t>definitions</a:t>
            </a:r>
            <a:r>
              <a:rPr lang="it-IT" sz="3200" u="sng" dirty="0" smtClean="0">
                <a:solidFill>
                  <a:srgbClr val="FFFF00"/>
                </a:solidFill>
                <a:latin typeface="Calibri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Mortality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and LOS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higher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in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pts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with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all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AKI </a:t>
            </a:r>
            <a:r>
              <a:rPr lang="it-IT" sz="3200" dirty="0" err="1" smtClean="0">
                <a:solidFill>
                  <a:srgbClr val="FFFF00"/>
                </a:solidFill>
                <a:latin typeface="Calibri" pitchFamily="34" charset="0"/>
              </a:rPr>
              <a:t>stages</a:t>
            </a: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</a:rPr>
              <a:t>AKI severity associated with progressively higher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</a:rPr>
              <a:t>   mortality in ICU pts (not in non-ICU pts)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</a:rPr>
              <a:t>  Median LOS higher among hospitalizations with AKI</a:t>
            </a:r>
          </a:p>
          <a:p>
            <a:endParaRPr lang="it-IT" sz="32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6313" y="7281887"/>
            <a:ext cx="33623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58699" cy="13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6844517" y="56671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smtClean="0">
                <a:solidFill>
                  <a:srgbClr val="00FFFF"/>
                </a:solidFill>
                <a:latin typeface="Calibri" pitchFamily="34" charset="0"/>
              </a:rPr>
              <a:t>(2)</a:t>
            </a:r>
            <a:endParaRPr lang="it-IT" sz="3600" i="1" dirty="0">
              <a:solidFill>
                <a:srgbClr val="00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295278"/>
            <a:ext cx="101822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6314" y="7281887"/>
            <a:ext cx="2583130" cy="19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381535" y="5210185"/>
            <a:ext cx="7925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  <a:latin typeface="Calibri" pitchFamily="34" charset="0"/>
              </a:rPr>
              <a:t>AKI </a:t>
            </a:r>
            <a:r>
              <a:rPr lang="it-IT" sz="2800" dirty="0" err="1" smtClean="0">
                <a:solidFill>
                  <a:srgbClr val="FFFF00"/>
                </a:solidFill>
                <a:latin typeface="Calibri" pitchFamily="34" charset="0"/>
              </a:rPr>
              <a:t>diagnosis</a:t>
            </a:r>
            <a:r>
              <a:rPr lang="it-IT" sz="2800" dirty="0" smtClean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it-IT" sz="2800" dirty="0" err="1" smtClean="0">
                <a:solidFill>
                  <a:srgbClr val="FFFF00"/>
                </a:solidFill>
                <a:latin typeface="Calibri" pitchFamily="34" charset="0"/>
              </a:rPr>
              <a:t>pRIFLE</a:t>
            </a:r>
            <a:r>
              <a:rPr lang="it-IT" sz="2800" dirty="0" smtClean="0">
                <a:solidFill>
                  <a:srgbClr val="FFFF00"/>
                </a:solidFill>
                <a:latin typeface="Calibri" pitchFamily="34" charset="0"/>
              </a:rPr>
              <a:t> 51%, AKIN 37.3%, KDIGO 40.3%</a:t>
            </a:r>
            <a:endParaRPr lang="it-IT" sz="28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2272485" y="923905"/>
            <a:ext cx="1071570" cy="5715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6" charset="0"/>
            </a:endParaRPr>
          </a:p>
        </p:txBody>
      </p:sp>
      <p:sp>
        <p:nvSpPr>
          <p:cNvPr id="7" name="Ovale 6"/>
          <p:cNvSpPr/>
          <p:nvPr/>
        </p:nvSpPr>
        <p:spPr bwMode="auto">
          <a:xfrm>
            <a:off x="5558633" y="1852599"/>
            <a:ext cx="500066" cy="5000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6276" y="2995607"/>
            <a:ext cx="7916087" cy="1208518"/>
          </a:xfrm>
        </p:spPr>
        <p:txBody>
          <a:bodyPr/>
          <a:lstStyle/>
          <a:p>
            <a:pPr algn="ctr"/>
            <a:r>
              <a:rPr lang="it-IT" i="1" dirty="0" smtClean="0">
                <a:solidFill>
                  <a:srgbClr val="00FFFF"/>
                </a:solidFill>
                <a:latin typeface="Calibri" pitchFamily="34" charset="0"/>
              </a:rPr>
              <a:t>AKI IN CRITICAL CHILDREN : </a:t>
            </a:r>
            <a:br>
              <a:rPr lang="it-IT" i="1" dirty="0" smtClean="0">
                <a:solidFill>
                  <a:srgbClr val="00FFFF"/>
                </a:solidFill>
                <a:latin typeface="Calibri" pitchFamily="34" charset="0"/>
              </a:rPr>
            </a:br>
            <a:r>
              <a:rPr lang="it-IT" i="1" dirty="0" smtClean="0">
                <a:solidFill>
                  <a:srgbClr val="00FFFF"/>
                </a:solidFill>
                <a:latin typeface="Calibri" pitchFamily="34" charset="0"/>
              </a:rPr>
              <a:t>EPIDEMIOLOGICAL ISSUES</a:t>
            </a:r>
            <a:endParaRPr lang="it-IT" i="1" dirty="0">
              <a:solidFill>
                <a:srgbClr val="00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3268" y="1709723"/>
            <a:ext cx="1020210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i="1" dirty="0" err="1" smtClean="0">
                <a:solidFill>
                  <a:srgbClr val="FFFF00"/>
                </a:solidFill>
                <a:latin typeface="Calibri" pitchFamily="34" charset="0"/>
              </a:rPr>
              <a:t>Conclusions</a:t>
            </a:r>
            <a:r>
              <a:rPr lang="it-IT" sz="2500" i="1" dirty="0" smtClean="0">
                <a:solidFill>
                  <a:srgbClr val="FFFF00"/>
                </a:solidFill>
                <a:latin typeface="Calibri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2500" dirty="0" smtClean="0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it-IT" sz="2500" dirty="0" err="1" smtClean="0">
                <a:solidFill>
                  <a:srgbClr val="FFFF00"/>
                </a:solidFill>
                <a:latin typeface="Calibri" pitchFamily="34" charset="0"/>
              </a:rPr>
              <a:t>disparities</a:t>
            </a:r>
            <a:r>
              <a:rPr lang="it-IT" sz="2500" dirty="0" smtClean="0">
                <a:solidFill>
                  <a:srgbClr val="FFFF00"/>
                </a:solidFill>
                <a:latin typeface="Calibri" pitchFamily="34" charset="0"/>
              </a:rPr>
              <a:t> in </a:t>
            </a:r>
            <a:r>
              <a:rPr lang="it-IT" sz="2500" dirty="0" err="1" smtClean="0">
                <a:solidFill>
                  <a:srgbClr val="FFFF00"/>
                </a:solidFill>
                <a:latin typeface="Calibri" pitchFamily="34" charset="0"/>
              </a:rPr>
              <a:t>staging</a:t>
            </a:r>
            <a:r>
              <a:rPr lang="it-IT" sz="2500" dirty="0" smtClean="0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it-IT" sz="2500" dirty="0" err="1" smtClean="0">
                <a:solidFill>
                  <a:srgbClr val="FFFF00"/>
                </a:solidFill>
                <a:latin typeface="Calibri" pitchFamily="34" charset="0"/>
              </a:rPr>
              <a:t>between</a:t>
            </a:r>
            <a:r>
              <a:rPr lang="it-IT" sz="2500" dirty="0" smtClean="0">
                <a:solidFill>
                  <a:srgbClr val="FFFF00"/>
                </a:solidFill>
                <a:latin typeface="Calibri" pitchFamily="34" charset="0"/>
              </a:rPr>
              <a:t> the </a:t>
            </a:r>
            <a:r>
              <a:rPr lang="it-IT" sz="2500" dirty="0" err="1" smtClean="0">
                <a:solidFill>
                  <a:srgbClr val="FFFF00"/>
                </a:solidFill>
                <a:latin typeface="Calibri" pitchFamily="34" charset="0"/>
              </a:rPr>
              <a:t>three</a:t>
            </a:r>
            <a:r>
              <a:rPr lang="it-IT" sz="25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500" dirty="0" err="1" smtClean="0">
                <a:solidFill>
                  <a:srgbClr val="FFFF00"/>
                </a:solidFill>
                <a:latin typeface="Calibri" pitchFamily="34" charset="0"/>
              </a:rPr>
              <a:t>classifications</a:t>
            </a:r>
            <a:endParaRPr lang="it-IT" sz="25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en-US" sz="2500" dirty="0" err="1" smtClean="0">
                <a:solidFill>
                  <a:srgbClr val="FFFF00"/>
                </a:solidFill>
                <a:latin typeface="Calibri" pitchFamily="34" charset="0"/>
              </a:rPr>
              <a:t>pRIFLE</a:t>
            </a:r>
            <a:r>
              <a:rPr lang="en-US" sz="2500" dirty="0" smtClean="0">
                <a:solidFill>
                  <a:srgbClr val="FFFF00"/>
                </a:solidFill>
                <a:latin typeface="Calibri" pitchFamily="34" charset="0"/>
              </a:rPr>
              <a:t>: most sensitive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FFFF00"/>
                </a:solidFill>
                <a:latin typeface="Calibri" pitchFamily="34" charset="0"/>
              </a:rPr>
              <a:t>  AKIN: most selective 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FFFF00"/>
                </a:solidFill>
                <a:latin typeface="Calibri" pitchFamily="34" charset="0"/>
              </a:rPr>
              <a:t>  KDIGO: incidence between </a:t>
            </a:r>
            <a:r>
              <a:rPr lang="en-US" sz="2500" dirty="0" err="1" smtClean="0">
                <a:solidFill>
                  <a:srgbClr val="FFFF00"/>
                </a:solidFill>
                <a:latin typeface="Calibri" pitchFamily="34" charset="0"/>
              </a:rPr>
              <a:t>pRIFLE</a:t>
            </a:r>
            <a:r>
              <a:rPr lang="en-US" sz="2500" dirty="0" smtClean="0">
                <a:solidFill>
                  <a:srgbClr val="FFFF00"/>
                </a:solidFill>
                <a:latin typeface="Calibri" pitchFamily="34" charset="0"/>
              </a:rPr>
              <a:t> and AKIN (benefit of applying to both </a:t>
            </a:r>
          </a:p>
          <a:p>
            <a:r>
              <a:rPr lang="en-US" sz="2500" dirty="0" smtClean="0">
                <a:solidFill>
                  <a:srgbClr val="FFFF00"/>
                </a:solidFill>
                <a:latin typeface="Calibri" pitchFamily="34" charset="0"/>
              </a:rPr>
              <a:t>    children and adults)</a:t>
            </a:r>
          </a:p>
          <a:p>
            <a:endParaRPr lang="en-US" sz="25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6313" y="7281887"/>
            <a:ext cx="33623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58699" cy="13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6844517" y="56671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smtClean="0">
                <a:solidFill>
                  <a:srgbClr val="00FFFF"/>
                </a:solidFill>
                <a:latin typeface="Calibri" pitchFamily="34" charset="0"/>
              </a:rPr>
              <a:t>(3)</a:t>
            </a:r>
            <a:endParaRPr lang="it-IT" sz="3600" i="1" dirty="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15163" y="5710251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i="1" dirty="0" smtClean="0">
                <a:solidFill>
                  <a:schemeClr val="bg1"/>
                </a:solidFill>
                <a:latin typeface="Calibri" pitchFamily="34" charset="0"/>
              </a:rPr>
              <a:t>“the </a:t>
            </a:r>
            <a:r>
              <a:rPr lang="it-IT" sz="2800" i="1" dirty="0" err="1" smtClean="0">
                <a:solidFill>
                  <a:schemeClr val="bg1"/>
                </a:solidFill>
                <a:latin typeface="Calibri" pitchFamily="34" charset="0"/>
              </a:rPr>
              <a:t>necessity</a:t>
            </a:r>
            <a:r>
              <a:rPr lang="it-IT" sz="28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it-IT" sz="2800" i="1" dirty="0" smtClean="0">
                <a:solidFill>
                  <a:schemeClr val="bg1"/>
                </a:solidFill>
                <a:latin typeface="Calibri" pitchFamily="34" charset="0"/>
              </a:rPr>
              <a:t> a </a:t>
            </a:r>
            <a:r>
              <a:rPr lang="it-IT" sz="2800" i="1" dirty="0" err="1" smtClean="0">
                <a:solidFill>
                  <a:schemeClr val="bg1"/>
                </a:solidFill>
                <a:latin typeface="Calibri" pitchFamily="34" charset="0"/>
              </a:rPr>
              <a:t>unified</a:t>
            </a:r>
            <a:r>
              <a:rPr lang="it-IT" sz="2800" i="1" dirty="0" smtClean="0">
                <a:solidFill>
                  <a:schemeClr val="bg1"/>
                </a:solidFill>
                <a:latin typeface="Calibri" pitchFamily="34" charset="0"/>
              </a:rPr>
              <a:t> AKI </a:t>
            </a:r>
            <a:r>
              <a:rPr lang="it-IT" sz="2800" i="1" dirty="0" err="1" smtClean="0">
                <a:solidFill>
                  <a:schemeClr val="bg1"/>
                </a:solidFill>
                <a:latin typeface="Calibri" pitchFamily="34" charset="0"/>
              </a:rPr>
              <a:t>definition</a:t>
            </a:r>
            <a:r>
              <a:rPr lang="it-IT" sz="28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  <a:latin typeface="Calibri" pitchFamily="34" charset="0"/>
              </a:rPr>
              <a:t>is</a:t>
            </a:r>
            <a:r>
              <a:rPr lang="it-IT" sz="28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  <a:latin typeface="Calibri" pitchFamily="34" charset="0"/>
              </a:rPr>
              <a:t>recommended…</a:t>
            </a:r>
            <a:r>
              <a:rPr lang="it-IT" sz="2800" i="1" dirty="0" smtClean="0">
                <a:solidFill>
                  <a:schemeClr val="bg1"/>
                </a:solidFill>
                <a:latin typeface="Calibri" pitchFamily="34" charset="0"/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7300" y="544513"/>
            <a:ext cx="6294038" cy="65452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i="1" dirty="0" err="1" smtClean="0">
                <a:solidFill>
                  <a:srgbClr val="00FFFF"/>
                </a:solidFill>
                <a:latin typeface="Calibri" pitchFamily="34" charset="0"/>
              </a:rPr>
              <a:t>sCr</a:t>
            </a:r>
            <a:r>
              <a:rPr lang="it-IT" i="1" dirty="0" smtClean="0">
                <a:solidFill>
                  <a:srgbClr val="00FFFF"/>
                </a:solidFill>
                <a:latin typeface="Calibri" pitchFamily="34" charset="0"/>
              </a:rPr>
              <a:t> or UO?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5767" y="2011001"/>
            <a:ext cx="4104456" cy="31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>
              <a:spcBef>
                <a:spcPct val="20000"/>
              </a:spcBef>
            </a:pPr>
            <a:r>
              <a:rPr lang="it-IT" sz="2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UO: </a:t>
            </a:r>
          </a:p>
          <a:p>
            <a:pPr>
              <a:spcBef>
                <a:spcPct val="20000"/>
              </a:spcBef>
            </a:pPr>
            <a:r>
              <a:rPr lang="it-IT" sz="2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Pro: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Immediate </a:t>
            </a: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response</a:t>
            </a:r>
            <a:endParaRPr lang="it-IT" sz="22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it-IT" sz="2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Con:</a:t>
            </a:r>
            <a:endParaRPr lang="it-IT" sz="2200" i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Low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UO </a:t>
            </a: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may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not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reflect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low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GFR</a:t>
            </a:r>
          </a:p>
          <a:p>
            <a:pPr>
              <a:spcBef>
                <a:spcPct val="20000"/>
              </a:spcBef>
            </a:pPr>
            <a:endParaRPr lang="it-IT" sz="22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it-IT" sz="2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3759" y="5639019"/>
            <a:ext cx="9865096" cy="12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algn="ctr">
              <a:spcBef>
                <a:spcPct val="20000"/>
              </a:spcBef>
            </a:pPr>
            <a:r>
              <a:rPr lang="it-IT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it-IT" sz="24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adults</a:t>
            </a:r>
            <a:r>
              <a:rPr lang="it-IT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it-IT" sz="24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studies</a:t>
            </a:r>
            <a:r>
              <a:rPr lang="it-IT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sz="24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utilizing</a:t>
            </a:r>
            <a:r>
              <a:rPr lang="it-IT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sz="24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both</a:t>
            </a:r>
            <a:r>
              <a:rPr lang="it-IT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sz="24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criteria</a:t>
            </a:r>
            <a:r>
              <a:rPr lang="it-IT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sz="24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showed</a:t>
            </a:r>
            <a:r>
              <a:rPr lang="it-IT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sz="24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higher</a:t>
            </a:r>
            <a:r>
              <a:rPr lang="it-IT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AKI </a:t>
            </a:r>
            <a:r>
              <a:rPr lang="it-IT" sz="24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incidence</a:t>
            </a:r>
            <a:endParaRPr lang="it-IT" sz="2400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it-IT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it-IT" sz="24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children</a:t>
            </a:r>
            <a:r>
              <a:rPr lang="it-IT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 </a:t>
            </a:r>
          </a:p>
          <a:p>
            <a:pPr algn="ctr">
              <a:spcBef>
                <a:spcPct val="20000"/>
              </a:spcBef>
            </a:pPr>
            <a:endParaRPr lang="it-IT" sz="2400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920383" y="2011001"/>
            <a:ext cx="4104456" cy="31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>
              <a:spcBef>
                <a:spcPct val="20000"/>
              </a:spcBef>
            </a:pPr>
            <a:r>
              <a:rPr lang="it-IT" sz="2200" b="1" i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sCr</a:t>
            </a:r>
            <a:r>
              <a:rPr lang="it-IT" sz="2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: </a:t>
            </a:r>
          </a:p>
          <a:p>
            <a:pPr>
              <a:spcBef>
                <a:spcPct val="20000"/>
              </a:spcBef>
            </a:pPr>
            <a:r>
              <a:rPr lang="it-IT" sz="2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Pro: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Generally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, more sensitive </a:t>
            </a: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than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UO</a:t>
            </a:r>
          </a:p>
          <a:p>
            <a:pPr>
              <a:spcBef>
                <a:spcPct val="20000"/>
              </a:spcBef>
            </a:pPr>
            <a:r>
              <a:rPr lang="it-IT" sz="22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Con: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Needs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blood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sample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Low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, </a:t>
            </a: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variable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muscle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mass </a:t>
            </a: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may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affect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sCr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and </a:t>
            </a:r>
            <a:r>
              <a:rPr lang="it-IT" sz="22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not</a:t>
            </a:r>
            <a:r>
              <a:rPr lang="it-IT" sz="2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relate to GFR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it-IT" sz="22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it-IT" sz="2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9058" y="4285616"/>
            <a:ext cx="6216369" cy="972781"/>
          </a:xfrm>
        </p:spPr>
        <p:txBody>
          <a:bodyPr/>
          <a:lstStyle/>
          <a:p>
            <a:pPr algn="ctr"/>
            <a:r>
              <a:rPr lang="en-US" dirty="0" smtClean="0"/>
              <a:t>Stuart L. Goldstein, MD</a:t>
            </a:r>
          </a:p>
          <a:p>
            <a:pPr algn="ctr"/>
            <a:r>
              <a:rPr lang="en-US" dirty="0" smtClean="0"/>
              <a:t>On Behalf of the AWARE Investigators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767" y="1680634"/>
            <a:ext cx="8571230" cy="1977465"/>
          </a:xfrm>
        </p:spPr>
        <p:txBody>
          <a:bodyPr/>
          <a:lstStyle/>
          <a:p>
            <a:pPr marL="201680" indent="0">
              <a:buNone/>
            </a:pPr>
            <a:r>
              <a:rPr lang="en-US" sz="3088" u="sng" dirty="0"/>
              <a:t>A</a:t>
            </a:r>
            <a:r>
              <a:rPr lang="en-US" sz="3088" dirty="0"/>
              <a:t>ssessment of </a:t>
            </a:r>
            <a:r>
              <a:rPr lang="en-US" sz="3088" u="sng" dirty="0"/>
              <a:t>W</a:t>
            </a:r>
            <a:r>
              <a:rPr lang="en-US" sz="3088" dirty="0"/>
              <a:t>orldwide </a:t>
            </a:r>
            <a:r>
              <a:rPr lang="en-US" sz="3088" u="sng" dirty="0"/>
              <a:t>A</a:t>
            </a:r>
            <a:r>
              <a:rPr lang="en-US" sz="3088" dirty="0"/>
              <a:t>KI, </a:t>
            </a:r>
            <a:br>
              <a:rPr lang="en-US" sz="3088" dirty="0"/>
            </a:br>
            <a:r>
              <a:rPr lang="en-US" sz="3088" u="sng" dirty="0"/>
              <a:t>R</a:t>
            </a:r>
            <a:r>
              <a:rPr lang="en-US" sz="3088" dirty="0"/>
              <a:t>enal Angina and </a:t>
            </a:r>
            <a:r>
              <a:rPr lang="en-US" sz="3088" u="sng" dirty="0"/>
              <a:t>E</a:t>
            </a:r>
            <a:r>
              <a:rPr lang="en-US" sz="3088" dirty="0"/>
              <a:t>pidemiology in Children: </a:t>
            </a:r>
            <a:br>
              <a:rPr lang="en-US" sz="3088" dirty="0"/>
            </a:br>
            <a:r>
              <a:rPr lang="en-US" sz="3088" dirty="0"/>
              <a:t>The International </a:t>
            </a:r>
            <a:r>
              <a:rPr lang="en-US" sz="3088" u="sng" dirty="0"/>
              <a:t>AWARE</a:t>
            </a:r>
            <a:r>
              <a:rPr lang="en-US" sz="3088" dirty="0"/>
              <a:t> Study</a:t>
            </a:r>
          </a:p>
        </p:txBody>
      </p:sp>
      <p:pic>
        <p:nvPicPr>
          <p:cNvPr id="5" name="Picture 4" descr="C:\Users\mul6or\AppData\Local\Microsoft\Windows\Temporary Internet Files\Content.Word\ppAKI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51" y="6102800"/>
            <a:ext cx="1344507" cy="1376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8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70483" y="924345"/>
          <a:ext cx="9747675" cy="5966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534"/>
                <a:gridCol w="951332"/>
                <a:gridCol w="1249500"/>
                <a:gridCol w="964450"/>
                <a:gridCol w="1467222"/>
                <a:gridCol w="1311583"/>
                <a:gridCol w="1485586"/>
                <a:gridCol w="1653468"/>
              </a:tblGrid>
              <a:tr h="1004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(% total)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Nephrotoxins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Diuretics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Cumulative </a:t>
                      </a:r>
                      <a:r>
                        <a:rPr lang="en-US" sz="1800" dirty="0">
                          <a:effectLst/>
                        </a:rPr>
                        <a:t>Fluid Balance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FO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KDIGO 2-3 by Cr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KDIGO 2-3 by UOP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</a:tr>
              <a:tr h="708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4730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(90.4)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37.1%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14.7%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(200-1266)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(1.1-6.8)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7.8%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2.4%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</a:tr>
              <a:tr h="708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2937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(56.1)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42.0%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23.9%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(289-1685)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(1.6-10)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10.1%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1.9%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</a:tr>
              <a:tr h="708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2085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(39.9)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42.3%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30.9%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(339-2042)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(1.9-8.4)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11.3%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</a:tr>
              <a:tr h="708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1563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(29.9)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39.4%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35.6%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1145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(353-2518)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(2.1-14.6)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14.0%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2.8%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</a:tr>
              <a:tr h="708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1225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(23.4)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40.7%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38.8%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1299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(391-2502)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(2.7-16.5)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11.6%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3.2%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</a:tr>
              <a:tr h="708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(18.8)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41.5%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40.4%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1454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(469-2794)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(3.1-18.9)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12.9%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2.4%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</a:tr>
              <a:tr h="708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(16.0)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43.2%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39.4%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1581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(492-2843)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11.1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(3.3-21.1)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3" marR="68383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42736" y="3361267"/>
            <a:ext cx="9075420" cy="67225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/>
            <a:endParaRPr lang="en-US" sz="198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8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325" y="544513"/>
            <a:ext cx="3371052" cy="654520"/>
          </a:xfrm>
        </p:spPr>
        <p:txBody>
          <a:bodyPr/>
          <a:lstStyle/>
          <a:p>
            <a:pPr eaLnBrk="1" hangingPunct="1">
              <a:defRPr/>
            </a:pPr>
            <a:r>
              <a:rPr lang="it-IT" i="1" dirty="0" smtClean="0">
                <a:solidFill>
                  <a:srgbClr val="00FFFF"/>
                </a:solidFill>
                <a:latin typeface="Calibri" pitchFamily="34" charset="0"/>
              </a:rPr>
              <a:t>IN NEONATES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173" y="1955487"/>
            <a:ext cx="8526786" cy="50783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it-IT" altLang="it-IT" sz="2700" b="1" dirty="0" smtClean="0">
                <a:solidFill>
                  <a:srgbClr val="FFFF00"/>
                </a:solidFill>
                <a:latin typeface="Calibri" pitchFamily="34" charset="0"/>
              </a:rPr>
              <a:t>“</a:t>
            </a:r>
            <a:r>
              <a:rPr lang="it-IT" sz="2700" b="1" dirty="0" smtClean="0">
                <a:solidFill>
                  <a:srgbClr val="FFFF00"/>
                </a:solidFill>
                <a:latin typeface="Calibri" pitchFamily="34" charset="0"/>
              </a:rPr>
              <a:t>Immature</a:t>
            </a:r>
            <a:r>
              <a:rPr lang="it-IT" altLang="it-IT" sz="2700" b="1" dirty="0" smtClean="0">
                <a:solidFill>
                  <a:srgbClr val="FFFF00"/>
                </a:solidFill>
                <a:latin typeface="Calibri" pitchFamily="34" charset="0"/>
              </a:rPr>
              <a:t>”</a:t>
            </a:r>
            <a:r>
              <a:rPr lang="it-IT" sz="27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700" b="1" dirty="0" err="1" smtClean="0">
                <a:solidFill>
                  <a:srgbClr val="FFFF00"/>
                </a:solidFill>
                <a:latin typeface="Calibri" pitchFamily="34" charset="0"/>
              </a:rPr>
              <a:t>newborn</a:t>
            </a:r>
            <a:r>
              <a:rPr lang="it-IT" sz="27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700" b="1" dirty="0" err="1" smtClean="0">
                <a:solidFill>
                  <a:srgbClr val="FFFF00"/>
                </a:solidFill>
                <a:latin typeface="Calibri" pitchFamily="34" charset="0"/>
              </a:rPr>
              <a:t>kidney</a:t>
            </a:r>
            <a:endParaRPr lang="it-IT" sz="2700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7487459" y="7153194"/>
            <a:ext cx="3167778" cy="3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Torres de Melo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Bezerra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it-IT" sz="1600" dirty="0">
                <a:solidFill>
                  <a:schemeClr val="bg1"/>
                </a:solidFill>
                <a:latin typeface="Calibri" pitchFamily="34" charset="0"/>
              </a:rPr>
              <a:t>NDT 2013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8556" y="2907846"/>
            <a:ext cx="4965763" cy="63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algn="ctr">
              <a:spcBef>
                <a:spcPct val="20000"/>
              </a:spcBef>
            </a:pPr>
            <a:r>
              <a:rPr lang="it-IT" sz="2700" b="1" dirty="0">
                <a:solidFill>
                  <a:srgbClr val="FFFF00"/>
                </a:solidFill>
              </a:rPr>
              <a:t>Low GFR</a:t>
            </a:r>
          </a:p>
          <a:p>
            <a:pPr algn="ctr">
              <a:spcBef>
                <a:spcPct val="20000"/>
              </a:spcBef>
            </a:pPr>
            <a:endParaRPr lang="it-IT" sz="2700" dirty="0">
              <a:solidFill>
                <a:srgbClr val="FFFF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27825" y="2986625"/>
            <a:ext cx="4967618" cy="108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algn="ctr">
              <a:spcBef>
                <a:spcPct val="20000"/>
              </a:spcBef>
            </a:pPr>
            <a:r>
              <a:rPr lang="it-IT" sz="2700" b="1" dirty="0">
                <a:solidFill>
                  <a:srgbClr val="FFFF00"/>
                </a:solidFill>
                <a:latin typeface="Calibri" pitchFamily="34" charset="0"/>
              </a:rPr>
              <a:t>High Urine </a:t>
            </a:r>
            <a:r>
              <a:rPr lang="it-IT" sz="2700" b="1" dirty="0" smtClean="0">
                <a:solidFill>
                  <a:srgbClr val="FFFF00"/>
                </a:solidFill>
                <a:latin typeface="Calibri" pitchFamily="34" charset="0"/>
              </a:rPr>
              <a:t>Output</a:t>
            </a:r>
          </a:p>
          <a:p>
            <a:pPr algn="ctr">
              <a:spcBef>
                <a:spcPct val="20000"/>
              </a:spcBef>
            </a:pPr>
            <a:r>
              <a:rPr lang="it-IT" sz="2000" b="1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it-IT" sz="2000" b="1" dirty="0" err="1" smtClean="0">
                <a:solidFill>
                  <a:srgbClr val="FFFF00"/>
                </a:solidFill>
                <a:latin typeface="Calibri" pitchFamily="34" charset="0"/>
              </a:rPr>
              <a:t>immaturity</a:t>
            </a:r>
            <a:r>
              <a:rPr lang="it-IT" sz="20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Calibri" pitchFamily="34" charset="0"/>
              </a:rPr>
              <a:t>of</a:t>
            </a:r>
            <a:r>
              <a:rPr lang="it-IT" sz="20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Calibri" pitchFamily="34" charset="0"/>
              </a:rPr>
              <a:t>tubular</a:t>
            </a:r>
            <a:r>
              <a:rPr lang="it-IT" sz="20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Calibri" pitchFamily="34" charset="0"/>
              </a:rPr>
              <a:t>function</a:t>
            </a:r>
            <a:r>
              <a:rPr lang="it-IT" sz="2000" b="1" dirty="0" smtClean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it-IT" sz="27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700" dirty="0">
              <a:solidFill>
                <a:srgbClr val="FFFF0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To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accomplish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the </a:t>
            </a: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physiologic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extracellular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post-natal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fluid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reduction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(10% </a:t>
            </a: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weight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loss)</a:t>
            </a:r>
          </a:p>
          <a:p>
            <a:pPr algn="ctr">
              <a:spcBef>
                <a:spcPct val="20000"/>
              </a:spcBef>
            </a:pPr>
            <a:endParaRPr lang="it-IT" dirty="0">
              <a:solidFill>
                <a:srgbClr val="FFFF0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To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manage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the </a:t>
            </a: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large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water </a:t>
            </a: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load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coming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from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breast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Calibri" pitchFamily="34" charset="0"/>
              </a:rPr>
              <a:t>feeding</a:t>
            </a:r>
            <a:r>
              <a:rPr lang="it-IT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endParaRPr lang="it-IT" sz="2700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8" name="Connettore 2 7"/>
          <p:cNvCxnSpPr>
            <a:cxnSpLocks noChangeShapeType="1"/>
            <a:stCxn id="79875" idx="2"/>
            <a:endCxn id="7" idx="0"/>
          </p:cNvCxnSpPr>
          <p:nvPr/>
        </p:nvCxnSpPr>
        <p:spPr bwMode="auto">
          <a:xfrm rot="5400000">
            <a:off x="3949738" y="1375018"/>
            <a:ext cx="444528" cy="2621128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Connettore 2 10"/>
          <p:cNvCxnSpPr>
            <a:cxnSpLocks noChangeShapeType="1"/>
            <a:stCxn id="79875" idx="2"/>
            <a:endCxn id="9" idx="0"/>
          </p:cNvCxnSpPr>
          <p:nvPr/>
        </p:nvCxnSpPr>
        <p:spPr bwMode="auto">
          <a:xfrm rot="16200000" flipH="1">
            <a:off x="6435447" y="1510437"/>
            <a:ext cx="523307" cy="2429068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097" y="3424235"/>
            <a:ext cx="4778375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325" y="544513"/>
            <a:ext cx="8597900" cy="654520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err="1" smtClean="0">
                <a:cs typeface="+mj-cs"/>
              </a:rPr>
              <a:t>nRIFLE</a:t>
            </a:r>
            <a:endParaRPr lang="it-IT" b="1" dirty="0" smtClean="0">
              <a:cs typeface="+mj-cs"/>
            </a:endParaRPr>
          </a:p>
        </p:txBody>
      </p:sp>
      <p:pic>
        <p:nvPicPr>
          <p:cNvPr id="28676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681" y="2030765"/>
            <a:ext cx="10241423" cy="460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8962869" y="2907846"/>
            <a:ext cx="1347214" cy="230211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104287" tIns="52144" rIns="104287" bIns="52144" anchor="ctr"/>
          <a:lstStyle/>
          <a:p>
            <a:pPr algn="ctr">
              <a:defRPr/>
            </a:pPr>
            <a:endParaRPr lang="it-IT" dirty="0">
              <a:ln w="57150" cmpd="sng">
                <a:solidFill>
                  <a:srgbClr val="FF0000"/>
                </a:solidFill>
              </a:ln>
              <a:noFill/>
              <a:latin typeface="+mn-lt"/>
              <a:ea typeface="+mn-ea"/>
            </a:endParaRP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5008444" y="2907846"/>
            <a:ext cx="1009482" cy="230211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104287" tIns="52144" rIns="104287" bIns="52144" anchor="ctr"/>
          <a:lstStyle/>
          <a:p>
            <a:pPr algn="ctr">
              <a:defRPr/>
            </a:pPr>
            <a:endParaRPr lang="it-IT" dirty="0">
              <a:ln w="57150" cmpd="sng">
                <a:solidFill>
                  <a:srgbClr val="FF0000"/>
                </a:solidFill>
              </a:ln>
              <a:noFill/>
              <a:latin typeface="+mn-lt"/>
              <a:ea typeface="+mn-ea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15691" y="7153194"/>
            <a:ext cx="5739546" cy="3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600" dirty="0" smtClean="0">
                <a:latin typeface="Calibri" pitchFamily="34" charset="0"/>
              </a:rPr>
              <a:t>Ricci, Ronco, </a:t>
            </a:r>
            <a:r>
              <a:rPr lang="it-IT" sz="1600" dirty="0" err="1" smtClean="0">
                <a:latin typeface="Calibri" pitchFamily="34" charset="0"/>
              </a:rPr>
              <a:t>adapted</a:t>
            </a:r>
            <a:r>
              <a:rPr lang="it-IT" sz="1600" dirty="0" smtClean="0">
                <a:latin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</a:rPr>
              <a:t>from</a:t>
            </a:r>
            <a:r>
              <a:rPr lang="it-IT" sz="1600" dirty="0" smtClean="0">
                <a:latin typeface="Calibri" pitchFamily="34" charset="0"/>
              </a:rPr>
              <a:t> Torres de Melo </a:t>
            </a:r>
            <a:r>
              <a:rPr lang="it-IT" sz="1600" dirty="0" err="1" smtClean="0">
                <a:latin typeface="Calibri" pitchFamily="34" charset="0"/>
              </a:rPr>
              <a:t>Bezerra</a:t>
            </a:r>
            <a:r>
              <a:rPr lang="it-IT" sz="1600" dirty="0" smtClean="0">
                <a:latin typeface="Calibri" pitchFamily="34" charset="0"/>
              </a:rPr>
              <a:t>, </a:t>
            </a:r>
            <a:r>
              <a:rPr lang="it-IT" sz="1600" dirty="0">
                <a:latin typeface="Calibri" pitchFamily="34" charset="0"/>
              </a:rPr>
              <a:t>NDT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915691" y="7153194"/>
            <a:ext cx="5739546" cy="3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Jetton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Askenazi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adapted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from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Koralkar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 R, 2011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1419" y="1352533"/>
            <a:ext cx="830580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3127783" y="352401"/>
            <a:ext cx="4433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i="1" dirty="0" smtClean="0">
                <a:solidFill>
                  <a:srgbClr val="00FFFF"/>
                </a:solidFill>
                <a:latin typeface="Calibri" pitchFamily="34" charset="0"/>
              </a:rPr>
              <a:t>OVER THE </a:t>
            </a:r>
            <a:r>
              <a:rPr lang="it-IT" sz="4400" i="1" dirty="0" err="1" smtClean="0">
                <a:solidFill>
                  <a:srgbClr val="00FFFF"/>
                </a:solidFill>
                <a:latin typeface="Calibri" pitchFamily="34" charset="0"/>
              </a:rPr>
              <a:t>YEARS…</a:t>
            </a:r>
            <a:endParaRPr lang="it-IT" sz="4400" i="1" dirty="0">
              <a:solidFill>
                <a:srgbClr val="00FFFF"/>
              </a:solidFill>
              <a:latin typeface="Calibri" pitchFamily="34" charset="0"/>
            </a:endParaRPr>
          </a:p>
        </p:txBody>
      </p:sp>
      <p:grpSp>
        <p:nvGrpSpPr>
          <p:cNvPr id="2" name="Gruppo 26"/>
          <p:cNvGrpSpPr/>
          <p:nvPr/>
        </p:nvGrpSpPr>
        <p:grpSpPr>
          <a:xfrm>
            <a:off x="986601" y="1852599"/>
            <a:ext cx="8715436" cy="789602"/>
            <a:chOff x="1129477" y="423839"/>
            <a:chExt cx="8715436" cy="789602"/>
          </a:xfrm>
        </p:grpSpPr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1129477" y="423839"/>
              <a:ext cx="2214578" cy="78960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>
                <a:defRPr/>
              </a:pPr>
              <a:r>
                <a:rPr lang="it-IT" sz="1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pRIFLE</a:t>
              </a: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4558501" y="423839"/>
              <a:ext cx="2214578" cy="78960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>
                <a:defRPr/>
              </a:pPr>
              <a:r>
                <a:rPr lang="it-IT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AKIN</a:t>
              </a: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7630335" y="423839"/>
              <a:ext cx="2214578" cy="78960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>
                <a:defRPr/>
              </a:pPr>
              <a:r>
                <a:rPr lang="it-IT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KDIGO</a:t>
              </a: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uppo 35"/>
          <p:cNvGrpSpPr/>
          <p:nvPr/>
        </p:nvGrpSpPr>
        <p:grpSpPr>
          <a:xfrm>
            <a:off x="486535" y="4067177"/>
            <a:ext cx="9614350" cy="584775"/>
            <a:chOff x="486535" y="4067177"/>
            <a:chExt cx="9614350" cy="584775"/>
          </a:xfrm>
        </p:grpSpPr>
        <p:sp>
          <p:nvSpPr>
            <p:cNvPr id="26" name="Freccia a destra 25"/>
            <p:cNvSpPr/>
            <p:nvPr/>
          </p:nvSpPr>
          <p:spPr bwMode="auto">
            <a:xfrm>
              <a:off x="2843989" y="4067177"/>
              <a:ext cx="1071570" cy="550247"/>
            </a:xfrm>
            <a:prstGeom prst="rightArrow">
              <a:avLst>
                <a:gd name="adj1" fmla="val 50000"/>
                <a:gd name="adj2" fmla="val 58309"/>
              </a:avLst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06" charset="0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486535" y="4067177"/>
              <a:ext cx="1968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>
                  <a:solidFill>
                    <a:srgbClr val="FFFF00"/>
                  </a:solidFill>
                  <a:latin typeface="Calibri" pitchFamily="34" charset="0"/>
                </a:rPr>
                <a:t>PROPOSAL</a:t>
              </a:r>
              <a:endParaRPr lang="it-IT" sz="32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487063" y="4067177"/>
              <a:ext cx="18609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err="1" smtClean="0">
                  <a:solidFill>
                    <a:srgbClr val="FFFF00"/>
                  </a:solidFill>
                  <a:latin typeface="Calibri" pitchFamily="34" charset="0"/>
                </a:rPr>
                <a:t>STUDIES…</a:t>
              </a:r>
              <a:endParaRPr lang="it-IT" sz="32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8201839" y="4067177"/>
              <a:ext cx="18990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>
                  <a:solidFill>
                    <a:srgbClr val="FFFF00"/>
                  </a:solidFill>
                  <a:latin typeface="Calibri" pitchFamily="34" charset="0"/>
                </a:rPr>
                <a:t>ROUTINE?</a:t>
              </a:r>
              <a:endParaRPr lang="it-IT" sz="32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34" name="Freccia a destra 33"/>
            <p:cNvSpPr/>
            <p:nvPr/>
          </p:nvSpPr>
          <p:spPr bwMode="auto">
            <a:xfrm>
              <a:off x="6701641" y="4067177"/>
              <a:ext cx="1071570" cy="550247"/>
            </a:xfrm>
            <a:prstGeom prst="rightArrow">
              <a:avLst>
                <a:gd name="adj1" fmla="val 50000"/>
                <a:gd name="adj2" fmla="val 58309"/>
              </a:avLst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06" charset="0"/>
              </a:endParaRP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915163" y="5710251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i="1" dirty="0" smtClean="0">
                <a:solidFill>
                  <a:schemeClr val="bg1"/>
                </a:solidFill>
                <a:latin typeface="Calibri" pitchFamily="34" charset="0"/>
              </a:rPr>
              <a:t>“the </a:t>
            </a:r>
            <a:r>
              <a:rPr lang="it-IT" sz="2800" i="1" dirty="0" err="1" smtClean="0">
                <a:solidFill>
                  <a:schemeClr val="bg1"/>
                </a:solidFill>
                <a:latin typeface="Calibri" pitchFamily="34" charset="0"/>
              </a:rPr>
              <a:t>necessity</a:t>
            </a:r>
            <a:r>
              <a:rPr lang="it-IT" sz="28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it-IT" sz="2800" i="1" dirty="0" smtClean="0">
                <a:solidFill>
                  <a:schemeClr val="bg1"/>
                </a:solidFill>
                <a:latin typeface="Calibri" pitchFamily="34" charset="0"/>
              </a:rPr>
              <a:t> a </a:t>
            </a:r>
            <a:r>
              <a:rPr lang="it-IT" sz="2800" i="1" dirty="0" err="1" smtClean="0">
                <a:solidFill>
                  <a:schemeClr val="bg1"/>
                </a:solidFill>
                <a:latin typeface="Calibri" pitchFamily="34" charset="0"/>
              </a:rPr>
              <a:t>unified</a:t>
            </a:r>
            <a:r>
              <a:rPr lang="it-IT" sz="2800" i="1" dirty="0" smtClean="0">
                <a:solidFill>
                  <a:schemeClr val="bg1"/>
                </a:solidFill>
                <a:latin typeface="Calibri" pitchFamily="34" charset="0"/>
              </a:rPr>
              <a:t> AKI </a:t>
            </a:r>
            <a:r>
              <a:rPr lang="it-IT" sz="2800" i="1" dirty="0" err="1" smtClean="0">
                <a:solidFill>
                  <a:schemeClr val="bg1"/>
                </a:solidFill>
                <a:latin typeface="Calibri" pitchFamily="34" charset="0"/>
              </a:rPr>
              <a:t>definition</a:t>
            </a:r>
            <a:r>
              <a:rPr lang="it-IT" sz="28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  <a:latin typeface="Calibri" pitchFamily="34" charset="0"/>
              </a:rPr>
              <a:t>is</a:t>
            </a:r>
            <a:r>
              <a:rPr lang="it-IT" sz="28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  <a:latin typeface="Calibri" pitchFamily="34" charset="0"/>
              </a:rPr>
              <a:t>recommended…</a:t>
            </a:r>
            <a:r>
              <a:rPr lang="it-IT" sz="2800" i="1" dirty="0" smtClean="0">
                <a:solidFill>
                  <a:schemeClr val="bg1"/>
                </a:solidFill>
                <a:latin typeface="Calibri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09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6163" y="155575"/>
            <a:ext cx="6005512" cy="654050"/>
          </a:xfrm>
        </p:spPr>
        <p:txBody>
          <a:bodyPr/>
          <a:lstStyle/>
          <a:p>
            <a:pPr eaLnBrk="1" hangingPunct="1"/>
            <a:r>
              <a:rPr lang="it-IT" altLang="it-IT" sz="3600" b="1" i="1" smtClean="0">
                <a:solidFill>
                  <a:srgbClr val="00FFFF"/>
                </a:solidFill>
              </a:rPr>
              <a:t>ACKNOWLEDGEMENTS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649413"/>
            <a:ext cx="9886950" cy="19389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 sz="3000" dirty="0" smtClean="0">
                <a:solidFill>
                  <a:srgbClr val="FFFF00"/>
                </a:solidFill>
              </a:rPr>
              <a:t>All Dialysis Unit nurses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3000" dirty="0" smtClean="0">
                <a:solidFill>
                  <a:srgbClr val="FFFF00"/>
                </a:solidFill>
              </a:rPr>
              <a:t>All PICU and CICU doctors and nurses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3000" dirty="0" smtClean="0">
                <a:solidFill>
                  <a:srgbClr val="FFFF00"/>
                </a:solidFill>
              </a:rPr>
              <a:t>Tim </a:t>
            </a:r>
            <a:r>
              <a:rPr lang="en-US" altLang="it-IT" sz="3000" dirty="0" err="1" smtClean="0">
                <a:solidFill>
                  <a:srgbClr val="FFFF00"/>
                </a:solidFill>
              </a:rPr>
              <a:t>Bunchman</a:t>
            </a:r>
            <a:r>
              <a:rPr lang="en-US" altLang="it-IT" sz="3000" dirty="0" smtClean="0">
                <a:solidFill>
                  <a:srgbClr val="FFFF00"/>
                </a:solidFill>
              </a:rPr>
              <a:t>, Stu Goldstein and Claudio </a:t>
            </a:r>
            <a:r>
              <a:rPr lang="en-US" altLang="it-IT" sz="3000" dirty="0" err="1" smtClean="0">
                <a:solidFill>
                  <a:srgbClr val="FFFF00"/>
                </a:solidFill>
              </a:rPr>
              <a:t>Ronco</a:t>
            </a:r>
            <a:r>
              <a:rPr lang="en-US" altLang="it-IT" sz="3000" dirty="0" smtClean="0">
                <a:solidFill>
                  <a:srgbClr val="FFFF00"/>
                </a:solidFill>
              </a:rPr>
              <a:t> for precious advices and friendship through the years .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5900" y="0"/>
            <a:ext cx="158273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623888" y="0"/>
            <a:ext cx="8289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eaLnBrk="1" hangingPunct="1"/>
            <a:r>
              <a:rPr lang="it-IT" altLang="it-IT" sz="2700">
                <a:solidFill>
                  <a:srgbClr val="00FFFF"/>
                </a:solidFill>
                <a:latin typeface="Albertus Extra Bold"/>
              </a:rPr>
              <a:t>Dialysis Unit, “Bambino Gesù” Pediatric Hospital</a:t>
            </a:r>
          </a:p>
          <a:p>
            <a:pPr eaLnBrk="1" hangingPunct="1"/>
            <a:r>
              <a:rPr lang="it-IT" altLang="it-IT" sz="2700">
                <a:solidFill>
                  <a:srgbClr val="00FFFF"/>
                </a:solidFill>
                <a:latin typeface="Albertus Extra Bold"/>
              </a:rPr>
              <a:t>Roma, Italy.</a:t>
            </a:r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7015163" y="1103313"/>
            <a:ext cx="2822575" cy="527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520700" indent="-520700" eaLnBrk="1" hangingPunct="1"/>
            <a:r>
              <a:rPr lang="it-IT" altLang="it-IT" i="1" dirty="0" err="1">
                <a:solidFill>
                  <a:srgbClr val="00FFFF"/>
                </a:solidFill>
                <a:latin typeface="Albertus Extra Bold"/>
              </a:rPr>
              <a:t>Doctor</a:t>
            </a:r>
            <a:r>
              <a:rPr lang="it-IT" altLang="it-IT" i="1" dirty="0">
                <a:solidFill>
                  <a:srgbClr val="00FFFF"/>
                </a:solidFill>
                <a:latin typeface="Albertus Extra Bold"/>
              </a:rPr>
              <a:t>:</a:t>
            </a:r>
          </a:p>
          <a:p>
            <a:pPr marL="520700" indent="-520700" eaLnBrk="1" hangingPunct="1"/>
            <a:r>
              <a:rPr lang="it-IT" altLang="it-IT" dirty="0">
                <a:solidFill>
                  <a:srgbClr val="00FFFF"/>
                </a:solidFill>
                <a:latin typeface="Albertus Extra Bold"/>
              </a:rPr>
              <a:t>S. Picca</a:t>
            </a:r>
          </a:p>
          <a:p>
            <a:pPr marL="520700" indent="-520700" eaLnBrk="1" hangingPunct="1"/>
            <a:endParaRPr lang="it-IT" altLang="it-IT" i="1" dirty="0">
              <a:solidFill>
                <a:srgbClr val="00FFFF"/>
              </a:solidFill>
              <a:latin typeface="Albertus Extra Bold"/>
            </a:endParaRPr>
          </a:p>
          <a:p>
            <a:pPr marL="520700" indent="-520700" eaLnBrk="1" hangingPunct="1"/>
            <a:r>
              <a:rPr lang="it-IT" altLang="it-IT" i="1" dirty="0" err="1">
                <a:solidFill>
                  <a:srgbClr val="00FFFF"/>
                </a:solidFill>
                <a:latin typeface="Albertus Extra Bold"/>
              </a:rPr>
              <a:t>Headnurse</a:t>
            </a:r>
            <a:r>
              <a:rPr lang="it-IT" altLang="it-IT" i="1" dirty="0">
                <a:solidFill>
                  <a:srgbClr val="00FFFF"/>
                </a:solidFill>
                <a:latin typeface="Albertus Extra Bold"/>
              </a:rPr>
              <a:t>:</a:t>
            </a:r>
          </a:p>
          <a:p>
            <a:pPr marL="520700" indent="-520700" eaLnBrk="1" hangingPunct="1"/>
            <a:r>
              <a:rPr lang="it-IT" altLang="it-IT" dirty="0">
                <a:solidFill>
                  <a:srgbClr val="00FFFF"/>
                </a:solidFill>
                <a:latin typeface="Albertus Extra Bold"/>
              </a:rPr>
              <a:t>V. </a:t>
            </a:r>
            <a:r>
              <a:rPr lang="it-IT" altLang="it-IT" dirty="0" err="1">
                <a:solidFill>
                  <a:srgbClr val="00FFFF"/>
                </a:solidFill>
                <a:latin typeface="Albertus Extra Bold"/>
              </a:rPr>
              <a:t>Bandinu</a:t>
            </a:r>
            <a:endParaRPr lang="it-IT" altLang="it-IT" dirty="0">
              <a:solidFill>
                <a:srgbClr val="00FFFF"/>
              </a:solidFill>
              <a:latin typeface="Albertus Extra Bold"/>
            </a:endParaRPr>
          </a:p>
          <a:p>
            <a:pPr marL="520700" indent="-520700" eaLnBrk="1" hangingPunct="1"/>
            <a:endParaRPr lang="it-IT" altLang="it-IT" i="1" dirty="0">
              <a:solidFill>
                <a:srgbClr val="00FFFF"/>
              </a:solidFill>
              <a:latin typeface="Albertus Extra Bold"/>
            </a:endParaRPr>
          </a:p>
          <a:p>
            <a:pPr marL="520700" indent="-520700" eaLnBrk="1" hangingPunct="1"/>
            <a:r>
              <a:rPr lang="it-IT" altLang="it-IT" i="1" dirty="0" err="1">
                <a:solidFill>
                  <a:srgbClr val="00FFFF"/>
                </a:solidFill>
                <a:latin typeface="Albertus Extra Bold"/>
              </a:rPr>
              <a:t>Nurses</a:t>
            </a:r>
            <a:r>
              <a:rPr lang="it-IT" altLang="it-IT" i="1" dirty="0">
                <a:solidFill>
                  <a:srgbClr val="00FFFF"/>
                </a:solidFill>
                <a:latin typeface="Albertus Extra Bold"/>
              </a:rPr>
              <a:t>:</a:t>
            </a:r>
          </a:p>
          <a:p>
            <a:pPr marL="520700" indent="-520700" eaLnBrk="1" hangingPunct="1"/>
            <a:r>
              <a:rPr lang="it-IT" altLang="it-IT" dirty="0">
                <a:solidFill>
                  <a:srgbClr val="00FFFF"/>
                </a:solidFill>
                <a:latin typeface="Albertus Extra Bold"/>
              </a:rPr>
              <a:t>N. Avari</a:t>
            </a:r>
          </a:p>
          <a:p>
            <a:pPr marL="520700" indent="-520700" eaLnBrk="1" hangingPunct="1"/>
            <a:r>
              <a:rPr lang="it-IT" altLang="it-IT" dirty="0">
                <a:solidFill>
                  <a:srgbClr val="00FFFF"/>
                </a:solidFill>
                <a:latin typeface="Albertus Extra Bold"/>
              </a:rPr>
              <a:t>D. </a:t>
            </a:r>
            <a:r>
              <a:rPr lang="it-IT" altLang="it-IT" dirty="0" err="1">
                <a:solidFill>
                  <a:srgbClr val="00FFFF"/>
                </a:solidFill>
                <a:latin typeface="Albertus Extra Bold"/>
              </a:rPr>
              <a:t>Ciullo</a:t>
            </a:r>
            <a:endParaRPr lang="it-IT" altLang="it-IT" dirty="0">
              <a:solidFill>
                <a:srgbClr val="00FFFF"/>
              </a:solidFill>
              <a:latin typeface="Albertus Extra Bold"/>
            </a:endParaRPr>
          </a:p>
          <a:p>
            <a:pPr marL="520700" indent="-520700" eaLnBrk="1" hangingPunct="1"/>
            <a:r>
              <a:rPr lang="it-IT" altLang="it-IT" dirty="0">
                <a:solidFill>
                  <a:srgbClr val="00FFFF"/>
                </a:solidFill>
                <a:latin typeface="Albertus Extra Bold"/>
              </a:rPr>
              <a:t>E. </a:t>
            </a:r>
            <a:r>
              <a:rPr lang="it-IT" altLang="it-IT" dirty="0" err="1">
                <a:solidFill>
                  <a:srgbClr val="00FFFF"/>
                </a:solidFill>
                <a:latin typeface="Albertus Extra Bold"/>
              </a:rPr>
              <a:t>Iacoella</a:t>
            </a:r>
            <a:endParaRPr lang="it-IT" altLang="it-IT" dirty="0">
              <a:solidFill>
                <a:srgbClr val="00FFFF"/>
              </a:solidFill>
              <a:latin typeface="Albertus Extra Bold"/>
            </a:endParaRPr>
          </a:p>
          <a:p>
            <a:pPr marL="520700" indent="-520700" eaLnBrk="1" hangingPunct="1"/>
            <a:r>
              <a:rPr lang="it-IT" altLang="it-IT" dirty="0" smtClean="0">
                <a:solidFill>
                  <a:srgbClr val="00FFFF"/>
                </a:solidFill>
                <a:latin typeface="Albertus Extra Bold"/>
              </a:rPr>
              <a:t>P. </a:t>
            </a:r>
            <a:r>
              <a:rPr lang="it-IT" altLang="it-IT" dirty="0" err="1" smtClean="0">
                <a:solidFill>
                  <a:srgbClr val="00FFFF"/>
                </a:solidFill>
                <a:latin typeface="Albertus Extra Bold"/>
              </a:rPr>
              <a:t>Iovine</a:t>
            </a:r>
            <a:endParaRPr lang="it-IT" altLang="it-IT" dirty="0" smtClean="0">
              <a:solidFill>
                <a:srgbClr val="00FFFF"/>
              </a:solidFill>
              <a:latin typeface="Albertus Extra Bold"/>
            </a:endParaRPr>
          </a:p>
          <a:p>
            <a:pPr marL="520700" indent="-520700" eaLnBrk="1" hangingPunct="1"/>
            <a:r>
              <a:rPr lang="it-IT" altLang="it-IT" dirty="0" smtClean="0">
                <a:solidFill>
                  <a:srgbClr val="00FFFF"/>
                </a:solidFill>
                <a:latin typeface="Albertus Extra Bold"/>
              </a:rPr>
              <a:t>P</a:t>
            </a:r>
            <a:r>
              <a:rPr lang="it-IT" altLang="it-IT" dirty="0">
                <a:solidFill>
                  <a:srgbClr val="00FFFF"/>
                </a:solidFill>
                <a:latin typeface="Albertus Extra Bold"/>
              </a:rPr>
              <a:t>. </a:t>
            </a:r>
            <a:r>
              <a:rPr lang="it-IT" altLang="it-IT" dirty="0" err="1">
                <a:solidFill>
                  <a:srgbClr val="00FFFF"/>
                </a:solidFill>
                <a:latin typeface="Albertus Extra Bold"/>
              </a:rPr>
              <a:t>Lozzi</a:t>
            </a:r>
            <a:endParaRPr lang="it-IT" altLang="it-IT" dirty="0">
              <a:solidFill>
                <a:srgbClr val="00FFFF"/>
              </a:solidFill>
              <a:latin typeface="Albertus Extra Bold"/>
            </a:endParaRPr>
          </a:p>
          <a:p>
            <a:pPr marL="520700" indent="-520700" eaLnBrk="1" hangingPunct="1"/>
            <a:r>
              <a:rPr lang="it-IT" altLang="it-IT" dirty="0" smtClean="0">
                <a:solidFill>
                  <a:srgbClr val="00FFFF"/>
                </a:solidFill>
                <a:latin typeface="Albertus Extra Bold"/>
              </a:rPr>
              <a:t>L</a:t>
            </a:r>
            <a:r>
              <a:rPr lang="it-IT" altLang="it-IT" dirty="0">
                <a:solidFill>
                  <a:srgbClr val="00FFFF"/>
                </a:solidFill>
                <a:latin typeface="Albertus Extra Bold"/>
              </a:rPr>
              <a:t>. Stefani</a:t>
            </a:r>
          </a:p>
          <a:p>
            <a:pPr marL="520700" indent="-520700" eaLnBrk="1" hangingPunct="1"/>
            <a:endParaRPr lang="it-IT" altLang="it-IT" dirty="0">
              <a:solidFill>
                <a:srgbClr val="00FFFF"/>
              </a:solidFill>
              <a:latin typeface="Albertus Extra Bold"/>
            </a:endParaRPr>
          </a:p>
          <a:p>
            <a:pPr marL="520700" indent="-520700" eaLnBrk="1" hangingPunct="1"/>
            <a:r>
              <a:rPr lang="it-IT" altLang="it-IT" i="1" dirty="0">
                <a:solidFill>
                  <a:srgbClr val="00FFFF"/>
                </a:solidFill>
                <a:latin typeface="Albertus Extra Bold"/>
              </a:rPr>
              <a:t>Nurse </a:t>
            </a:r>
            <a:r>
              <a:rPr lang="it-IT" altLang="it-IT" i="1" dirty="0" err="1">
                <a:solidFill>
                  <a:srgbClr val="00FFFF"/>
                </a:solidFill>
                <a:latin typeface="Albertus Extra Bold"/>
              </a:rPr>
              <a:t>Coordinator</a:t>
            </a:r>
            <a:r>
              <a:rPr lang="it-IT" altLang="it-IT" i="1" dirty="0">
                <a:solidFill>
                  <a:srgbClr val="00FFFF"/>
                </a:solidFill>
                <a:latin typeface="Albertus Extra Bold"/>
              </a:rPr>
              <a:t>:</a:t>
            </a:r>
          </a:p>
          <a:p>
            <a:pPr marL="520700" indent="-520700" eaLnBrk="1" hangingPunct="1"/>
            <a:r>
              <a:rPr lang="it-IT" altLang="it-IT" dirty="0">
                <a:solidFill>
                  <a:srgbClr val="00FFFF"/>
                </a:solidFill>
                <a:latin typeface="Albertus Extra Bold"/>
              </a:rPr>
              <a:t>M. D’Agostino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5900" y="0"/>
            <a:ext cx="158273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8" y="1116013"/>
            <a:ext cx="4838700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74" y="1"/>
            <a:ext cx="8461838" cy="61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451767" y="7180545"/>
            <a:ext cx="2236871" cy="38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it-IT" sz="1800" dirty="0" err="1">
                <a:solidFill>
                  <a:schemeClr val="bg1"/>
                </a:solidFill>
                <a:latin typeface="Arial" charset="0"/>
              </a:rPr>
              <a:t>from</a:t>
            </a:r>
            <a:r>
              <a:rPr lang="it-IT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latin typeface="Arial" charset="0"/>
              </a:rPr>
              <a:t>Flynn</a:t>
            </a:r>
            <a:r>
              <a:rPr lang="it-IT" sz="1800" dirty="0">
                <a:solidFill>
                  <a:schemeClr val="bg1"/>
                </a:solidFill>
                <a:latin typeface="Arial" charset="0"/>
              </a:rPr>
              <a:t> JT, 2002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32365" y="4178826"/>
            <a:ext cx="4904527" cy="2823814"/>
            <a:chOff x="1688" y="2387"/>
            <a:chExt cx="2643" cy="1613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245" y="2387"/>
              <a:ext cx="2086" cy="1270"/>
              <a:chOff x="2245" y="2387"/>
              <a:chExt cx="2086" cy="1270"/>
            </a:xfrm>
          </p:grpSpPr>
          <p:sp>
            <p:nvSpPr>
              <p:cNvPr id="9223" name="Oval 4"/>
              <p:cNvSpPr>
                <a:spLocks noChangeArrowheads="1"/>
              </p:cNvSpPr>
              <p:nvPr/>
            </p:nvSpPr>
            <p:spPr bwMode="auto">
              <a:xfrm>
                <a:off x="2426" y="2387"/>
                <a:ext cx="1905" cy="31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24" name="Line 5"/>
              <p:cNvSpPr>
                <a:spLocks noChangeShapeType="1"/>
              </p:cNvSpPr>
              <p:nvPr/>
            </p:nvSpPr>
            <p:spPr bwMode="auto">
              <a:xfrm flipH="1">
                <a:off x="2245" y="2704"/>
                <a:ext cx="998" cy="95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688" y="3744"/>
              <a:ext cx="887" cy="25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300" dirty="0">
                  <a:solidFill>
                    <a:srgbClr val="FFFF00"/>
                  </a:solidFill>
                  <a:latin typeface="Arial" charset="0"/>
                </a:rPr>
                <a:t>1985-1997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0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Title 1"/>
          <p:cNvSpPr>
            <a:spLocks noGrp="1"/>
          </p:cNvSpPr>
          <p:nvPr>
            <p:ph type="title"/>
          </p:nvPr>
        </p:nvSpPr>
        <p:spPr>
          <a:xfrm>
            <a:off x="40825" y="252095"/>
            <a:ext cx="10859359" cy="654520"/>
          </a:xfrm>
        </p:spPr>
        <p:txBody>
          <a:bodyPr/>
          <a:lstStyle/>
          <a:p>
            <a:r>
              <a:rPr lang="en-CA" b="1" dirty="0" smtClean="0"/>
              <a:t>RRT-AKI Mortality high everywhere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432" y="1281095"/>
            <a:ext cx="937577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1952966"/>
            <a:ext cx="1068863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10% 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of all children admitted in PICU suffer from varying degrees of AKI  (Schneider, 2010)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AKI worsens  </a:t>
            </a:r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mortality rates, 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increases </a:t>
            </a:r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duration of mechanical ventilation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, prolongs </a:t>
            </a:r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hospital stays 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in critically ill children (</a:t>
            </a:r>
            <a:r>
              <a:rPr lang="en-US" sz="2600" dirty="0" err="1" smtClean="0">
                <a:solidFill>
                  <a:srgbClr val="FFFF00"/>
                </a:solidFill>
                <a:latin typeface="Calibri" pitchFamily="34" charset="0"/>
              </a:rPr>
              <a:t>Basu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, 2011)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AKI carries a </a:t>
            </a:r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50% mortality rate 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in children requiring CRRT (Symons, 2007)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Pediatric AKI survivors are at </a:t>
            </a:r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risk for progression to  CKD 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en-US" sz="2600" dirty="0" err="1" smtClean="0">
                <a:solidFill>
                  <a:srgbClr val="FFFF00"/>
                </a:solidFill>
                <a:latin typeface="Calibri" pitchFamily="34" charset="0"/>
              </a:rPr>
              <a:t>Askenazi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, 2006)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AKI-associated </a:t>
            </a:r>
            <a:r>
              <a:rPr lang="en-US" sz="2600" dirty="0">
                <a:solidFill>
                  <a:srgbClr val="FFFF00"/>
                </a:solidFill>
                <a:latin typeface="Calibri" pitchFamily="34" charset="0"/>
              </a:rPr>
              <a:t>mortality is 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not solely </a:t>
            </a:r>
            <a:r>
              <a:rPr lang="en-US" sz="2600" dirty="0">
                <a:solidFill>
                  <a:srgbClr val="FFFF00"/>
                </a:solidFill>
                <a:latin typeface="Calibri" pitchFamily="34" charset="0"/>
              </a:rPr>
              <a:t>secondary to standard sequelae (e.g., 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hyperkalemia, acidosis</a:t>
            </a:r>
            <a:r>
              <a:rPr lang="en-US" sz="2600" dirty="0">
                <a:solidFill>
                  <a:srgbClr val="FFFF00"/>
                </a:solidFill>
                <a:latin typeface="Calibri" pitchFamily="34" charset="0"/>
              </a:rPr>
              <a:t>, or 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uremia (</a:t>
            </a:r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cross-talk between the kidney and other vital organs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) (</a:t>
            </a:r>
            <a:r>
              <a:rPr lang="en-US" sz="2600" dirty="0" err="1" smtClean="0">
                <a:solidFill>
                  <a:srgbClr val="FFFF00"/>
                </a:solidFill>
                <a:latin typeface="Calibri" pitchFamily="34" charset="0"/>
              </a:rPr>
              <a:t>Doi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</a:rPr>
              <a:t>, 2011)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94308" y="0"/>
            <a:ext cx="71000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66FFFF"/>
                </a:solidFill>
                <a:latin typeface="Calibri" pitchFamily="34" charset="0"/>
              </a:rPr>
              <a:t>AKI in children:  </a:t>
            </a:r>
          </a:p>
          <a:p>
            <a:pPr algn="ctr"/>
            <a:r>
              <a:rPr lang="en-US" sz="4400" i="1" dirty="0" smtClean="0">
                <a:solidFill>
                  <a:srgbClr val="66FFFF"/>
                </a:solidFill>
                <a:latin typeface="Calibri" pitchFamily="34" charset="0"/>
              </a:rPr>
              <a:t>the dimension of the problem</a:t>
            </a:r>
          </a:p>
        </p:txBody>
      </p:sp>
    </p:spTree>
    <p:extLst>
      <p:ext uri="{BB962C8B-B14F-4D97-AF65-F5344CB8AC3E}">
        <p14:creationId xmlns:p14="http://schemas.microsoft.com/office/powerpoint/2010/main" val="4022231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sellaDiTesto 33"/>
          <p:cNvSpPr txBox="1"/>
          <p:nvPr/>
        </p:nvSpPr>
        <p:spPr>
          <a:xfrm>
            <a:off x="1812135" y="467339"/>
            <a:ext cx="7113141" cy="5385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it-IT" sz="2900" dirty="0">
                <a:solidFill>
                  <a:srgbClr val="FFFF00"/>
                </a:solidFill>
                <a:latin typeface="Calibri" pitchFamily="34" charset="0"/>
              </a:rPr>
              <a:t>AKI RISK IDENTIFICATION AND MANAGEMENT</a:t>
            </a:r>
          </a:p>
        </p:txBody>
      </p:sp>
      <p:grpSp>
        <p:nvGrpSpPr>
          <p:cNvPr id="2" name="Gruppo 32"/>
          <p:cNvGrpSpPr/>
          <p:nvPr/>
        </p:nvGrpSpPr>
        <p:grpSpPr>
          <a:xfrm>
            <a:off x="5352165" y="1016433"/>
            <a:ext cx="3829032" cy="1706308"/>
            <a:chOff x="5352164" y="1016434"/>
            <a:chExt cx="3829032" cy="1706308"/>
          </a:xfrm>
        </p:grpSpPr>
        <p:sp>
          <p:nvSpPr>
            <p:cNvPr id="73" name="CasellaDiTesto 72"/>
            <p:cNvSpPr txBox="1"/>
            <p:nvPr/>
          </p:nvSpPr>
          <p:spPr>
            <a:xfrm>
              <a:off x="6778038" y="1522413"/>
              <a:ext cx="2403158" cy="1200329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HARDLY PREDICTABLE-</a:t>
              </a:r>
            </a:p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UNPREDICTABLE:</a:t>
              </a:r>
            </a:p>
            <a:p>
              <a:pPr algn="ctr"/>
              <a:r>
                <a:rPr lang="en-US" sz="1800" i="1" u="sng" dirty="0">
                  <a:solidFill>
                    <a:srgbClr val="FFFF00"/>
                  </a:solidFill>
                  <a:latin typeface="Calibri" pitchFamily="34" charset="0"/>
                </a:rPr>
                <a:t>Late referral</a:t>
              </a:r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, ATN, </a:t>
              </a:r>
            </a:p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metabolic diseases , etc</a:t>
              </a:r>
            </a:p>
          </p:txBody>
        </p:sp>
        <p:cxnSp>
          <p:nvCxnSpPr>
            <p:cNvPr id="75" name="Connettore 2 74"/>
            <p:cNvCxnSpPr/>
            <p:nvPr/>
          </p:nvCxnSpPr>
          <p:spPr bwMode="auto">
            <a:xfrm rot="10800000" flipH="1" flipV="1">
              <a:off x="5352164" y="1016434"/>
              <a:ext cx="1155099" cy="368611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uppo 29"/>
          <p:cNvGrpSpPr/>
          <p:nvPr/>
        </p:nvGrpSpPr>
        <p:grpSpPr>
          <a:xfrm>
            <a:off x="1448906" y="1012889"/>
            <a:ext cx="3927768" cy="1704354"/>
            <a:chOff x="1448905" y="1012889"/>
            <a:chExt cx="3927768" cy="1704354"/>
          </a:xfrm>
        </p:grpSpPr>
        <p:sp>
          <p:nvSpPr>
            <p:cNvPr id="72" name="CasellaDiTesto 71"/>
            <p:cNvSpPr txBox="1"/>
            <p:nvPr/>
          </p:nvSpPr>
          <p:spPr>
            <a:xfrm>
              <a:off x="1448905" y="1516914"/>
              <a:ext cx="2199577" cy="1200329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EASILY PREDICTABLE:</a:t>
              </a:r>
            </a:p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Heart surgery, </a:t>
              </a:r>
            </a:p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initial sepsis, BMT</a:t>
              </a:r>
              <a:r>
                <a:rPr lang="en-US" sz="1800" i="1" dirty="0">
                  <a:solidFill>
                    <a:srgbClr val="66FFFF"/>
                  </a:solidFill>
                  <a:latin typeface="Calibri" pitchFamily="34" charset="0"/>
                </a:rPr>
                <a:t>, </a:t>
              </a:r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LT,</a:t>
              </a:r>
            </a:p>
            <a:p>
              <a:pPr algn="ctr"/>
              <a:r>
                <a:rPr lang="en-US" sz="1800" dirty="0" err="1">
                  <a:solidFill>
                    <a:srgbClr val="FFFF00"/>
                  </a:solidFill>
                  <a:latin typeface="Calibri" pitchFamily="34" charset="0"/>
                </a:rPr>
                <a:t>nephrotoxicity</a:t>
              </a:r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, etc</a:t>
              </a:r>
            </a:p>
          </p:txBody>
        </p:sp>
        <p:cxnSp>
          <p:nvCxnSpPr>
            <p:cNvPr id="70" name="Connettore 2 69"/>
            <p:cNvCxnSpPr/>
            <p:nvPr/>
          </p:nvCxnSpPr>
          <p:spPr bwMode="auto">
            <a:xfrm rot="10800000" flipV="1">
              <a:off x="4221574" y="1012889"/>
              <a:ext cx="1155099" cy="368611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uppo 36"/>
          <p:cNvGrpSpPr/>
          <p:nvPr/>
        </p:nvGrpSpPr>
        <p:grpSpPr>
          <a:xfrm>
            <a:off x="131291" y="2741838"/>
            <a:ext cx="2492031" cy="2423891"/>
            <a:chOff x="131291" y="2741838"/>
            <a:chExt cx="2492031" cy="2423890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131291" y="3424786"/>
              <a:ext cx="1405321" cy="64633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Classification</a:t>
              </a:r>
            </a:p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 most useful</a:t>
              </a:r>
            </a:p>
          </p:txBody>
        </p:sp>
        <p:sp>
          <p:nvSpPr>
            <p:cNvPr id="102" name="CasellaDiTesto 101"/>
            <p:cNvSpPr txBox="1"/>
            <p:nvPr/>
          </p:nvSpPr>
          <p:spPr>
            <a:xfrm>
              <a:off x="187915" y="4796396"/>
              <a:ext cx="1335622" cy="3693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err="1">
                  <a:solidFill>
                    <a:srgbClr val="FFFF00"/>
                  </a:solidFill>
                  <a:latin typeface="Calibri" pitchFamily="34" charset="0"/>
                </a:rPr>
                <a:t>pRIFLE</a:t>
              </a:r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-AKIN</a:t>
              </a:r>
            </a:p>
          </p:txBody>
        </p:sp>
        <p:cxnSp>
          <p:nvCxnSpPr>
            <p:cNvPr id="106" name="Connettore 2 105"/>
            <p:cNvCxnSpPr>
              <a:endCxn id="76" idx="0"/>
            </p:cNvCxnSpPr>
            <p:nvPr/>
          </p:nvCxnSpPr>
          <p:spPr bwMode="auto">
            <a:xfrm rot="10800000" flipV="1">
              <a:off x="833953" y="2741838"/>
              <a:ext cx="1789369" cy="682948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7" name="Connettore 2 146"/>
            <p:cNvCxnSpPr>
              <a:endCxn id="102" idx="0"/>
            </p:cNvCxnSpPr>
            <p:nvPr/>
          </p:nvCxnSpPr>
          <p:spPr bwMode="auto">
            <a:xfrm rot="5400000">
              <a:off x="508454" y="4409411"/>
              <a:ext cx="734258" cy="39713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uppo 39"/>
          <p:cNvGrpSpPr/>
          <p:nvPr/>
        </p:nvGrpSpPr>
        <p:grpSpPr>
          <a:xfrm>
            <a:off x="5965148" y="2744008"/>
            <a:ext cx="1922020" cy="1469970"/>
            <a:chOff x="5965149" y="2744006"/>
            <a:chExt cx="1922020" cy="1469970"/>
          </a:xfrm>
        </p:grpSpPr>
        <p:sp>
          <p:nvSpPr>
            <p:cNvPr id="123" name="CasellaDiTesto 122"/>
            <p:cNvSpPr txBox="1"/>
            <p:nvPr/>
          </p:nvSpPr>
          <p:spPr>
            <a:xfrm>
              <a:off x="5965149" y="3567645"/>
              <a:ext cx="1405321" cy="64633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Classification</a:t>
              </a:r>
            </a:p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 less  useful </a:t>
              </a:r>
            </a:p>
          </p:txBody>
        </p:sp>
        <p:cxnSp>
          <p:nvCxnSpPr>
            <p:cNvPr id="28" name="Connettore 2 27"/>
            <p:cNvCxnSpPr/>
            <p:nvPr/>
          </p:nvCxnSpPr>
          <p:spPr bwMode="auto">
            <a:xfrm rot="5400000">
              <a:off x="6884375" y="2564852"/>
              <a:ext cx="823640" cy="1181948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uppo 37"/>
          <p:cNvGrpSpPr/>
          <p:nvPr/>
        </p:nvGrpSpPr>
        <p:grpSpPr>
          <a:xfrm>
            <a:off x="2392631" y="2745385"/>
            <a:ext cx="2529859" cy="4541021"/>
            <a:chOff x="2392630" y="2745384"/>
            <a:chExt cx="2529859" cy="4541021"/>
          </a:xfrm>
        </p:grpSpPr>
        <p:cxnSp>
          <p:nvCxnSpPr>
            <p:cNvPr id="107" name="Connettore 2 106"/>
            <p:cNvCxnSpPr>
              <a:endCxn id="77" idx="0"/>
            </p:cNvCxnSpPr>
            <p:nvPr/>
          </p:nvCxnSpPr>
          <p:spPr bwMode="auto">
            <a:xfrm>
              <a:off x="2598808" y="2745384"/>
              <a:ext cx="1058752" cy="689912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7" name="CasellaDiTesto 76"/>
            <p:cNvSpPr txBox="1"/>
            <p:nvPr/>
          </p:nvSpPr>
          <p:spPr>
            <a:xfrm>
              <a:off x="2392630" y="3435296"/>
              <a:ext cx="2529859" cy="64633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Preventive interventions </a:t>
              </a:r>
            </a:p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 possible  </a:t>
              </a:r>
            </a:p>
          </p:txBody>
        </p:sp>
        <p:sp>
          <p:nvSpPr>
            <p:cNvPr id="79" name="CasellaDiTesto 78"/>
            <p:cNvSpPr txBox="1"/>
            <p:nvPr/>
          </p:nvSpPr>
          <p:spPr>
            <a:xfrm>
              <a:off x="2626677" y="4691291"/>
              <a:ext cx="2000804" cy="3693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Limit fluid overload</a:t>
              </a:r>
            </a:p>
          </p:txBody>
        </p:sp>
        <p:cxnSp>
          <p:nvCxnSpPr>
            <p:cNvPr id="83" name="Connettore 2 82"/>
            <p:cNvCxnSpPr>
              <a:stCxn id="79" idx="2"/>
            </p:cNvCxnSpPr>
            <p:nvPr/>
          </p:nvCxnSpPr>
          <p:spPr bwMode="auto">
            <a:xfrm rot="16200000" flipH="1">
              <a:off x="3468516" y="5219185"/>
              <a:ext cx="371649" cy="54523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CasellaDiTesto 87"/>
            <p:cNvSpPr txBox="1"/>
            <p:nvPr/>
          </p:nvSpPr>
          <p:spPr>
            <a:xfrm>
              <a:off x="3160495" y="5442781"/>
              <a:ext cx="989950" cy="3693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diuretics</a:t>
              </a:r>
            </a:p>
          </p:txBody>
        </p:sp>
        <p:cxnSp>
          <p:nvCxnSpPr>
            <p:cNvPr id="89" name="Connettore 2 88"/>
            <p:cNvCxnSpPr>
              <a:stCxn id="88" idx="2"/>
            </p:cNvCxnSpPr>
            <p:nvPr/>
          </p:nvCxnSpPr>
          <p:spPr bwMode="auto">
            <a:xfrm rot="16200000" flipH="1">
              <a:off x="3487969" y="5979614"/>
              <a:ext cx="371648" cy="36646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CasellaDiTesto 90"/>
            <p:cNvSpPr txBox="1"/>
            <p:nvPr/>
          </p:nvSpPr>
          <p:spPr>
            <a:xfrm>
              <a:off x="3048002" y="6183761"/>
              <a:ext cx="1321837" cy="3693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fenoldopam</a:t>
              </a:r>
            </a:p>
          </p:txBody>
        </p:sp>
        <p:cxnSp>
          <p:nvCxnSpPr>
            <p:cNvPr id="145" name="Connettore 2 144"/>
            <p:cNvCxnSpPr>
              <a:endCxn id="79" idx="0"/>
            </p:cNvCxnSpPr>
            <p:nvPr/>
          </p:nvCxnSpPr>
          <p:spPr bwMode="auto">
            <a:xfrm rot="5400000">
              <a:off x="3347187" y="4378818"/>
              <a:ext cx="592366" cy="32581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7" name="Gruppo 32"/>
            <p:cNvGrpSpPr/>
            <p:nvPr/>
          </p:nvGrpSpPr>
          <p:grpSpPr>
            <a:xfrm>
              <a:off x="3136607" y="6545426"/>
              <a:ext cx="1053815" cy="740979"/>
              <a:chOff x="3072812" y="6545426"/>
              <a:chExt cx="1053815" cy="740979"/>
            </a:xfrm>
          </p:grpSpPr>
          <p:cxnSp>
            <p:nvCxnSpPr>
              <p:cNvPr id="30" name="Connettore 2 29"/>
              <p:cNvCxnSpPr/>
              <p:nvPr/>
            </p:nvCxnSpPr>
            <p:spPr bwMode="auto">
              <a:xfrm rot="16200000" flipH="1">
                <a:off x="3464220" y="6728163"/>
                <a:ext cx="371648" cy="617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1" name="CasellaDiTesto 30"/>
              <p:cNvSpPr txBox="1"/>
              <p:nvPr/>
            </p:nvSpPr>
            <p:spPr>
              <a:xfrm>
                <a:off x="3072812" y="6917073"/>
                <a:ext cx="1053815" cy="369332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FF00"/>
                    </a:solidFill>
                    <a:latin typeface="Calibri" pitchFamily="34" charset="0"/>
                  </a:rPr>
                  <a:t>Early RRT</a:t>
                </a:r>
              </a:p>
            </p:txBody>
          </p:sp>
        </p:grpSp>
      </p:grpSp>
      <p:grpSp>
        <p:nvGrpSpPr>
          <p:cNvPr id="8" name="Gruppo 41"/>
          <p:cNvGrpSpPr/>
          <p:nvPr/>
        </p:nvGrpSpPr>
        <p:grpSpPr>
          <a:xfrm>
            <a:off x="7873899" y="2766650"/>
            <a:ext cx="2103288" cy="2542102"/>
            <a:chOff x="7873899" y="2766649"/>
            <a:chExt cx="2103288" cy="2542101"/>
          </a:xfrm>
        </p:grpSpPr>
        <p:cxnSp>
          <p:nvCxnSpPr>
            <p:cNvPr id="39" name="Connettore 2 38"/>
            <p:cNvCxnSpPr>
              <a:endCxn id="41" idx="0"/>
            </p:cNvCxnSpPr>
            <p:nvPr/>
          </p:nvCxnSpPr>
          <p:spPr bwMode="auto">
            <a:xfrm>
              <a:off x="7873899" y="2766649"/>
              <a:ext cx="1069415" cy="689912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CasellaDiTesto 40"/>
            <p:cNvSpPr txBox="1"/>
            <p:nvPr/>
          </p:nvSpPr>
          <p:spPr>
            <a:xfrm>
              <a:off x="7909441" y="3456561"/>
              <a:ext cx="2067746" cy="64633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Quick interventions </a:t>
              </a:r>
            </a:p>
            <a:p>
              <a:pPr algn="ctr"/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 needed</a:t>
              </a:r>
            </a:p>
          </p:txBody>
        </p:sp>
        <p:cxnSp>
          <p:nvCxnSpPr>
            <p:cNvPr id="47" name="Connettore 2 46"/>
            <p:cNvCxnSpPr>
              <a:stCxn id="41" idx="2"/>
              <a:endCxn id="50" idx="0"/>
            </p:cNvCxnSpPr>
            <p:nvPr/>
          </p:nvCxnSpPr>
          <p:spPr bwMode="auto">
            <a:xfrm rot="16200000" flipH="1">
              <a:off x="8542943" y="4503262"/>
              <a:ext cx="836527" cy="35784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CasellaDiTesto 49"/>
            <p:cNvSpPr txBox="1"/>
            <p:nvPr/>
          </p:nvSpPr>
          <p:spPr>
            <a:xfrm>
              <a:off x="8411699" y="4939418"/>
              <a:ext cx="1134798" cy="3693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  <a:latin typeface="Calibri" pitchFamily="34" charset="0"/>
                </a:rPr>
                <a:t>(Late) RRT</a:t>
              </a:r>
            </a:p>
          </p:txBody>
        </p:sp>
      </p:grpSp>
      <p:grpSp>
        <p:nvGrpSpPr>
          <p:cNvPr id="9" name="Gruppo 3"/>
          <p:cNvGrpSpPr/>
          <p:nvPr/>
        </p:nvGrpSpPr>
        <p:grpSpPr>
          <a:xfrm>
            <a:off x="0" y="5147962"/>
            <a:ext cx="1782859" cy="1103590"/>
            <a:chOff x="0" y="4668175"/>
            <a:chExt cx="1525214" cy="1000736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0" y="5334000"/>
              <a:ext cx="1525214" cy="33491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FF00"/>
                  </a:solidFill>
                  <a:latin typeface="Calibri" pitchFamily="34" charset="0"/>
                </a:rPr>
                <a:t>RENAL ANGINA ?</a:t>
              </a:r>
              <a:endParaRPr lang="en-US" sz="18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cxnSp>
          <p:nvCxnSpPr>
            <p:cNvPr id="36" name="Connettore 2 35"/>
            <p:cNvCxnSpPr/>
            <p:nvPr/>
          </p:nvCxnSpPr>
          <p:spPr bwMode="auto">
            <a:xfrm>
              <a:off x="838184" y="4668175"/>
              <a:ext cx="16" cy="665825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95865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738" y="336127"/>
            <a:ext cx="6801018" cy="519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515952" y="7180545"/>
            <a:ext cx="2172686" cy="38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Hui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-Stickle</a:t>
            </a:r>
            <a:r>
              <a:rPr lang="it-IT" sz="1800" dirty="0">
                <a:solidFill>
                  <a:schemeClr val="bg1"/>
                </a:solidFill>
                <a:latin typeface="Arial" charset="0"/>
              </a:rPr>
              <a:t> S, 2004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6031023"/>
            <a:ext cx="10688638" cy="91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100" b="0" dirty="0">
                <a:solidFill>
                  <a:srgbClr val="FFFF00"/>
                </a:solidFill>
                <a:latin typeface="Arial" charset="0"/>
              </a:rPr>
              <a:t>…</a:t>
            </a:r>
            <a:r>
              <a:rPr lang="en-US" sz="2100" b="0" dirty="0">
                <a:solidFill>
                  <a:srgbClr val="FFFF00"/>
                </a:solidFill>
                <a:latin typeface="Arial" charset="0"/>
              </a:rPr>
              <a:t>Primary renal diseases accounted for only 17</a:t>
            </a:r>
            <a:r>
              <a:rPr lang="it-IT" sz="2100" b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100" b="0" dirty="0">
                <a:solidFill>
                  <a:srgbClr val="FFFF00"/>
                </a:solidFill>
                <a:latin typeface="Arial" charset="0"/>
              </a:rPr>
              <a:t>cases (7%; acute</a:t>
            </a:r>
            <a:r>
              <a:rPr lang="it-IT" sz="2100" b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rgbClr val="FFFF00"/>
                </a:solidFill>
                <a:latin typeface="Arial" charset="0"/>
              </a:rPr>
              <a:t>glomerulonephritis</a:t>
            </a:r>
            <a:r>
              <a:rPr lang="en-US" sz="2100" b="0" dirty="0">
                <a:solidFill>
                  <a:srgbClr val="FFFF00"/>
                </a:solidFill>
                <a:latin typeface="Arial" charset="0"/>
              </a:rPr>
              <a:t> </a:t>
            </a:r>
            <a:endParaRPr lang="it-IT" sz="2100" b="0" dirty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100" b="0" dirty="0">
                <a:solidFill>
                  <a:srgbClr val="FFFF00"/>
                </a:solidFill>
                <a:latin typeface="Arial" charset="0"/>
              </a:rPr>
              <a:t>[9 patients],</a:t>
            </a:r>
            <a:r>
              <a:rPr lang="it-IT" sz="2100" b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rgbClr val="FFFF00"/>
                </a:solidFill>
                <a:latin typeface="Arial" charset="0"/>
              </a:rPr>
              <a:t>pyelonephritis</a:t>
            </a:r>
            <a:r>
              <a:rPr lang="en-US" sz="2100" b="0" dirty="0">
                <a:solidFill>
                  <a:srgbClr val="FFFF00"/>
                </a:solidFill>
                <a:latin typeface="Arial" charset="0"/>
              </a:rPr>
              <a:t> [5 patients], and hemolytic uremic</a:t>
            </a:r>
            <a:r>
              <a:rPr lang="it-IT" sz="2100" b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100" b="0" dirty="0">
                <a:solidFill>
                  <a:srgbClr val="FFFF00"/>
                </a:solidFill>
                <a:latin typeface="Arial" charset="0"/>
              </a:rPr>
              <a:t>syndrome [3 patients]).</a:t>
            </a:r>
          </a:p>
        </p:txBody>
      </p:sp>
    </p:spTree>
    <p:extLst>
      <p:ext uri="{BB962C8B-B14F-4D97-AF65-F5344CB8AC3E}">
        <p14:creationId xmlns:p14="http://schemas.microsoft.com/office/powerpoint/2010/main" val="2451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9793" y="2180818"/>
            <a:ext cx="9085342" cy="1400383"/>
          </a:xfrm>
        </p:spPr>
        <p:txBody>
          <a:bodyPr/>
          <a:lstStyle/>
          <a:p>
            <a:pPr marL="607741" indent="-607741" eaLnBrk="1" hangingPunct="1">
              <a:buNone/>
            </a:pPr>
            <a:r>
              <a:rPr lang="it-IT" sz="25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500" i="1" dirty="0" err="1" smtClean="0">
                <a:solidFill>
                  <a:srgbClr val="FFFF00"/>
                </a:solidFill>
                <a:latin typeface="Calibri" pitchFamily="34" charset="0"/>
              </a:rPr>
              <a:t>Broadening</a:t>
            </a:r>
            <a:r>
              <a:rPr lang="it-IT" sz="2500" i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500" i="1" dirty="0" err="1">
                <a:solidFill>
                  <a:srgbClr val="FFFF00"/>
                </a:solidFill>
                <a:latin typeface="Calibri" pitchFamily="34" charset="0"/>
              </a:rPr>
              <a:t>of</a:t>
            </a:r>
            <a:r>
              <a:rPr lang="it-IT" sz="25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500" i="1" dirty="0" err="1">
                <a:solidFill>
                  <a:srgbClr val="FFFF00"/>
                </a:solidFill>
                <a:latin typeface="Calibri" pitchFamily="34" charset="0"/>
              </a:rPr>
              <a:t>pediatric</a:t>
            </a:r>
            <a:r>
              <a:rPr lang="it-IT" sz="2500" i="1" dirty="0">
                <a:solidFill>
                  <a:srgbClr val="FFFF00"/>
                </a:solidFill>
                <a:latin typeface="Calibri" pitchFamily="34" charset="0"/>
              </a:rPr>
              <a:t> AKI </a:t>
            </a:r>
            <a:r>
              <a:rPr lang="it-IT" sz="2500" i="1" dirty="0" err="1" smtClean="0">
                <a:solidFill>
                  <a:srgbClr val="FFFF00"/>
                </a:solidFill>
                <a:latin typeface="Calibri" pitchFamily="34" charset="0"/>
              </a:rPr>
              <a:t>epidemiology</a:t>
            </a:r>
            <a:r>
              <a:rPr lang="it-IT" sz="2500" i="1" dirty="0" smtClean="0">
                <a:solidFill>
                  <a:srgbClr val="FFFF00"/>
                </a:solidFill>
                <a:latin typeface="Calibri" pitchFamily="34" charset="0"/>
              </a:rPr>
              <a:t>: </a:t>
            </a:r>
            <a:endParaRPr lang="it-IT" sz="2500" i="1" dirty="0">
              <a:solidFill>
                <a:srgbClr val="FFFF00"/>
              </a:solidFill>
              <a:latin typeface="Calibri" pitchFamily="34" charset="0"/>
            </a:endParaRPr>
          </a:p>
          <a:p>
            <a:pPr marL="607741" indent="-607741" eaLnBrk="1" hangingPunct="1"/>
            <a:r>
              <a:rPr lang="it-IT" sz="2500" i="1" dirty="0">
                <a:solidFill>
                  <a:srgbClr val="FFFF00"/>
                </a:solidFill>
                <a:latin typeface="Calibri" pitchFamily="34" charset="0"/>
              </a:rPr>
              <a:t>	</a:t>
            </a:r>
            <a:r>
              <a:rPr lang="it-IT" sz="2500" dirty="0">
                <a:solidFill>
                  <a:srgbClr val="FFFF00"/>
                </a:solidFill>
                <a:latin typeface="Calibri" pitchFamily="34" charset="0"/>
              </a:rPr>
              <a:t>due </a:t>
            </a:r>
            <a:r>
              <a:rPr lang="it-IT" sz="2500" dirty="0" err="1">
                <a:solidFill>
                  <a:srgbClr val="FFFF00"/>
                </a:solidFill>
                <a:latin typeface="Calibri" pitchFamily="34" charset="0"/>
              </a:rPr>
              <a:t>to</a:t>
            </a:r>
            <a:r>
              <a:rPr lang="it-IT" sz="25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500" dirty="0" err="1">
                <a:solidFill>
                  <a:srgbClr val="FFFF00"/>
                </a:solidFill>
                <a:latin typeface="Calibri" pitchFamily="34" charset="0"/>
              </a:rPr>
              <a:t>morbidity</a:t>
            </a:r>
            <a:r>
              <a:rPr lang="it-IT" sz="25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500" dirty="0" err="1">
                <a:solidFill>
                  <a:srgbClr val="FFFF00"/>
                </a:solidFill>
                <a:latin typeface="Calibri" pitchFamily="34" charset="0"/>
              </a:rPr>
              <a:t>deriving</a:t>
            </a:r>
            <a:r>
              <a:rPr lang="it-IT" sz="25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500" dirty="0" err="1">
                <a:solidFill>
                  <a:srgbClr val="FFFF00"/>
                </a:solidFill>
                <a:latin typeface="Calibri" pitchFamily="34" charset="0"/>
              </a:rPr>
              <a:t>from</a:t>
            </a:r>
            <a:r>
              <a:rPr lang="it-IT" sz="25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500" dirty="0" err="1">
                <a:solidFill>
                  <a:srgbClr val="FFFF00"/>
                </a:solidFill>
                <a:latin typeface="Calibri" pitchFamily="34" charset="0"/>
              </a:rPr>
              <a:t>new</a:t>
            </a:r>
            <a:r>
              <a:rPr lang="it-IT" sz="25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500" dirty="0" err="1">
                <a:solidFill>
                  <a:srgbClr val="FFFF00"/>
                </a:solidFill>
                <a:latin typeface="Calibri" pitchFamily="34" charset="0"/>
              </a:rPr>
              <a:t>complex</a:t>
            </a:r>
            <a:r>
              <a:rPr lang="it-IT" sz="25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500" dirty="0" err="1">
                <a:solidFill>
                  <a:srgbClr val="FFFF00"/>
                </a:solidFill>
                <a:latin typeface="Calibri" pitchFamily="34" charset="0"/>
              </a:rPr>
              <a:t>treatments</a:t>
            </a:r>
            <a:r>
              <a:rPr lang="it-IT" sz="25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500" dirty="0" smtClean="0">
                <a:solidFill>
                  <a:srgbClr val="FFFF00"/>
                </a:solidFill>
                <a:latin typeface="Calibri" pitchFamily="34" charset="0"/>
              </a:rPr>
              <a:t>  </a:t>
            </a:r>
          </a:p>
          <a:p>
            <a:pPr marL="607741" indent="-607741" eaLnBrk="1" hangingPunct="1">
              <a:buNone/>
            </a:pPr>
            <a:r>
              <a:rPr lang="it-IT" sz="2500" dirty="0" smtClean="0">
                <a:solidFill>
                  <a:srgbClr val="FFFF00"/>
                </a:solidFill>
                <a:latin typeface="Calibri" pitchFamily="34" charset="0"/>
              </a:rPr>
              <a:t>              (</a:t>
            </a:r>
            <a:r>
              <a:rPr lang="it-IT" sz="2500" dirty="0" err="1">
                <a:solidFill>
                  <a:srgbClr val="FFFF00"/>
                </a:solidFill>
                <a:latin typeface="Calibri" pitchFamily="34" charset="0"/>
              </a:rPr>
              <a:t>heart</a:t>
            </a:r>
            <a:r>
              <a:rPr lang="it-IT" sz="25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500" dirty="0" err="1">
                <a:solidFill>
                  <a:srgbClr val="FFFF00"/>
                </a:solidFill>
                <a:latin typeface="Calibri" pitchFamily="34" charset="0"/>
              </a:rPr>
              <a:t>surgery</a:t>
            </a:r>
            <a:r>
              <a:rPr lang="it-IT" sz="2500" dirty="0">
                <a:solidFill>
                  <a:srgbClr val="FFFF00"/>
                </a:solidFill>
                <a:latin typeface="Calibri" pitchFamily="34" charset="0"/>
              </a:rPr>
              <a:t>, BMT, </a:t>
            </a:r>
            <a:r>
              <a:rPr lang="it-IT" sz="2500" dirty="0" err="1">
                <a:solidFill>
                  <a:srgbClr val="FFFF00"/>
                </a:solidFill>
                <a:latin typeface="Calibri" pitchFamily="34" charset="0"/>
              </a:rPr>
              <a:t>liver</a:t>
            </a:r>
            <a:r>
              <a:rPr lang="it-IT" sz="2500" dirty="0">
                <a:solidFill>
                  <a:srgbClr val="FFFF00"/>
                </a:solidFill>
                <a:latin typeface="Calibri" pitchFamily="34" charset="0"/>
              </a:rPr>
              <a:t> and </a:t>
            </a:r>
            <a:r>
              <a:rPr lang="it-IT" sz="2500" dirty="0" err="1">
                <a:solidFill>
                  <a:srgbClr val="FFFF00"/>
                </a:solidFill>
                <a:latin typeface="Calibri" pitchFamily="34" charset="0"/>
              </a:rPr>
              <a:t>heart</a:t>
            </a:r>
            <a:r>
              <a:rPr lang="it-IT" sz="25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it-IT" sz="2500" dirty="0" err="1">
                <a:solidFill>
                  <a:srgbClr val="FFFF00"/>
                </a:solidFill>
                <a:latin typeface="Calibri" pitchFamily="34" charset="0"/>
              </a:rPr>
              <a:t>tx</a:t>
            </a:r>
            <a:r>
              <a:rPr lang="it-IT" sz="2500" dirty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it-IT" sz="2500" dirty="0" err="1">
                <a:solidFill>
                  <a:srgbClr val="FFFF00"/>
                </a:solidFill>
                <a:latin typeface="Calibri" pitchFamily="34" charset="0"/>
              </a:rPr>
              <a:t>etc</a:t>
            </a:r>
            <a:r>
              <a:rPr lang="it-IT" sz="2500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629278" y="3390516"/>
            <a:ext cx="8428436" cy="1605355"/>
            <a:chOff x="916" y="1615"/>
            <a:chExt cx="4542" cy="917"/>
          </a:xfrm>
        </p:grpSpPr>
        <p:sp>
          <p:nvSpPr>
            <p:cNvPr id="8199" name="AutoShape 8"/>
            <p:cNvSpPr>
              <a:spLocks noChangeArrowheads="1"/>
            </p:cNvSpPr>
            <p:nvPr/>
          </p:nvSpPr>
          <p:spPr bwMode="auto">
            <a:xfrm>
              <a:off x="4823" y="1615"/>
              <a:ext cx="635" cy="726"/>
            </a:xfrm>
            <a:prstGeom prst="curvedLeftArrow">
              <a:avLst>
                <a:gd name="adj1" fmla="val 1355"/>
                <a:gd name="adj2" fmla="val 45732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200" name="Text Box 13"/>
            <p:cNvSpPr txBox="1">
              <a:spLocks noChangeArrowheads="1"/>
            </p:cNvSpPr>
            <p:nvPr/>
          </p:nvSpPr>
          <p:spPr bwMode="auto">
            <a:xfrm>
              <a:off x="916" y="1864"/>
              <a:ext cx="2914" cy="66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it-IT" sz="2500" i="1" dirty="0">
                  <a:solidFill>
                    <a:srgbClr val="FFFFFF"/>
                  </a:solidFill>
                  <a:latin typeface="Calibri" pitchFamily="34" charset="0"/>
                </a:rPr>
                <a:t>More </a:t>
              </a:r>
              <a:r>
                <a:rPr lang="it-IT" sz="2500" i="1" dirty="0" err="1">
                  <a:solidFill>
                    <a:srgbClr val="FFFFFF"/>
                  </a:solidFill>
                  <a:latin typeface="Calibri" pitchFamily="34" charset="0"/>
                </a:rPr>
                <a:t>critical</a:t>
              </a:r>
              <a:r>
                <a:rPr lang="it-IT" sz="2500" i="1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it-IT" sz="2500" i="1" dirty="0" err="1">
                  <a:solidFill>
                    <a:srgbClr val="FFFFFF"/>
                  </a:solidFill>
                  <a:latin typeface="Calibri" pitchFamily="34" charset="0"/>
                </a:rPr>
                <a:t>children</a:t>
              </a:r>
              <a:r>
                <a:rPr lang="it-IT" sz="2500" i="1" dirty="0">
                  <a:solidFill>
                    <a:srgbClr val="FFFFFF"/>
                  </a:solidFill>
                  <a:latin typeface="Calibri" pitchFamily="34" charset="0"/>
                </a:rPr>
                <a:t> with AKI </a:t>
              </a:r>
              <a:r>
                <a:rPr lang="it-IT" sz="2500" i="1" dirty="0" err="1">
                  <a:solidFill>
                    <a:srgbClr val="FFFFFF"/>
                  </a:solidFill>
                  <a:latin typeface="Calibri" pitchFamily="34" charset="0"/>
                </a:rPr>
                <a:t>receiving</a:t>
              </a:r>
              <a:r>
                <a:rPr lang="it-IT" sz="2500" i="1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it-IT" sz="2500" i="1" dirty="0">
                  <a:solidFill>
                    <a:srgbClr val="FFFFFF"/>
                  </a:solidFill>
                  <a:latin typeface="Calibri" pitchFamily="34" charset="0"/>
                </a:rPr>
                <a:t> Intensive Care</a:t>
              </a:r>
            </a:p>
            <a:p>
              <a:pPr algn="ctr" eaLnBrk="1" hangingPunct="1"/>
              <a:endParaRPr lang="en-US" sz="2500" i="1" dirty="0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4513"/>
            <a:ext cx="10688638" cy="65452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i="1" dirty="0" smtClean="0">
                <a:solidFill>
                  <a:srgbClr val="00FFFF"/>
                </a:solidFill>
                <a:latin typeface="Calibri" pitchFamily="34" charset="0"/>
              </a:rPr>
              <a:t>CHANGE IN THE EPIDEMIOLOGY OF AKI (1)</a:t>
            </a:r>
          </a:p>
        </p:txBody>
      </p:sp>
    </p:spTree>
    <p:extLst>
      <p:ext uri="{BB962C8B-B14F-4D97-AF65-F5344CB8AC3E}">
        <p14:creationId xmlns:p14="http://schemas.microsoft.com/office/powerpoint/2010/main" val="3425294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/>
          <p:cNvGrpSpPr/>
          <p:nvPr/>
        </p:nvGrpSpPr>
        <p:grpSpPr>
          <a:xfrm>
            <a:off x="4487064" y="3424235"/>
            <a:ext cx="1714511" cy="3643338"/>
            <a:chOff x="1700982" y="1709723"/>
            <a:chExt cx="2306503" cy="458741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0982" y="4067176"/>
              <a:ext cx="1214446" cy="2229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2895756" y="4067177"/>
            <a:ext cx="1111729" cy="2209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0" name="Photo Editor Photo" r:id="rId5" imgW="6563641" imgH="15095238" progId="">
                    <p:embed/>
                  </p:oleObj>
                </mc:Choice>
                <mc:Fallback>
                  <p:oleObj name="Photo Editor Photo" r:id="rId5" imgW="6563641" imgH="15095238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756" y="4067177"/>
                          <a:ext cx="1111729" cy="22097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15427" y="1709723"/>
              <a:ext cx="1071570" cy="2352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http://cdn.dotmed.com/images/listingpics/603546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57692" y="1709723"/>
              <a:ext cx="1157736" cy="235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4513"/>
            <a:ext cx="10688638" cy="65452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i="1" dirty="0" smtClean="0">
                <a:solidFill>
                  <a:srgbClr val="00FFFF"/>
                </a:solidFill>
                <a:latin typeface="Calibri" pitchFamily="34" charset="0"/>
              </a:rPr>
              <a:t>CHANGE IN THE EPIDEMIOLOGY OF AKI (2)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30927" y="2590977"/>
            <a:ext cx="3618549" cy="5164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it-IT" sz="2300" b="1" dirty="0" err="1">
                <a:latin typeface="Calibri" pitchFamily="34" charset="0"/>
              </a:rPr>
              <a:t>Primary</a:t>
            </a:r>
            <a:r>
              <a:rPr lang="it-IT" sz="2300" b="1" dirty="0">
                <a:latin typeface="Calibri" pitchFamily="34" charset="0"/>
              </a:rPr>
              <a:t> </a:t>
            </a:r>
            <a:r>
              <a:rPr lang="it-IT" sz="2300" b="1" dirty="0" err="1">
                <a:latin typeface="Calibri" pitchFamily="34" charset="0"/>
              </a:rPr>
              <a:t>renal</a:t>
            </a:r>
            <a:r>
              <a:rPr lang="it-IT" sz="2300" b="1" dirty="0">
                <a:latin typeface="Calibri" pitchFamily="34" charset="0"/>
              </a:rPr>
              <a:t> </a:t>
            </a:r>
            <a:r>
              <a:rPr lang="it-IT" sz="2300" b="1" dirty="0" err="1">
                <a:latin typeface="Calibri" pitchFamily="34" charset="0"/>
              </a:rPr>
              <a:t>disease</a:t>
            </a:r>
            <a:endParaRPr lang="it-IT" sz="2300" b="1" dirty="0">
              <a:latin typeface="Calibri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270298" y="2590976"/>
            <a:ext cx="3618549" cy="11904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it-IT" sz="2300" b="1" dirty="0">
                <a:latin typeface="Calibri" pitchFamily="34" charset="0"/>
              </a:rPr>
              <a:t>AKI </a:t>
            </a:r>
            <a:r>
              <a:rPr lang="it-IT" sz="2300" b="1" dirty="0" err="1">
                <a:latin typeface="Calibri" pitchFamily="34" charset="0"/>
              </a:rPr>
              <a:t>as</a:t>
            </a:r>
            <a:r>
              <a:rPr lang="it-IT" sz="2300" b="1" dirty="0">
                <a:latin typeface="Calibri" pitchFamily="34" charset="0"/>
              </a:rPr>
              <a:t> </a:t>
            </a:r>
            <a:r>
              <a:rPr lang="it-IT" sz="2300" b="1" dirty="0" err="1">
                <a:latin typeface="Calibri" pitchFamily="34" charset="0"/>
              </a:rPr>
              <a:t>complication</a:t>
            </a:r>
            <a:endParaRPr lang="it-IT" sz="2300" b="1" dirty="0">
              <a:latin typeface="Calibri" pitchFamily="34" charset="0"/>
            </a:endParaRPr>
          </a:p>
          <a:p>
            <a:pPr algn="ctr"/>
            <a:r>
              <a:rPr lang="it-IT" sz="2300" b="1" dirty="0" err="1" smtClean="0">
                <a:latin typeface="Calibri" pitchFamily="34" charset="0"/>
              </a:rPr>
              <a:t>of</a:t>
            </a:r>
            <a:endParaRPr lang="it-IT" sz="2300" b="1" dirty="0">
              <a:latin typeface="Calibri" pitchFamily="34" charset="0"/>
            </a:endParaRPr>
          </a:p>
          <a:p>
            <a:pPr algn="ctr"/>
            <a:r>
              <a:rPr lang="it-IT" sz="2300" b="1" dirty="0" err="1">
                <a:latin typeface="Calibri" pitchFamily="34" charset="0"/>
              </a:rPr>
              <a:t>systemic</a:t>
            </a:r>
            <a:r>
              <a:rPr lang="it-IT" sz="2300" b="1" dirty="0">
                <a:latin typeface="Calibri" pitchFamily="34" charset="0"/>
              </a:rPr>
              <a:t> </a:t>
            </a:r>
            <a:r>
              <a:rPr lang="it-IT" sz="2300" b="1" dirty="0" err="1">
                <a:latin typeface="Calibri" pitchFamily="34" charset="0"/>
              </a:rPr>
              <a:t>diseases</a:t>
            </a:r>
            <a:endParaRPr lang="it-IT" sz="2300" b="1" dirty="0">
              <a:latin typeface="Calibri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30927" y="1874957"/>
            <a:ext cx="3618549" cy="5549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it-IT" sz="2300" b="1" dirty="0">
                <a:latin typeface="Calibri" pitchFamily="34" charset="0"/>
              </a:rPr>
              <a:t>Single </a:t>
            </a:r>
            <a:r>
              <a:rPr lang="it-IT" sz="2300" b="1" dirty="0" err="1">
                <a:latin typeface="Calibri" pitchFamily="34" charset="0"/>
              </a:rPr>
              <a:t>organ</a:t>
            </a:r>
            <a:r>
              <a:rPr lang="it-IT" sz="2300" b="1" dirty="0">
                <a:latin typeface="Calibri" pitchFamily="34" charset="0"/>
              </a:rPr>
              <a:t> </a:t>
            </a:r>
            <a:r>
              <a:rPr lang="it-IT" sz="2300" b="1" dirty="0" err="1">
                <a:latin typeface="Calibri" pitchFamily="34" charset="0"/>
              </a:rPr>
              <a:t>failure</a:t>
            </a:r>
            <a:endParaRPr lang="it-IT" sz="2300" b="1" dirty="0">
              <a:latin typeface="Calibri" pitchFamily="34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966803" y="5052404"/>
            <a:ext cx="2777932" cy="8718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it-IT" sz="2700" b="1" dirty="0" err="1">
                <a:latin typeface="Calibri" pitchFamily="34" charset="0"/>
              </a:rPr>
              <a:t>Renal</a:t>
            </a:r>
            <a:r>
              <a:rPr lang="it-IT" sz="2700" b="1" dirty="0">
                <a:latin typeface="Calibri" pitchFamily="34" charset="0"/>
              </a:rPr>
              <a:t> </a:t>
            </a:r>
            <a:r>
              <a:rPr lang="it-IT" sz="2700" b="1" dirty="0" err="1" smtClean="0">
                <a:latin typeface="Calibri" pitchFamily="34" charset="0"/>
              </a:rPr>
              <a:t>ward</a:t>
            </a:r>
            <a:r>
              <a:rPr lang="it-IT" sz="2700" b="1" dirty="0" smtClean="0">
                <a:latin typeface="Calibri" pitchFamily="34" charset="0"/>
              </a:rPr>
              <a:t>/</a:t>
            </a:r>
          </a:p>
          <a:p>
            <a:pPr algn="ctr"/>
            <a:r>
              <a:rPr lang="it-IT" sz="2700" b="1" dirty="0" err="1" smtClean="0">
                <a:latin typeface="Calibri" pitchFamily="34" charset="0"/>
              </a:rPr>
              <a:t>Dialysis</a:t>
            </a:r>
            <a:r>
              <a:rPr lang="it-IT" sz="2700" b="1" dirty="0" smtClean="0">
                <a:latin typeface="Calibri" pitchFamily="34" charset="0"/>
              </a:rPr>
              <a:t> </a:t>
            </a:r>
            <a:r>
              <a:rPr lang="it-IT" sz="2700" b="1" dirty="0" err="1" smtClean="0">
                <a:latin typeface="Calibri" pitchFamily="34" charset="0"/>
              </a:rPr>
              <a:t>Unit</a:t>
            </a:r>
            <a:endParaRPr lang="it-IT" sz="2700" b="1" dirty="0">
              <a:latin typeface="Calibri" pitchFamily="34" charset="0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6270298" y="1874957"/>
            <a:ext cx="3618549" cy="5549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it-IT" sz="2300" b="1" dirty="0">
                <a:latin typeface="Calibri" pitchFamily="34" charset="0"/>
              </a:rPr>
              <a:t>MODS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6858543" y="5052404"/>
            <a:ext cx="2777933" cy="8718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it-IT" sz="2700" b="1" dirty="0">
                <a:latin typeface="Calibri" pitchFamily="34" charset="0"/>
              </a:rPr>
              <a:t>ICU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587208" y="2193577"/>
            <a:ext cx="1347214" cy="73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100" dirty="0">
                <a:solidFill>
                  <a:schemeClr val="bg1"/>
                </a:solidFill>
                <a:latin typeface="Calibri" pitchFamily="34" charset="0"/>
              </a:rPr>
              <a:t>+</a:t>
            </a:r>
          </a:p>
        </p:txBody>
      </p:sp>
      <p:cxnSp>
        <p:nvCxnSpPr>
          <p:cNvPr id="20" name="Connettore 2 19"/>
          <p:cNvCxnSpPr/>
          <p:nvPr/>
        </p:nvCxnSpPr>
        <p:spPr bwMode="auto">
          <a:xfrm>
            <a:off x="4701377" y="5424499"/>
            <a:ext cx="1285884" cy="15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708501" y="7180652"/>
            <a:ext cx="2980137" cy="3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185" tIns="52091" rIns="104185" bIns="52091">
            <a:spAutoFit/>
          </a:bodyPr>
          <a:lstStyle/>
          <a:p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</a:rPr>
              <a:t>Courtesy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</a:rPr>
              <a:t> E.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</a:rPr>
              <a:t>Vidal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</a:rPr>
              <a:t>modified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1" grpId="0" animBg="1"/>
      <p:bldP spid="41994" grpId="0" animBg="1"/>
      <p:bldP spid="41995" grpId="0" animBg="1"/>
      <p:bldP spid="41998" grpId="0" animBg="1"/>
      <p:bldP spid="41999" grpId="0" animBg="1"/>
      <p:bldP spid="204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08980" y="252095"/>
            <a:ext cx="8470679" cy="654520"/>
          </a:xfrm>
        </p:spPr>
        <p:txBody>
          <a:bodyPr/>
          <a:lstStyle/>
          <a:p>
            <a:pPr algn="ctr"/>
            <a:r>
              <a:rPr lang="en-CA" i="1" dirty="0" smtClean="0">
                <a:solidFill>
                  <a:srgbClr val="00FFFF"/>
                </a:solidFill>
                <a:latin typeface="Calibri" pitchFamily="34" charset="0"/>
              </a:rPr>
              <a:t>AKI OR AKI RECOGNITION IS INCREASING</a:t>
            </a: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946" y="1270406"/>
            <a:ext cx="8207612" cy="558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440202" y="7195211"/>
            <a:ext cx="8248436" cy="2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109" tIns="64804" rIns="93109" bIns="46555"/>
          <a:lstStyle/>
          <a:p>
            <a:pPr algn="r">
              <a:tabLst>
                <a:tab pos="0" algn="l"/>
                <a:tab pos="510573" algn="l"/>
                <a:tab pos="1022958" algn="l"/>
                <a:tab pos="1535341" algn="l"/>
                <a:tab pos="2047726" algn="l"/>
                <a:tab pos="2560109" algn="l"/>
                <a:tab pos="3072493" algn="l"/>
                <a:tab pos="3584877" algn="l"/>
                <a:tab pos="4097261" algn="l"/>
                <a:tab pos="4609644" algn="l"/>
                <a:tab pos="5122029" algn="l"/>
                <a:tab pos="5634412" algn="l"/>
                <a:tab pos="6146797" algn="l"/>
                <a:tab pos="6659180" algn="l"/>
                <a:tab pos="7171564" algn="l"/>
                <a:tab pos="7683948" algn="l"/>
                <a:tab pos="8196332" algn="l"/>
                <a:tab pos="8708715" algn="l"/>
                <a:tab pos="9221100" algn="l"/>
                <a:tab pos="9733483" algn="l"/>
                <a:tab pos="10245868" algn="l"/>
              </a:tabLst>
            </a:pPr>
            <a:r>
              <a:rPr lang="en-CA" sz="1600" dirty="0" err="1">
                <a:solidFill>
                  <a:schemeClr val="bg1"/>
                </a:solidFill>
                <a:cs typeface="Arial" charset="0"/>
              </a:rPr>
              <a:t>Vachvanichsanong</a:t>
            </a:r>
            <a:r>
              <a:rPr lang="en-CA" sz="1600" dirty="0">
                <a:solidFill>
                  <a:schemeClr val="bg1"/>
                </a:solidFill>
                <a:cs typeface="Arial" charset="0"/>
              </a:rPr>
              <a:t> et al, </a:t>
            </a:r>
            <a:r>
              <a:rPr lang="en-CA" sz="1600" dirty="0" err="1">
                <a:solidFill>
                  <a:schemeClr val="bg1"/>
                </a:solidFill>
                <a:cs typeface="Arial" charset="0"/>
              </a:rPr>
              <a:t>Pediatrics</a:t>
            </a:r>
            <a:r>
              <a:rPr lang="en-CA" sz="1600" dirty="0">
                <a:solidFill>
                  <a:schemeClr val="bg1"/>
                </a:solidFill>
                <a:cs typeface="Arial" charset="0"/>
              </a:rPr>
              <a:t>, 2006 (THAILAND)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81113" y="209525"/>
            <a:ext cx="3871118" cy="65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itchFamily="34" charset="0"/>
                <a:ea typeface="ＭＳ Ｐゴシック" pitchFamily="-106" charset="-128"/>
                <a:cs typeface="+mj-cs"/>
              </a:rPr>
              <a:t>AKI Incidence: PICU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524519" y="7147352"/>
            <a:ext cx="21641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</a:rPr>
              <a:t>Courtesy</a:t>
            </a:r>
            <a:r>
              <a:rPr lang="it-IT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it-IT" dirty="0" smtClean="0">
                <a:solidFill>
                  <a:schemeClr val="bg1"/>
                </a:solidFill>
                <a:latin typeface="Calibri" pitchFamily="34" charset="0"/>
              </a:rPr>
              <a:t> E. </a:t>
            </a:r>
            <a:r>
              <a:rPr lang="it-IT" dirty="0" err="1" smtClean="0">
                <a:solidFill>
                  <a:schemeClr val="bg1"/>
                </a:solidFill>
                <a:latin typeface="Calibri" pitchFamily="34" charset="0"/>
              </a:rPr>
              <a:t>Vidal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432" y="1281095"/>
            <a:ext cx="9375775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4" y="1209657"/>
            <a:ext cx="945515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81113" y="209525"/>
            <a:ext cx="3871118" cy="65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itchFamily="34" charset="0"/>
                <a:ea typeface="ＭＳ Ｐゴシック" pitchFamily="-106" charset="-128"/>
                <a:cs typeface="+mj-cs"/>
              </a:rPr>
              <a:t>AKI Incidence: CICU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524519" y="7147352"/>
            <a:ext cx="21641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</a:rPr>
              <a:t>Courtesy</a:t>
            </a:r>
            <a:r>
              <a:rPr lang="it-IT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it-IT" dirty="0" smtClean="0">
                <a:solidFill>
                  <a:schemeClr val="bg1"/>
                </a:solidFill>
                <a:latin typeface="Calibri" pitchFamily="34" charset="0"/>
              </a:rPr>
              <a:t> E. </a:t>
            </a:r>
            <a:r>
              <a:rPr lang="it-IT" dirty="0" err="1" smtClean="0">
                <a:solidFill>
                  <a:schemeClr val="bg1"/>
                </a:solidFill>
                <a:latin typeface="Calibri" pitchFamily="34" charset="0"/>
              </a:rPr>
              <a:t>Vidal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RotisSemiSerif"/>
        <a:ea typeface=""/>
        <a:cs typeface=""/>
      </a:majorFont>
      <a:minorFont>
        <a:latin typeface="RotisSemi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6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1223</Words>
  <Application>Microsoft Office PowerPoint</Application>
  <PresentationFormat>Custom</PresentationFormat>
  <Paragraphs>308</Paragraphs>
  <Slides>33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ＭＳ Ｐゴシック</vt:lpstr>
      <vt:lpstr>Albertus Extra Bold</vt:lpstr>
      <vt:lpstr>Arial</vt:lpstr>
      <vt:lpstr>Calibri</vt:lpstr>
      <vt:lpstr>Georgia</vt:lpstr>
      <vt:lpstr>RotisSemiSerif</vt:lpstr>
      <vt:lpstr>Times New Roman</vt:lpstr>
      <vt:lpstr>Trebuchet MS</vt:lpstr>
      <vt:lpstr>Verdana</vt:lpstr>
      <vt:lpstr>Presentazione vuota</vt:lpstr>
      <vt:lpstr>Slipstream</vt:lpstr>
      <vt:lpstr>1_Slipstream</vt:lpstr>
      <vt:lpstr>Photo Editor Photo</vt:lpstr>
      <vt:lpstr>"AKI in Critical Care:  epidemiology and definitions"</vt:lpstr>
      <vt:lpstr>AKI IN CRITICAL CHILDREN :  EPIDEMIOLOGICAL ISSUES</vt:lpstr>
      <vt:lpstr>PowerPoint Presentation</vt:lpstr>
      <vt:lpstr>PowerPoint Presentation</vt:lpstr>
      <vt:lpstr>CHANGE IN THE EPIDEMIOLOGY OF AKI (1)</vt:lpstr>
      <vt:lpstr>CHANGE IN THE EPIDEMIOLOGY OF AKI (2)</vt:lpstr>
      <vt:lpstr>AKI OR AKI RECOGNITION IS INCREASING</vt:lpstr>
      <vt:lpstr>PowerPoint Presentation</vt:lpstr>
      <vt:lpstr>PowerPoint Presentation</vt:lpstr>
      <vt:lpstr>FACTORS AFFECTING AKI EPIDEMIOLOGY INCIDENCE</vt:lpstr>
      <vt:lpstr>AKI IN CRITICAL CHILDREN :  DEFINITION 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 or UO?</vt:lpstr>
      <vt:lpstr>Assessment of Worldwide AKI,  Renal Angina and Epidemiology in Children:  The International AWARE Study</vt:lpstr>
      <vt:lpstr>PowerPoint Presentation</vt:lpstr>
      <vt:lpstr>IN NEONATES</vt:lpstr>
      <vt:lpstr>nRIFLE</vt:lpstr>
      <vt:lpstr>PowerPoint Presentation</vt:lpstr>
      <vt:lpstr>PowerPoint Presentation</vt:lpstr>
      <vt:lpstr>ACKNOWLEDGEMENTS</vt:lpstr>
      <vt:lpstr>PowerPoint Presentation</vt:lpstr>
      <vt:lpstr>PowerPoint Presentation</vt:lpstr>
      <vt:lpstr>RRT-AKI Mortality high everywhere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EMODIALISI IN ETA’ PEDIATRICA</dc:title>
  <dc:creator>Stefano</dc:creator>
  <cp:lastModifiedBy>Hire Intelligence</cp:lastModifiedBy>
  <cp:revision>368</cp:revision>
  <dcterms:created xsi:type="dcterms:W3CDTF">2013-03-10T15:42:25Z</dcterms:created>
  <dcterms:modified xsi:type="dcterms:W3CDTF">2015-07-18T07:29:39Z</dcterms:modified>
</cp:coreProperties>
</file>