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56" r:id="rId2"/>
    <p:sldId id="280" r:id="rId3"/>
    <p:sldId id="282" r:id="rId4"/>
    <p:sldId id="283" r:id="rId5"/>
    <p:sldId id="263" r:id="rId6"/>
    <p:sldId id="264" r:id="rId7"/>
    <p:sldId id="266" r:id="rId8"/>
    <p:sldId id="267" r:id="rId9"/>
    <p:sldId id="258" r:id="rId10"/>
    <p:sldId id="259" r:id="rId11"/>
    <p:sldId id="260" r:id="rId12"/>
    <p:sldId id="261" r:id="rId13"/>
    <p:sldId id="273" r:id="rId14"/>
    <p:sldId id="270" r:id="rId15"/>
    <p:sldId id="268" r:id="rId16"/>
    <p:sldId id="275" r:id="rId17"/>
    <p:sldId id="278" r:id="rId18"/>
    <p:sldId id="271" r:id="rId19"/>
    <p:sldId id="276" r:id="rId20"/>
    <p:sldId id="277" r:id="rId21"/>
    <p:sldId id="291"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9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29BDDE-88DB-9C41-933A-EB6F5ABEF71F}" type="datetimeFigureOut">
              <a:rPr lang="en-US" smtClean="0"/>
              <a:t>5/2/14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73B3E-C0B2-5E4C-BEE3-6A2FD6457CE7}" type="slidenum">
              <a:rPr lang="en-US" smtClean="0"/>
              <a:t>‹#›</a:t>
            </a:fld>
            <a:endParaRPr lang="en-US"/>
          </a:p>
        </p:txBody>
      </p:sp>
    </p:spTree>
    <p:extLst>
      <p:ext uri="{BB962C8B-B14F-4D97-AF65-F5344CB8AC3E}">
        <p14:creationId xmlns:p14="http://schemas.microsoft.com/office/powerpoint/2010/main" val="162006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CRRT has been applied to a variety of extracorporeal techniques</a:t>
            </a:r>
            <a:r>
              <a:rPr lang="en-US" baseline="0" dirty="0" smtClean="0"/>
              <a:t> for supporting critically ill patients with AKI.</a:t>
            </a:r>
            <a:endParaRPr lang="en-US" dirty="0"/>
          </a:p>
        </p:txBody>
      </p:sp>
      <p:sp>
        <p:nvSpPr>
          <p:cNvPr id="4" name="Slide Number Placeholder 3"/>
          <p:cNvSpPr>
            <a:spLocks noGrp="1"/>
          </p:cNvSpPr>
          <p:nvPr>
            <p:ph type="sldNum" sz="quarter" idx="10"/>
          </p:nvPr>
        </p:nvSpPr>
        <p:spPr/>
        <p:txBody>
          <a:bodyPr/>
          <a:lstStyle/>
          <a:p>
            <a:fld id="{2B473B3E-C0B2-5E4C-BEE3-6A2FD6457CE7}" type="slidenum">
              <a:rPr lang="en-US" smtClean="0"/>
              <a:t>9</a:t>
            </a:fld>
            <a:endParaRPr lang="en-US" dirty="0"/>
          </a:p>
        </p:txBody>
      </p:sp>
    </p:spTree>
    <p:extLst>
      <p:ext uri="{BB962C8B-B14F-4D97-AF65-F5344CB8AC3E}">
        <p14:creationId xmlns:p14="http://schemas.microsoft.com/office/powerpoint/2010/main" val="99280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88DF7D-C4EC-E34D-95A7-5ADB52D67628}" type="slidenum">
              <a:rPr lang="en-US"/>
              <a:pPr eaLnBrk="1" hangingPunct="1"/>
              <a:t>16</a:t>
            </a:fld>
            <a:endParaRPr lang="en-US"/>
          </a:p>
        </p:txBody>
      </p:sp>
      <p:sp>
        <p:nvSpPr>
          <p:cNvPr id="7987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tr-TR" dirty="0" err="1" smtClean="0">
                <a:latin typeface="Calibri" charset="0"/>
              </a:rPr>
              <a:t>Replacement</a:t>
            </a:r>
            <a:r>
              <a:rPr lang="tr-TR" dirty="0" smtClean="0">
                <a:latin typeface="Calibri" charset="0"/>
              </a:rPr>
              <a:t> </a:t>
            </a:r>
            <a:r>
              <a:rPr lang="tr-TR" dirty="0" err="1" smtClean="0">
                <a:latin typeface="Calibri" charset="0"/>
              </a:rPr>
              <a:t>fluid</a:t>
            </a:r>
            <a:r>
              <a:rPr lang="tr-TR" dirty="0" smtClean="0">
                <a:latin typeface="Calibri" charset="0"/>
              </a:rPr>
              <a:t> can be </a:t>
            </a:r>
            <a:r>
              <a:rPr lang="tr-TR" dirty="0" err="1" smtClean="0">
                <a:latin typeface="Calibri" charset="0"/>
              </a:rPr>
              <a:t>administered</a:t>
            </a:r>
            <a:r>
              <a:rPr lang="tr-TR" baseline="0" dirty="0" smtClean="0">
                <a:latin typeface="Calibri" charset="0"/>
              </a:rPr>
              <a:t> </a:t>
            </a:r>
            <a:r>
              <a:rPr lang="tr-TR" baseline="0" dirty="0" err="1" smtClean="0">
                <a:latin typeface="Calibri" charset="0"/>
              </a:rPr>
              <a:t>either</a:t>
            </a:r>
            <a:r>
              <a:rPr lang="tr-TR" baseline="0" dirty="0" smtClean="0">
                <a:latin typeface="Calibri" charset="0"/>
              </a:rPr>
              <a:t> </a:t>
            </a:r>
            <a:r>
              <a:rPr lang="tr-TR" baseline="0" dirty="0" err="1" smtClean="0">
                <a:latin typeface="Calibri" charset="0"/>
              </a:rPr>
              <a:t>premembrane</a:t>
            </a:r>
            <a:r>
              <a:rPr lang="tr-TR" baseline="0" dirty="0" smtClean="0">
                <a:latin typeface="Calibri" charset="0"/>
              </a:rPr>
              <a:t> </a:t>
            </a:r>
            <a:r>
              <a:rPr lang="tr-TR" baseline="0" dirty="0" err="1" smtClean="0">
                <a:latin typeface="Calibri" charset="0"/>
              </a:rPr>
              <a:t>filter</a:t>
            </a:r>
            <a:r>
              <a:rPr lang="tr-TR" baseline="0" dirty="0" smtClean="0">
                <a:latin typeface="Calibri" charset="0"/>
              </a:rPr>
              <a:t> (</a:t>
            </a:r>
            <a:r>
              <a:rPr lang="tr-TR" baseline="0" dirty="0" err="1" smtClean="0">
                <a:latin typeface="Calibri" charset="0"/>
              </a:rPr>
              <a:t>predilutional</a:t>
            </a:r>
            <a:r>
              <a:rPr lang="tr-TR" baseline="0" dirty="0" smtClean="0">
                <a:latin typeface="Calibri" charset="0"/>
              </a:rPr>
              <a:t>) </a:t>
            </a:r>
            <a:r>
              <a:rPr lang="tr-TR" baseline="0" dirty="0" err="1" smtClean="0">
                <a:latin typeface="Calibri" charset="0"/>
              </a:rPr>
              <a:t>or</a:t>
            </a:r>
            <a:r>
              <a:rPr lang="tr-TR" baseline="0" dirty="0" smtClean="0">
                <a:latin typeface="Calibri" charset="0"/>
              </a:rPr>
              <a:t> </a:t>
            </a:r>
            <a:r>
              <a:rPr lang="tr-TR" baseline="0" dirty="0" err="1" smtClean="0">
                <a:latin typeface="Calibri" charset="0"/>
              </a:rPr>
              <a:t>postmembrane</a:t>
            </a:r>
            <a:r>
              <a:rPr lang="tr-TR" baseline="0" dirty="0" smtClean="0">
                <a:latin typeface="Calibri" charset="0"/>
              </a:rPr>
              <a:t> </a:t>
            </a:r>
            <a:r>
              <a:rPr lang="tr-TR" baseline="0" dirty="0" err="1" smtClean="0">
                <a:latin typeface="Calibri" charset="0"/>
              </a:rPr>
              <a:t>filter</a:t>
            </a:r>
            <a:r>
              <a:rPr lang="tr-TR" baseline="0" dirty="0" smtClean="0">
                <a:latin typeface="Calibri" charset="0"/>
              </a:rPr>
              <a:t> (</a:t>
            </a:r>
            <a:r>
              <a:rPr lang="tr-TR" baseline="0" dirty="0" err="1" smtClean="0">
                <a:latin typeface="Calibri" charset="0"/>
              </a:rPr>
              <a:t>postdilutional</a:t>
            </a:r>
            <a:r>
              <a:rPr lang="tr-TR" baseline="0" dirty="0" smtClean="0">
                <a:latin typeface="Calibri" charset="0"/>
              </a:rPr>
              <a:t>)</a:t>
            </a:r>
            <a:endParaRPr lang="tr-TR" dirty="0">
              <a:latin typeface="Calibri" charset="0"/>
            </a:endParaRPr>
          </a:p>
        </p:txBody>
      </p:sp>
      <p:sp>
        <p:nvSpPr>
          <p:cNvPr id="79877"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9C8C3BB-397D-4A4C-98D2-82D76B471004}" type="slidenum">
              <a:rPr lang="tr-TR" sz="1200"/>
              <a:pPr algn="r" eaLnBrk="1" hangingPunct="1"/>
              <a:t>16</a:t>
            </a:fld>
            <a:endParaRPr lang="tr-T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High-volume hemofiltration is an extracorporeal therapy that has been available in the intensive care unit for more than 10 yr. Recent improvements in technology have made its clinical application easier and safer. However, the </a:t>
            </a:r>
            <a:r>
              <a:rPr lang="en-US" sz="1200" kern="1200" dirty="0" err="1" smtClean="0">
                <a:solidFill>
                  <a:schemeClr val="tx1"/>
                </a:solidFill>
                <a:effectLst/>
                <a:latin typeface="+mn-lt"/>
                <a:ea typeface="+mn-ea"/>
                <a:cs typeface="+mn-cs"/>
              </a:rPr>
              <a:t>defini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indications, and management of this technique are still unclear, and considerable controversy and confusion remain. </a:t>
            </a:r>
            <a:endParaRPr lang="en-US" dirty="0" smtClean="0"/>
          </a:p>
          <a:p>
            <a:endParaRPr lang="en-US" dirty="0"/>
          </a:p>
        </p:txBody>
      </p:sp>
      <p:sp>
        <p:nvSpPr>
          <p:cNvPr id="4" name="Slide Number Placeholder 3"/>
          <p:cNvSpPr>
            <a:spLocks noGrp="1"/>
          </p:cNvSpPr>
          <p:nvPr>
            <p:ph type="sldNum" sz="quarter" idx="10"/>
          </p:nvPr>
        </p:nvSpPr>
        <p:spPr/>
        <p:txBody>
          <a:bodyPr/>
          <a:lstStyle/>
          <a:p>
            <a:fld id="{2B473B3E-C0B2-5E4C-BEE3-6A2FD6457CE7}" type="slidenum">
              <a:rPr lang="en-US" smtClean="0"/>
              <a:t>21</a:t>
            </a:fld>
            <a:endParaRPr lang="en-US"/>
          </a:p>
        </p:txBody>
      </p:sp>
    </p:spTree>
    <p:extLst>
      <p:ext uri="{BB962C8B-B14F-4D97-AF65-F5344CB8AC3E}">
        <p14:creationId xmlns:p14="http://schemas.microsoft.com/office/powerpoint/2010/main" val="92814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tr-TR"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tr-TR"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sp>
        <p:nvSpPr>
          <p:cNvPr id="10" name="Title 9"/>
          <p:cNvSpPr>
            <a:spLocks noGrp="1"/>
          </p:cNvSpPr>
          <p:nvPr>
            <p:ph type="title"/>
          </p:nvPr>
        </p:nvSpPr>
        <p:spPr/>
        <p:txBody>
          <a:bodyPr/>
          <a:lstStyle/>
          <a:p>
            <a:r>
              <a:rPr lang="tr-TR"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5/2/14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err="1" smtClean="0"/>
              <a:t>Drag</a:t>
            </a:r>
            <a:r>
              <a:rPr lang="tr-TR" dirty="0" smtClean="0"/>
              <a:t> </a:t>
            </a:r>
            <a:r>
              <a:rPr lang="tr-TR" dirty="0" err="1" smtClean="0"/>
              <a:t>picture</a:t>
            </a:r>
            <a:r>
              <a:rPr lang="tr-TR" dirty="0" smtClean="0"/>
              <a:t> </a:t>
            </a:r>
            <a:r>
              <a:rPr lang="tr-TR" dirty="0" err="1" smtClean="0"/>
              <a:t>to</a:t>
            </a:r>
            <a:r>
              <a:rPr lang="tr-TR" dirty="0" smtClean="0"/>
              <a:t> </a:t>
            </a:r>
            <a:r>
              <a:rPr lang="tr-TR" dirty="0" err="1" smtClean="0"/>
              <a:t>placeholder</a:t>
            </a:r>
            <a:r>
              <a:rPr lang="tr-TR" dirty="0" smtClean="0"/>
              <a:t> </a:t>
            </a:r>
            <a:r>
              <a:rPr lang="tr-TR" dirty="0" err="1" smtClean="0"/>
              <a:t>or</a:t>
            </a:r>
            <a:r>
              <a:rPr lang="tr-TR" dirty="0" smtClean="0"/>
              <a:t> </a:t>
            </a:r>
            <a:r>
              <a:rPr lang="tr-TR" dirty="0" err="1" smtClean="0"/>
              <a:t>click</a:t>
            </a:r>
            <a:r>
              <a:rPr lang="tr-TR" dirty="0" smtClean="0"/>
              <a:t> </a:t>
            </a:r>
            <a:r>
              <a:rPr lang="tr-TR" dirty="0" err="1" smtClean="0"/>
              <a:t>icon</a:t>
            </a:r>
            <a:r>
              <a:rPr lang="tr-TR" dirty="0" smtClean="0"/>
              <a:t> </a:t>
            </a:r>
            <a:r>
              <a:rPr lang="tr-TR" dirty="0" err="1" smtClean="0"/>
              <a:t>to</a:t>
            </a:r>
            <a:r>
              <a:rPr lang="tr-TR" dirty="0" smtClean="0"/>
              <a:t> </a:t>
            </a:r>
            <a:r>
              <a:rPr lang="tr-TR" dirty="0" err="1" smtClean="0"/>
              <a:t>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5/2/14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5/2/14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rgbClr val="0000FF"/>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794" y="4672395"/>
            <a:ext cx="6519137" cy="1262270"/>
          </a:xfrm>
        </p:spPr>
        <p:txBody>
          <a:bodyPr>
            <a:normAutofit/>
          </a:bodyPr>
          <a:lstStyle/>
          <a:p>
            <a:r>
              <a:rPr lang="en-US" i="1" dirty="0" err="1" smtClean="0"/>
              <a:t>Dr</a:t>
            </a:r>
            <a:r>
              <a:rPr lang="en-US" i="1" dirty="0" smtClean="0"/>
              <a:t> Umut Selda </a:t>
            </a:r>
            <a:r>
              <a:rPr lang="en-US" i="1" dirty="0" err="1" smtClean="0"/>
              <a:t>Bayrakçı</a:t>
            </a:r>
            <a:endParaRPr lang="en-US" i="1" dirty="0" smtClean="0"/>
          </a:p>
          <a:p>
            <a:r>
              <a:rPr lang="en-US" i="1" dirty="0" err="1" smtClean="0"/>
              <a:t>Yıldırım</a:t>
            </a:r>
            <a:r>
              <a:rPr lang="en-US" i="1" dirty="0" smtClean="0"/>
              <a:t> </a:t>
            </a:r>
            <a:r>
              <a:rPr lang="en-US" i="1" dirty="0" err="1" smtClean="0"/>
              <a:t>Beyazıt</a:t>
            </a:r>
            <a:r>
              <a:rPr lang="en-US" i="1" dirty="0" smtClean="0"/>
              <a:t> University, </a:t>
            </a:r>
            <a:r>
              <a:rPr lang="en-US" i="1" dirty="0" err="1" smtClean="0"/>
              <a:t>Dept</a:t>
            </a:r>
            <a:r>
              <a:rPr lang="en-US" i="1" dirty="0" smtClean="0"/>
              <a:t> of Pediatric Nephrology, Ankara, Turkey</a:t>
            </a:r>
            <a:endParaRPr lang="en-US" i="1" dirty="0"/>
          </a:p>
        </p:txBody>
      </p:sp>
      <p:sp>
        <p:nvSpPr>
          <p:cNvPr id="3" name="Title 2"/>
          <p:cNvSpPr>
            <a:spLocks noGrp="1"/>
          </p:cNvSpPr>
          <p:nvPr>
            <p:ph type="ctrTitle"/>
          </p:nvPr>
        </p:nvSpPr>
        <p:spPr>
          <a:xfrm>
            <a:off x="817581" y="2090363"/>
            <a:ext cx="7175351" cy="1793167"/>
          </a:xfrm>
        </p:spPr>
        <p:txBody>
          <a:bodyPr/>
          <a:lstStyle/>
          <a:p>
            <a:r>
              <a:rPr lang="en-US" dirty="0" smtClean="0">
                <a:solidFill>
                  <a:srgbClr val="000090"/>
                </a:solidFill>
              </a:rPr>
              <a:t>Basics of CRRT Terminology</a:t>
            </a:r>
            <a:endParaRPr lang="en-US" dirty="0">
              <a:solidFill>
                <a:srgbClr val="000090"/>
              </a:solidFill>
            </a:endParaRPr>
          </a:p>
        </p:txBody>
      </p:sp>
    </p:spTree>
    <p:extLst>
      <p:ext uri="{BB962C8B-B14F-4D97-AF65-F5344CB8AC3E}">
        <p14:creationId xmlns:p14="http://schemas.microsoft.com/office/powerpoint/2010/main" val="17558479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5730875"/>
            <a:ext cx="8177553" cy="728540"/>
          </a:xfrm>
        </p:spPr>
        <p:txBody>
          <a:bodyPr/>
          <a:lstStyle/>
          <a:p>
            <a:r>
              <a:rPr lang="en-US" sz="3200" dirty="0" smtClean="0"/>
              <a:t>Continuous renal replacement therapies</a:t>
            </a:r>
            <a:endParaRPr lang="en-US" sz="3200" dirty="0"/>
          </a:p>
        </p:txBody>
      </p:sp>
      <p:sp>
        <p:nvSpPr>
          <p:cNvPr id="3" name="Content Placeholder 2"/>
          <p:cNvSpPr>
            <a:spLocks noGrp="1"/>
          </p:cNvSpPr>
          <p:nvPr>
            <p:ph sz="quarter" idx="13"/>
          </p:nvPr>
        </p:nvSpPr>
        <p:spPr>
          <a:xfrm>
            <a:off x="254001" y="683894"/>
            <a:ext cx="8637927" cy="4838896"/>
          </a:xfrm>
          <a:ln w="38100" cmpd="sng">
            <a:solidFill>
              <a:srgbClr val="000090"/>
            </a:solidFill>
          </a:ln>
        </p:spPr>
        <p:txBody>
          <a:bodyPr>
            <a:noAutofit/>
          </a:bodyPr>
          <a:lstStyle/>
          <a:p>
            <a:r>
              <a:rPr lang="en-US" sz="2400" b="1" dirty="0" smtClean="0">
                <a:solidFill>
                  <a:srgbClr val="0000FF"/>
                </a:solidFill>
              </a:rPr>
              <a:t>CAVH: </a:t>
            </a:r>
            <a:r>
              <a:rPr lang="en-US" sz="2400" b="1" dirty="0" smtClean="0">
                <a:solidFill>
                  <a:srgbClr val="FF0000"/>
                </a:solidFill>
              </a:rPr>
              <a:t>C</a:t>
            </a:r>
            <a:r>
              <a:rPr lang="en-US" sz="2400" dirty="0" smtClean="0">
                <a:solidFill>
                  <a:schemeClr val="tx1">
                    <a:lumMod val="95000"/>
                    <a:lumOff val="5000"/>
                  </a:schemeClr>
                </a:solidFill>
              </a:rPr>
              <a:t>ontinuous </a:t>
            </a:r>
            <a:r>
              <a:rPr lang="en-US" sz="2400" b="1" dirty="0" err="1" smtClean="0">
                <a:solidFill>
                  <a:srgbClr val="FF0000"/>
                </a:solidFill>
              </a:rPr>
              <a:t>A</a:t>
            </a:r>
            <a:r>
              <a:rPr lang="en-US" sz="2400" dirty="0" err="1" smtClean="0">
                <a:solidFill>
                  <a:schemeClr val="tx1">
                    <a:lumMod val="95000"/>
                    <a:lumOff val="5000"/>
                  </a:schemeClr>
                </a:solidFill>
              </a:rPr>
              <a:t>rterio</a:t>
            </a:r>
            <a:r>
              <a:rPr lang="en-US" sz="2400" b="1" dirty="0" err="1" smtClean="0">
                <a:solidFill>
                  <a:srgbClr val="FF0000"/>
                </a:solidFill>
              </a:rPr>
              <a:t>V</a:t>
            </a:r>
            <a:r>
              <a:rPr lang="en-US" sz="2400" dirty="0" err="1" smtClean="0">
                <a:solidFill>
                  <a:schemeClr val="tx1">
                    <a:lumMod val="95000"/>
                    <a:lumOff val="5000"/>
                  </a:schemeClr>
                </a:solidFill>
              </a:rPr>
              <a:t>enous</a:t>
            </a:r>
            <a:r>
              <a:rPr lang="en-US" sz="2400" dirty="0" smtClean="0">
                <a:solidFill>
                  <a:schemeClr val="tx1">
                    <a:lumMod val="95000"/>
                    <a:lumOff val="5000"/>
                  </a:schemeClr>
                </a:solidFill>
              </a:rPr>
              <a:t> </a:t>
            </a:r>
            <a:r>
              <a:rPr lang="en-US" sz="2400" b="1" dirty="0" smtClean="0">
                <a:solidFill>
                  <a:srgbClr val="FF0000"/>
                </a:solidFill>
              </a:rPr>
              <a:t>H</a:t>
            </a:r>
            <a:r>
              <a:rPr lang="en-US" sz="2400" dirty="0" smtClean="0">
                <a:solidFill>
                  <a:schemeClr val="tx1">
                    <a:lumMod val="95000"/>
                    <a:lumOff val="5000"/>
                  </a:schemeClr>
                </a:solidFill>
              </a:rPr>
              <a:t>emofiltration</a:t>
            </a:r>
          </a:p>
          <a:p>
            <a:pPr lvl="1"/>
            <a:r>
              <a:rPr lang="en-US" sz="2400" dirty="0" smtClean="0">
                <a:solidFill>
                  <a:schemeClr val="tx1">
                    <a:lumMod val="95000"/>
                    <a:lumOff val="5000"/>
                  </a:schemeClr>
                </a:solidFill>
              </a:rPr>
              <a:t>Arterial access allows blood flow trough a tubing circuit             	    low resistance </a:t>
            </a:r>
            <a:r>
              <a:rPr lang="en-US" sz="2400" dirty="0" err="1" smtClean="0">
                <a:solidFill>
                  <a:schemeClr val="tx1">
                    <a:lumMod val="95000"/>
                    <a:lumOff val="5000"/>
                  </a:schemeClr>
                </a:solidFill>
              </a:rPr>
              <a:t>hemofilter</a:t>
            </a:r>
            <a:r>
              <a:rPr lang="en-US" sz="2400" dirty="0" smtClean="0">
                <a:solidFill>
                  <a:srgbClr val="0000FF"/>
                </a:solidFill>
              </a:rPr>
              <a:t>          </a:t>
            </a:r>
            <a:r>
              <a:rPr lang="en-US" sz="2400" dirty="0" smtClean="0">
                <a:solidFill>
                  <a:srgbClr val="0D0D0D"/>
                </a:solidFill>
              </a:rPr>
              <a:t>back to a venous access</a:t>
            </a:r>
          </a:p>
          <a:p>
            <a:pPr lvl="1"/>
            <a:r>
              <a:rPr lang="en-US" sz="2400" dirty="0" smtClean="0">
                <a:solidFill>
                  <a:srgbClr val="0D0D0D"/>
                </a:solidFill>
              </a:rPr>
              <a:t>Filtrate rate is several hundred ml/h</a:t>
            </a:r>
          </a:p>
          <a:p>
            <a:pPr lvl="1"/>
            <a:r>
              <a:rPr lang="en-US" sz="2400" dirty="0" smtClean="0">
                <a:solidFill>
                  <a:srgbClr val="0D0D0D"/>
                </a:solidFill>
              </a:rPr>
              <a:t>Continuous anticoagulation is administered through a </a:t>
            </a:r>
            <a:r>
              <a:rPr lang="en-US" sz="2400" dirty="0" err="1" smtClean="0">
                <a:solidFill>
                  <a:srgbClr val="0D0D0D"/>
                </a:solidFill>
              </a:rPr>
              <a:t>prefilter</a:t>
            </a:r>
            <a:r>
              <a:rPr lang="en-US" sz="2400" dirty="0" smtClean="0">
                <a:solidFill>
                  <a:srgbClr val="0D0D0D"/>
                </a:solidFill>
              </a:rPr>
              <a:t> tubing connection</a:t>
            </a:r>
          </a:p>
          <a:p>
            <a:r>
              <a:rPr lang="en-US" sz="2600" b="1" dirty="0" smtClean="0">
                <a:solidFill>
                  <a:srgbClr val="0000FF"/>
                </a:solidFill>
              </a:rPr>
              <a:t>CAVHD: </a:t>
            </a:r>
            <a:r>
              <a:rPr lang="en-US" sz="2800" b="1" dirty="0">
                <a:solidFill>
                  <a:srgbClr val="FF0000"/>
                </a:solidFill>
              </a:rPr>
              <a:t>C</a:t>
            </a:r>
            <a:r>
              <a:rPr lang="en-US" sz="2800" dirty="0">
                <a:solidFill>
                  <a:schemeClr val="tx1">
                    <a:lumMod val="95000"/>
                    <a:lumOff val="5000"/>
                  </a:schemeClr>
                </a:solidFill>
              </a:rPr>
              <a:t>ontinuous </a:t>
            </a:r>
            <a:r>
              <a:rPr lang="en-US" sz="2800" b="1" dirty="0" err="1" smtClean="0">
                <a:solidFill>
                  <a:srgbClr val="FF0000"/>
                </a:solidFill>
              </a:rPr>
              <a:t>A</a:t>
            </a:r>
            <a:r>
              <a:rPr lang="en-US" sz="2800" dirty="0" err="1" smtClean="0">
                <a:solidFill>
                  <a:schemeClr val="tx1">
                    <a:lumMod val="95000"/>
                    <a:lumOff val="5000"/>
                  </a:schemeClr>
                </a:solidFill>
              </a:rPr>
              <a:t>rterio</a:t>
            </a:r>
            <a:r>
              <a:rPr lang="en-US" sz="2800" b="1" dirty="0" err="1" smtClean="0">
                <a:solidFill>
                  <a:srgbClr val="FF0000"/>
                </a:solidFill>
              </a:rPr>
              <a:t>V</a:t>
            </a:r>
            <a:r>
              <a:rPr lang="en-US" sz="2800" dirty="0" err="1" smtClean="0">
                <a:solidFill>
                  <a:schemeClr val="tx1">
                    <a:lumMod val="95000"/>
                    <a:lumOff val="5000"/>
                  </a:schemeClr>
                </a:solidFill>
              </a:rPr>
              <a:t>enous</a:t>
            </a:r>
            <a:endParaRPr lang="en-US" sz="2800" dirty="0" smtClean="0">
              <a:solidFill>
                <a:schemeClr val="tx1">
                  <a:lumMod val="95000"/>
                  <a:lumOff val="5000"/>
                </a:schemeClr>
              </a:solidFill>
            </a:endParaRPr>
          </a:p>
          <a:p>
            <a:pPr marL="45720" indent="0">
              <a:buNone/>
            </a:pPr>
            <a:r>
              <a:rPr lang="en-US" sz="2800" b="1" dirty="0">
                <a:solidFill>
                  <a:schemeClr val="tx1">
                    <a:lumMod val="95000"/>
                    <a:lumOff val="5000"/>
                  </a:schemeClr>
                </a:solidFill>
              </a:rPr>
              <a:t> </a:t>
            </a:r>
            <a:r>
              <a:rPr lang="en-US" sz="2800" b="1" dirty="0" smtClean="0">
                <a:solidFill>
                  <a:schemeClr val="tx1">
                    <a:lumMod val="95000"/>
                    <a:lumOff val="5000"/>
                  </a:schemeClr>
                </a:solidFill>
              </a:rPr>
              <a:t> </a:t>
            </a:r>
            <a:r>
              <a:rPr lang="en-US" sz="2800" b="1" dirty="0" err="1" smtClean="0">
                <a:solidFill>
                  <a:srgbClr val="FF0000"/>
                </a:solidFill>
              </a:rPr>
              <a:t>H</a:t>
            </a:r>
            <a:r>
              <a:rPr lang="en-US" sz="2800" dirty="0" err="1" smtClean="0">
                <a:solidFill>
                  <a:schemeClr val="tx1">
                    <a:lumMod val="95000"/>
                    <a:lumOff val="5000"/>
                  </a:schemeClr>
                </a:solidFill>
              </a:rPr>
              <a:t>emo</a:t>
            </a:r>
            <a:r>
              <a:rPr lang="en-US" sz="2800" b="1" dirty="0" err="1" smtClean="0">
                <a:solidFill>
                  <a:srgbClr val="FF0000"/>
                </a:solidFill>
              </a:rPr>
              <a:t>D</a:t>
            </a:r>
            <a:r>
              <a:rPr lang="en-US" sz="2800" dirty="0" err="1" smtClean="0">
                <a:solidFill>
                  <a:schemeClr val="tx1">
                    <a:lumMod val="95000"/>
                    <a:lumOff val="5000"/>
                  </a:schemeClr>
                </a:solidFill>
              </a:rPr>
              <a:t>iafiltration</a:t>
            </a:r>
            <a:endParaRPr lang="en-US" sz="2800" dirty="0" smtClean="0">
              <a:solidFill>
                <a:schemeClr val="tx1">
                  <a:lumMod val="95000"/>
                  <a:lumOff val="5000"/>
                </a:schemeClr>
              </a:solidFill>
            </a:endParaRPr>
          </a:p>
          <a:p>
            <a:pPr lvl="1"/>
            <a:r>
              <a:rPr lang="en-US" sz="2400" dirty="0" smtClean="0">
                <a:solidFill>
                  <a:schemeClr val="tx1">
                    <a:lumMod val="95000"/>
                    <a:lumOff val="5000"/>
                  </a:schemeClr>
                </a:solidFill>
              </a:rPr>
              <a:t>a diffusive component is added to enhance urea </a:t>
            </a:r>
            <a:r>
              <a:rPr lang="en-US" sz="2400" dirty="0" err="1" smtClean="0">
                <a:solidFill>
                  <a:schemeClr val="tx1">
                    <a:lumMod val="95000"/>
                    <a:lumOff val="5000"/>
                  </a:schemeClr>
                </a:solidFill>
              </a:rPr>
              <a:t>clerance</a:t>
            </a:r>
            <a:endParaRPr lang="en-US" sz="2400" b="1" dirty="0" smtClean="0">
              <a:solidFill>
                <a:srgbClr val="0000FF"/>
              </a:solidFill>
            </a:endParaRPr>
          </a:p>
        </p:txBody>
      </p:sp>
      <p:sp>
        <p:nvSpPr>
          <p:cNvPr id="4" name="Right Arrow 3"/>
          <p:cNvSpPr/>
          <p:nvPr/>
        </p:nvSpPr>
        <p:spPr>
          <a:xfrm>
            <a:off x="5347267" y="1792087"/>
            <a:ext cx="553565" cy="45719"/>
          </a:xfrm>
          <a:prstGeom prst="rightArrow">
            <a:avLst/>
          </a:prstGeom>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984476" y="1769227"/>
            <a:ext cx="553565" cy="45719"/>
          </a:xfrm>
          <a:prstGeom prst="rightArrow">
            <a:avLst/>
          </a:prstGeom>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954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261" y="5397816"/>
            <a:ext cx="6512511" cy="1143000"/>
          </a:xfrm>
        </p:spPr>
        <p:txBody>
          <a:bodyPr/>
          <a:lstStyle/>
          <a:p>
            <a:r>
              <a:rPr lang="en-US" sz="3600" dirty="0"/>
              <a:t>Continuous renal replacement therapies</a:t>
            </a:r>
          </a:p>
        </p:txBody>
      </p:sp>
      <p:sp>
        <p:nvSpPr>
          <p:cNvPr id="3" name="Content Placeholder 2"/>
          <p:cNvSpPr>
            <a:spLocks noGrp="1"/>
          </p:cNvSpPr>
          <p:nvPr>
            <p:ph sz="quarter" idx="13"/>
          </p:nvPr>
        </p:nvSpPr>
        <p:spPr>
          <a:xfrm>
            <a:off x="618690" y="731520"/>
            <a:ext cx="8189507" cy="4445558"/>
          </a:xfrm>
          <a:ln>
            <a:solidFill>
              <a:srgbClr val="000090"/>
            </a:solidFill>
          </a:ln>
        </p:spPr>
        <p:txBody>
          <a:bodyPr>
            <a:noAutofit/>
          </a:bodyPr>
          <a:lstStyle/>
          <a:p>
            <a:r>
              <a:rPr lang="en-US" sz="2800" b="1" dirty="0" smtClean="0">
                <a:solidFill>
                  <a:srgbClr val="0000FF"/>
                </a:solidFill>
              </a:rPr>
              <a:t>SCUF: </a:t>
            </a:r>
            <a:r>
              <a:rPr lang="en-US" sz="2800" b="1" dirty="0" smtClean="0">
                <a:solidFill>
                  <a:srgbClr val="FF0000"/>
                </a:solidFill>
              </a:rPr>
              <a:t>S</a:t>
            </a:r>
            <a:r>
              <a:rPr lang="en-US" sz="2800" dirty="0" smtClean="0">
                <a:solidFill>
                  <a:schemeClr val="tx1">
                    <a:lumMod val="95000"/>
                    <a:lumOff val="5000"/>
                  </a:schemeClr>
                </a:solidFill>
              </a:rPr>
              <a:t>low </a:t>
            </a:r>
            <a:r>
              <a:rPr lang="en-US" sz="2800" b="1" dirty="0">
                <a:solidFill>
                  <a:srgbClr val="FF0000"/>
                </a:solidFill>
              </a:rPr>
              <a:t>C</a:t>
            </a:r>
            <a:r>
              <a:rPr lang="en-US" sz="2800" dirty="0" smtClean="0">
                <a:solidFill>
                  <a:schemeClr val="tx1">
                    <a:lumMod val="95000"/>
                    <a:lumOff val="5000"/>
                  </a:schemeClr>
                </a:solidFill>
              </a:rPr>
              <a:t>ontinuous </a:t>
            </a:r>
            <a:r>
              <a:rPr lang="en-US" sz="2800" b="1" dirty="0" err="1" smtClean="0">
                <a:solidFill>
                  <a:srgbClr val="FF0000"/>
                </a:solidFill>
              </a:rPr>
              <a:t>U</a:t>
            </a:r>
            <a:r>
              <a:rPr lang="en-US" sz="2800" dirty="0" err="1" smtClean="0">
                <a:solidFill>
                  <a:schemeClr val="tx1">
                    <a:lumMod val="95000"/>
                    <a:lumOff val="5000"/>
                  </a:schemeClr>
                </a:solidFill>
              </a:rPr>
              <a:t>ltra</a:t>
            </a:r>
            <a:r>
              <a:rPr lang="en-US" sz="2800" b="1" dirty="0" err="1">
                <a:solidFill>
                  <a:srgbClr val="FF0000"/>
                </a:solidFill>
              </a:rPr>
              <a:t>F</a:t>
            </a:r>
            <a:r>
              <a:rPr lang="en-US" sz="2800" dirty="0" err="1" smtClean="0">
                <a:solidFill>
                  <a:schemeClr val="tx1">
                    <a:lumMod val="95000"/>
                    <a:lumOff val="5000"/>
                  </a:schemeClr>
                </a:solidFill>
              </a:rPr>
              <a:t>iltration</a:t>
            </a:r>
            <a:endParaRPr lang="en-US" sz="2800" dirty="0" smtClean="0">
              <a:solidFill>
                <a:schemeClr val="tx1">
                  <a:lumMod val="95000"/>
                  <a:lumOff val="5000"/>
                </a:schemeClr>
              </a:solidFill>
            </a:endParaRPr>
          </a:p>
          <a:p>
            <a:pPr lvl="1"/>
            <a:r>
              <a:rPr lang="en-US" sz="2800" dirty="0" smtClean="0">
                <a:solidFill>
                  <a:schemeClr val="tx1">
                    <a:lumMod val="95000"/>
                    <a:lumOff val="5000"/>
                  </a:schemeClr>
                </a:solidFill>
              </a:rPr>
              <a:t>Blood pressure-driven ultrafiltration without replacement fluid</a:t>
            </a:r>
          </a:p>
          <a:p>
            <a:pPr lvl="1"/>
            <a:r>
              <a:rPr lang="en-US" sz="2800" dirty="0" smtClean="0">
                <a:solidFill>
                  <a:schemeClr val="tx1">
                    <a:lumMod val="95000"/>
                    <a:lumOff val="5000"/>
                  </a:schemeClr>
                </a:solidFill>
              </a:rPr>
              <a:t>Provide continuous, </a:t>
            </a:r>
            <a:r>
              <a:rPr lang="en-US" sz="2800" dirty="0" err="1" smtClean="0">
                <a:solidFill>
                  <a:schemeClr val="tx1">
                    <a:lumMod val="95000"/>
                    <a:lumOff val="5000"/>
                  </a:schemeClr>
                </a:solidFill>
              </a:rPr>
              <a:t>iso</a:t>
            </a:r>
            <a:r>
              <a:rPr lang="en-US" sz="2800" dirty="0" smtClean="0">
                <a:solidFill>
                  <a:schemeClr val="tx1">
                    <a:lumMod val="95000"/>
                    <a:lumOff val="5000"/>
                  </a:schemeClr>
                </a:solidFill>
              </a:rPr>
              <a:t>-osmotic fluid removal</a:t>
            </a:r>
          </a:p>
          <a:p>
            <a:pPr lvl="1"/>
            <a:r>
              <a:rPr lang="en-US" sz="2800" dirty="0" smtClean="0">
                <a:solidFill>
                  <a:schemeClr val="tx1">
                    <a:lumMod val="95000"/>
                    <a:lumOff val="5000"/>
                  </a:schemeClr>
                </a:solidFill>
              </a:rPr>
              <a:t>No solute removal (intermittent HD may be required for adequate solute removal)</a:t>
            </a:r>
          </a:p>
          <a:p>
            <a:pPr lvl="1"/>
            <a:r>
              <a:rPr lang="en-US" sz="2800" dirty="0" smtClean="0">
                <a:solidFill>
                  <a:schemeClr val="tx1">
                    <a:lumMod val="95000"/>
                    <a:lumOff val="5000"/>
                  </a:schemeClr>
                </a:solidFill>
              </a:rPr>
              <a:t>Useful as a means of maintaining fluid balance in patients intolerant to aggressive fluid removal</a:t>
            </a:r>
            <a:endParaRPr lang="en-US" sz="2800" dirty="0">
              <a:solidFill>
                <a:srgbClr val="0000FF"/>
              </a:solidFill>
            </a:endParaRPr>
          </a:p>
        </p:txBody>
      </p:sp>
    </p:spTree>
    <p:extLst>
      <p:ext uri="{BB962C8B-B14F-4D97-AF65-F5344CB8AC3E}">
        <p14:creationId xmlns:p14="http://schemas.microsoft.com/office/powerpoint/2010/main" val="1850106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875866"/>
            <a:ext cx="8198313" cy="619499"/>
          </a:xfrm>
        </p:spPr>
        <p:txBody>
          <a:bodyPr/>
          <a:lstStyle/>
          <a:p>
            <a:r>
              <a:rPr lang="en-US" sz="2800" dirty="0"/>
              <a:t>Continuous renal replacement </a:t>
            </a:r>
            <a:r>
              <a:rPr lang="en-US" sz="2800" dirty="0" smtClean="0"/>
              <a:t>therapies</a:t>
            </a:r>
            <a:r>
              <a:rPr lang="en-US" sz="4800" dirty="0" smtClean="0"/>
              <a:t/>
            </a:r>
            <a:br>
              <a:rPr lang="en-US" sz="4800" dirty="0" smtClean="0"/>
            </a:br>
            <a:endParaRPr lang="en-US" dirty="0"/>
          </a:p>
        </p:txBody>
      </p:sp>
      <p:sp>
        <p:nvSpPr>
          <p:cNvPr id="3" name="Content Placeholder 2"/>
          <p:cNvSpPr>
            <a:spLocks noGrp="1"/>
          </p:cNvSpPr>
          <p:nvPr>
            <p:ph sz="quarter" idx="13"/>
          </p:nvPr>
        </p:nvSpPr>
        <p:spPr>
          <a:xfrm>
            <a:off x="455877" y="731520"/>
            <a:ext cx="8254633" cy="4941147"/>
          </a:xfrm>
          <a:ln>
            <a:solidFill>
              <a:srgbClr val="000090"/>
            </a:solidFill>
          </a:ln>
        </p:spPr>
        <p:txBody>
          <a:bodyPr>
            <a:normAutofit lnSpcReduction="10000"/>
          </a:bodyPr>
          <a:lstStyle/>
          <a:p>
            <a:r>
              <a:rPr lang="en-US" b="1" dirty="0" smtClean="0">
                <a:solidFill>
                  <a:srgbClr val="0000FF"/>
                </a:solidFill>
              </a:rPr>
              <a:t>CVVH: </a:t>
            </a:r>
            <a:r>
              <a:rPr lang="en-US" b="1" dirty="0" smtClean="0">
                <a:solidFill>
                  <a:srgbClr val="FF0000"/>
                </a:solidFill>
              </a:rPr>
              <a:t>C</a:t>
            </a:r>
            <a:r>
              <a:rPr lang="en-US" dirty="0" smtClean="0">
                <a:solidFill>
                  <a:schemeClr val="tx1">
                    <a:lumMod val="95000"/>
                    <a:lumOff val="5000"/>
                  </a:schemeClr>
                </a:solidFill>
              </a:rPr>
              <a:t>ontinuous </a:t>
            </a:r>
            <a:r>
              <a:rPr lang="en-US" b="1" dirty="0" err="1" smtClean="0">
                <a:solidFill>
                  <a:srgbClr val="FF0000"/>
                </a:solidFill>
              </a:rPr>
              <a:t>V</a:t>
            </a:r>
            <a:r>
              <a:rPr lang="en-US" dirty="0" err="1" smtClean="0">
                <a:solidFill>
                  <a:schemeClr val="tx1">
                    <a:lumMod val="95000"/>
                    <a:lumOff val="5000"/>
                  </a:schemeClr>
                </a:solidFill>
              </a:rPr>
              <a:t>eno</a:t>
            </a:r>
            <a:r>
              <a:rPr lang="en-US" b="1" dirty="0" err="1">
                <a:solidFill>
                  <a:srgbClr val="FF0000"/>
                </a:solidFill>
              </a:rPr>
              <a:t>V</a:t>
            </a:r>
            <a:r>
              <a:rPr lang="en-US" dirty="0" err="1" smtClean="0">
                <a:solidFill>
                  <a:schemeClr val="tx1">
                    <a:lumMod val="95000"/>
                    <a:lumOff val="5000"/>
                  </a:schemeClr>
                </a:solidFill>
              </a:rPr>
              <a:t>enous</a:t>
            </a:r>
            <a:r>
              <a:rPr lang="en-US" dirty="0" smtClean="0">
                <a:solidFill>
                  <a:schemeClr val="tx1">
                    <a:lumMod val="95000"/>
                    <a:lumOff val="5000"/>
                  </a:schemeClr>
                </a:solidFill>
              </a:rPr>
              <a:t> </a:t>
            </a:r>
            <a:r>
              <a:rPr lang="en-US" b="1" dirty="0">
                <a:solidFill>
                  <a:srgbClr val="FF0000"/>
                </a:solidFill>
              </a:rPr>
              <a:t>H</a:t>
            </a:r>
            <a:r>
              <a:rPr lang="en-US" dirty="0" smtClean="0">
                <a:solidFill>
                  <a:schemeClr val="tx1">
                    <a:lumMod val="95000"/>
                    <a:lumOff val="5000"/>
                  </a:schemeClr>
                </a:solidFill>
              </a:rPr>
              <a:t>emofiltration</a:t>
            </a:r>
          </a:p>
          <a:p>
            <a:pPr lvl="1"/>
            <a:r>
              <a:rPr lang="en-US" dirty="0" smtClean="0">
                <a:solidFill>
                  <a:schemeClr val="tx1">
                    <a:lumMod val="95000"/>
                    <a:lumOff val="5000"/>
                  </a:schemeClr>
                </a:solidFill>
              </a:rPr>
              <a:t>Circuit requires a blood pump and an air detector</a:t>
            </a:r>
          </a:p>
          <a:p>
            <a:pPr lvl="1"/>
            <a:r>
              <a:rPr lang="en-US" dirty="0" smtClean="0">
                <a:solidFill>
                  <a:schemeClr val="tx1">
                    <a:lumMod val="95000"/>
                    <a:lumOff val="5000"/>
                  </a:schemeClr>
                </a:solidFill>
              </a:rPr>
              <a:t>Often equipped with arterial and venous pressure monitors</a:t>
            </a:r>
          </a:p>
          <a:p>
            <a:pPr lvl="1"/>
            <a:r>
              <a:rPr lang="en-US" dirty="0" smtClean="0">
                <a:solidFill>
                  <a:schemeClr val="tx1">
                    <a:lumMod val="95000"/>
                    <a:lumOff val="5000"/>
                  </a:schemeClr>
                </a:solidFill>
              </a:rPr>
              <a:t>Has the advantage of avoiding potential complications of arterial access</a:t>
            </a:r>
          </a:p>
          <a:p>
            <a:pPr lvl="1"/>
            <a:r>
              <a:rPr lang="en-US" dirty="0" smtClean="0">
                <a:solidFill>
                  <a:schemeClr val="tx1">
                    <a:lumMod val="95000"/>
                    <a:lumOff val="5000"/>
                  </a:schemeClr>
                </a:solidFill>
              </a:rPr>
              <a:t>Capable of providing a substantial amount of </a:t>
            </a:r>
            <a:r>
              <a:rPr lang="en-US" u="sng" dirty="0" smtClean="0">
                <a:solidFill>
                  <a:schemeClr val="tx1">
                    <a:lumMod val="95000"/>
                    <a:lumOff val="5000"/>
                  </a:schemeClr>
                </a:solidFill>
              </a:rPr>
              <a:t>convection</a:t>
            </a:r>
            <a:r>
              <a:rPr lang="en-US" dirty="0" smtClean="0">
                <a:solidFill>
                  <a:schemeClr val="tx1">
                    <a:lumMod val="95000"/>
                    <a:lumOff val="5000"/>
                  </a:schemeClr>
                </a:solidFill>
              </a:rPr>
              <a:t> based clearance</a:t>
            </a:r>
          </a:p>
          <a:p>
            <a:pPr lvl="1"/>
            <a:r>
              <a:rPr lang="en-US" dirty="0" smtClean="0">
                <a:solidFill>
                  <a:schemeClr val="tx1">
                    <a:lumMod val="95000"/>
                    <a:lumOff val="5000"/>
                  </a:schemeClr>
                </a:solidFill>
              </a:rPr>
              <a:t>Blood flow rates between 100-150 ml/min          decrease the tendency for filter clotting (limits the dosage requirements for anticoagulants)</a:t>
            </a:r>
          </a:p>
          <a:p>
            <a:r>
              <a:rPr lang="en-US" b="1" dirty="0" smtClean="0">
                <a:solidFill>
                  <a:srgbClr val="0000FF"/>
                </a:solidFill>
              </a:rPr>
              <a:t>CVVHD: </a:t>
            </a:r>
            <a:r>
              <a:rPr lang="en-US" b="1" dirty="0">
                <a:solidFill>
                  <a:srgbClr val="FF0000"/>
                </a:solidFill>
              </a:rPr>
              <a:t>C</a:t>
            </a:r>
            <a:r>
              <a:rPr lang="en-US" dirty="0">
                <a:solidFill>
                  <a:schemeClr val="tx1">
                    <a:lumMod val="95000"/>
                    <a:lumOff val="5000"/>
                  </a:schemeClr>
                </a:solidFill>
              </a:rPr>
              <a:t>ontinuous </a:t>
            </a:r>
            <a:r>
              <a:rPr lang="en-US" b="1" dirty="0" err="1">
                <a:solidFill>
                  <a:srgbClr val="FF0000"/>
                </a:solidFill>
              </a:rPr>
              <a:t>V</a:t>
            </a:r>
            <a:r>
              <a:rPr lang="en-US" dirty="0" err="1" smtClean="0">
                <a:solidFill>
                  <a:schemeClr val="tx1">
                    <a:lumMod val="95000"/>
                    <a:lumOff val="5000"/>
                  </a:schemeClr>
                </a:solidFill>
              </a:rPr>
              <a:t>eno</a:t>
            </a:r>
            <a:r>
              <a:rPr lang="en-US" b="1" dirty="0" err="1" smtClean="0">
                <a:solidFill>
                  <a:srgbClr val="FF0000"/>
                </a:solidFill>
              </a:rPr>
              <a:t>V</a:t>
            </a:r>
            <a:r>
              <a:rPr lang="en-US" dirty="0" err="1" smtClean="0">
                <a:solidFill>
                  <a:schemeClr val="tx1">
                    <a:lumMod val="95000"/>
                    <a:lumOff val="5000"/>
                  </a:schemeClr>
                </a:solidFill>
              </a:rPr>
              <a:t>enous</a:t>
            </a:r>
            <a:r>
              <a:rPr lang="en-US" dirty="0" smtClean="0">
                <a:solidFill>
                  <a:schemeClr val="tx1">
                    <a:lumMod val="95000"/>
                    <a:lumOff val="5000"/>
                  </a:schemeClr>
                </a:solidFill>
              </a:rPr>
              <a:t> </a:t>
            </a:r>
            <a:r>
              <a:rPr lang="en-US" b="1" dirty="0" err="1">
                <a:solidFill>
                  <a:srgbClr val="FF0000"/>
                </a:solidFill>
              </a:rPr>
              <a:t>H</a:t>
            </a:r>
            <a:r>
              <a:rPr lang="en-US" dirty="0" err="1" smtClean="0">
                <a:solidFill>
                  <a:schemeClr val="tx1">
                    <a:lumMod val="95000"/>
                    <a:lumOff val="5000"/>
                  </a:schemeClr>
                </a:solidFill>
              </a:rPr>
              <a:t>emo</a:t>
            </a:r>
            <a:r>
              <a:rPr lang="en-US" b="1" dirty="0" err="1" smtClean="0">
                <a:solidFill>
                  <a:srgbClr val="FF0000"/>
                </a:solidFill>
              </a:rPr>
              <a:t>D</a:t>
            </a:r>
            <a:r>
              <a:rPr lang="en-US" dirty="0" err="1" smtClean="0">
                <a:solidFill>
                  <a:schemeClr val="tx1">
                    <a:lumMod val="95000"/>
                    <a:lumOff val="5000"/>
                  </a:schemeClr>
                </a:solidFill>
              </a:rPr>
              <a:t>iafiltration</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Resembles to CVVH</a:t>
            </a:r>
          </a:p>
          <a:p>
            <a:pPr lvl="1"/>
            <a:r>
              <a:rPr lang="en-US" dirty="0" smtClean="0">
                <a:solidFill>
                  <a:schemeClr val="tx1">
                    <a:lumMod val="95000"/>
                    <a:lumOff val="5000"/>
                  </a:schemeClr>
                </a:solidFill>
              </a:rPr>
              <a:t>Allows a variable amounts of dialysate to flow past the filtrate compartment of the filter</a:t>
            </a:r>
            <a:endParaRPr lang="en-US" dirty="0">
              <a:solidFill>
                <a:schemeClr val="tx1">
                  <a:lumMod val="95000"/>
                  <a:lumOff val="5000"/>
                </a:schemeClr>
              </a:solidFill>
            </a:endParaRPr>
          </a:p>
          <a:p>
            <a:endParaRPr lang="en-US" b="1" dirty="0">
              <a:solidFill>
                <a:srgbClr val="0000FF"/>
              </a:solidFill>
            </a:endParaRPr>
          </a:p>
          <a:p>
            <a:endParaRPr lang="en-US" b="1" dirty="0">
              <a:solidFill>
                <a:srgbClr val="0000FF"/>
              </a:solidFill>
            </a:endParaRPr>
          </a:p>
        </p:txBody>
      </p:sp>
      <p:sp>
        <p:nvSpPr>
          <p:cNvPr id="4" name="Right Arrow 3"/>
          <p:cNvSpPr/>
          <p:nvPr/>
        </p:nvSpPr>
        <p:spPr>
          <a:xfrm>
            <a:off x="5975246" y="3358672"/>
            <a:ext cx="553565" cy="45719"/>
          </a:xfrm>
          <a:prstGeom prst="rightArrow">
            <a:avLst/>
          </a:prstGeom>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39928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1341120"/>
            <a:ext cx="7340600" cy="3891280"/>
          </a:xfrm>
        </p:spPr>
        <p:txBody>
          <a:bodyPr>
            <a:noAutofit/>
          </a:bodyPr>
          <a:lstStyle/>
          <a:p>
            <a:r>
              <a:rPr lang="en-US" sz="3200" dirty="0" smtClean="0"/>
              <a:t>Free flow AV techniques have largely been abandoned in favor of pumped </a:t>
            </a:r>
            <a:r>
              <a:rPr lang="en-US" sz="3200" dirty="0" err="1" smtClean="0"/>
              <a:t>venovenous</a:t>
            </a:r>
            <a:r>
              <a:rPr lang="en-US" sz="3200" dirty="0" smtClean="0"/>
              <a:t> methods</a:t>
            </a:r>
          </a:p>
          <a:p>
            <a:r>
              <a:rPr lang="en-US" sz="3200" dirty="0" smtClean="0"/>
              <a:t>Yield more consistent blood flow</a:t>
            </a:r>
          </a:p>
          <a:p>
            <a:r>
              <a:rPr lang="en-US" sz="3200" dirty="0" smtClean="0"/>
              <a:t>minimize the </a:t>
            </a:r>
            <a:r>
              <a:rPr lang="en-US" sz="3200" smtClean="0"/>
              <a:t>bleeding from </a:t>
            </a:r>
            <a:r>
              <a:rPr lang="en-US" sz="3200" dirty="0" smtClean="0"/>
              <a:t>arterial access</a:t>
            </a:r>
            <a:endParaRPr lang="en-US" sz="3200" dirty="0"/>
          </a:p>
        </p:txBody>
      </p:sp>
    </p:spTree>
    <p:extLst>
      <p:ext uri="{BB962C8B-B14F-4D97-AF65-F5344CB8AC3E}">
        <p14:creationId xmlns:p14="http://schemas.microsoft.com/office/powerpoint/2010/main" val="2389489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63600"/>
            <a:ext cx="8305800" cy="5372100"/>
          </a:xfrm>
          <a:prstGeom prst="rect">
            <a:avLst/>
          </a:prstGeom>
          <a:noFill/>
          <a:ln w="571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64281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622" y="6112933"/>
            <a:ext cx="6512511" cy="612967"/>
          </a:xfrm>
        </p:spPr>
        <p:txBody>
          <a:bodyPr/>
          <a:lstStyle/>
          <a:p>
            <a:r>
              <a:rPr lang="en-US" sz="3600" dirty="0" smtClean="0"/>
              <a:t>Infused fluids for CRRT</a:t>
            </a:r>
            <a:endParaRPr lang="en-US" sz="3600" dirty="0"/>
          </a:p>
        </p:txBody>
      </p:sp>
      <p:sp>
        <p:nvSpPr>
          <p:cNvPr id="3" name="Content Placeholder 2"/>
          <p:cNvSpPr>
            <a:spLocks noGrp="1"/>
          </p:cNvSpPr>
          <p:nvPr>
            <p:ph sz="quarter" idx="13"/>
          </p:nvPr>
        </p:nvSpPr>
        <p:spPr>
          <a:xfrm>
            <a:off x="643466" y="2526452"/>
            <a:ext cx="7924800" cy="3129281"/>
          </a:xfrm>
          <a:ln>
            <a:solidFill>
              <a:srgbClr val="0000FF"/>
            </a:solidFill>
          </a:ln>
        </p:spPr>
        <p:txBody>
          <a:bodyPr>
            <a:noAutofit/>
          </a:bodyPr>
          <a:lstStyle/>
          <a:p>
            <a:r>
              <a:rPr lang="en-US" sz="2400" b="1" dirty="0" smtClean="0">
                <a:solidFill>
                  <a:srgbClr val="0000FF"/>
                </a:solidFill>
              </a:rPr>
              <a:t>Replacement fluid: </a:t>
            </a:r>
          </a:p>
          <a:p>
            <a:pPr lvl="1"/>
            <a:r>
              <a:rPr lang="en-US" sz="2400" dirty="0" smtClean="0"/>
              <a:t>Used to compensate for volume lost with high levels of convective clearance</a:t>
            </a:r>
          </a:p>
          <a:p>
            <a:pPr lvl="1"/>
            <a:r>
              <a:rPr lang="en-US" sz="2400" dirty="0" smtClean="0"/>
              <a:t>Commercially prepared replacement fluids</a:t>
            </a:r>
          </a:p>
          <a:p>
            <a:pPr lvl="1"/>
            <a:r>
              <a:rPr lang="en-US" sz="2400" dirty="0" smtClean="0"/>
              <a:t>Normal saline or lactated ringer</a:t>
            </a:r>
          </a:p>
          <a:p>
            <a:pPr lvl="1"/>
            <a:r>
              <a:rPr lang="en-US" sz="2400" dirty="0" smtClean="0"/>
              <a:t>Biochemical status of the patient should be considered</a:t>
            </a:r>
            <a:endParaRPr lang="en-US" sz="2400" dirty="0"/>
          </a:p>
        </p:txBody>
      </p:sp>
      <p:sp>
        <p:nvSpPr>
          <p:cNvPr id="4" name="TextBox 3"/>
          <p:cNvSpPr txBox="1"/>
          <p:nvPr/>
        </p:nvSpPr>
        <p:spPr>
          <a:xfrm>
            <a:off x="643466" y="279273"/>
            <a:ext cx="7806267" cy="1938992"/>
          </a:xfrm>
          <a:prstGeom prst="rect">
            <a:avLst/>
          </a:prstGeom>
          <a:noFill/>
          <a:ln>
            <a:solidFill>
              <a:srgbClr val="0000FF"/>
            </a:solidFill>
          </a:ln>
        </p:spPr>
        <p:txBody>
          <a:bodyPr wrap="square" rtlCol="0">
            <a:spAutoFit/>
          </a:bodyPr>
          <a:lstStyle/>
          <a:p>
            <a:pPr marL="285750" indent="-285750">
              <a:buClr>
                <a:srgbClr val="FF0000"/>
              </a:buClr>
              <a:buFont typeface="Wingdings" charset="2"/>
              <a:buChar char=""/>
            </a:pPr>
            <a:r>
              <a:rPr lang="en-US" sz="2400" b="1" dirty="0" smtClean="0">
                <a:solidFill>
                  <a:srgbClr val="0000FF"/>
                </a:solidFill>
              </a:rPr>
              <a:t>Dialysate:</a:t>
            </a:r>
          </a:p>
          <a:p>
            <a:pPr marL="742950" lvl="1" indent="-285750">
              <a:buClr>
                <a:srgbClr val="FF0000"/>
              </a:buClr>
              <a:buFont typeface="Wingdings" charset="2"/>
              <a:buChar char=""/>
            </a:pPr>
            <a:r>
              <a:rPr lang="en-US" sz="2400" dirty="0" smtClean="0">
                <a:solidFill>
                  <a:srgbClr val="0D0D0D"/>
                </a:solidFill>
              </a:rPr>
              <a:t>a variety of commercially prepared premixed solutions</a:t>
            </a:r>
          </a:p>
          <a:p>
            <a:pPr marL="742950" lvl="1" indent="-285750">
              <a:buClr>
                <a:srgbClr val="FF0000"/>
              </a:buClr>
              <a:buFont typeface="Wingdings" charset="2"/>
              <a:buChar char=""/>
            </a:pPr>
            <a:r>
              <a:rPr lang="en-US" sz="2400" dirty="0" smtClean="0">
                <a:solidFill>
                  <a:srgbClr val="0D0D0D"/>
                </a:solidFill>
              </a:rPr>
              <a:t>The solution utilized will depend on the metabolic status of the patient</a:t>
            </a:r>
            <a:endParaRPr lang="en-US" sz="2400" dirty="0">
              <a:solidFill>
                <a:srgbClr val="0000FF"/>
              </a:solidFill>
            </a:endParaRPr>
          </a:p>
        </p:txBody>
      </p:sp>
    </p:spTree>
    <p:extLst>
      <p:ext uri="{BB962C8B-B14F-4D97-AF65-F5344CB8AC3E}">
        <p14:creationId xmlns:p14="http://schemas.microsoft.com/office/powerpoint/2010/main" val="40027211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6" y="1123949"/>
            <a:ext cx="8305800" cy="5073651"/>
          </a:xfrm>
          <a:prstGeom prst="rect">
            <a:avLst/>
          </a:prstGeom>
          <a:noFill/>
          <a:ln w="571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5" name="Metin kutusu 1"/>
          <p:cNvSpPr txBox="1">
            <a:spLocks noChangeArrowheads="1"/>
          </p:cNvSpPr>
          <p:nvPr/>
        </p:nvSpPr>
        <p:spPr bwMode="auto">
          <a:xfrm>
            <a:off x="2370666" y="152400"/>
            <a:ext cx="44659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tr-TR" sz="4000" dirty="0" err="1" smtClean="0">
                <a:latin typeface="Comic Sans MS" charset="0"/>
                <a:cs typeface="Arial" charset="0"/>
              </a:rPr>
              <a:t>Replacement</a:t>
            </a:r>
            <a:r>
              <a:rPr lang="tr-TR" sz="4000" dirty="0" smtClean="0">
                <a:latin typeface="Comic Sans MS" charset="0"/>
                <a:cs typeface="Arial" charset="0"/>
              </a:rPr>
              <a:t> </a:t>
            </a:r>
            <a:r>
              <a:rPr lang="tr-TR" sz="4000" dirty="0" err="1" smtClean="0">
                <a:latin typeface="Comic Sans MS" charset="0"/>
                <a:cs typeface="Arial" charset="0"/>
              </a:rPr>
              <a:t>fluid</a:t>
            </a:r>
            <a:endParaRPr lang="tr-TR" sz="4000" dirty="0">
              <a:latin typeface="Comic Sans MS" charset="0"/>
              <a:cs typeface="Arial" charset="0"/>
            </a:endParaRPr>
          </a:p>
        </p:txBody>
      </p:sp>
    </p:spTree>
    <p:extLst>
      <p:ext uri="{BB962C8B-B14F-4D97-AF65-F5344CB8AC3E}">
        <p14:creationId xmlns:p14="http://schemas.microsoft.com/office/powerpoint/2010/main" val="12926589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8133" y="609600"/>
            <a:ext cx="3346704" cy="798935"/>
          </a:xfrm>
          <a:ln w="38100" cmpd="sng">
            <a:solidFill>
              <a:srgbClr val="000090"/>
            </a:solidFill>
          </a:ln>
        </p:spPr>
        <p:txBody>
          <a:bodyPr/>
          <a:lstStyle/>
          <a:p>
            <a:r>
              <a:rPr lang="en-US" dirty="0" err="1" smtClean="0">
                <a:ln>
                  <a:solidFill>
                    <a:srgbClr val="000090"/>
                  </a:solidFill>
                </a:ln>
              </a:rPr>
              <a:t>Predilutional</a:t>
            </a:r>
            <a:r>
              <a:rPr lang="en-US" dirty="0" smtClean="0">
                <a:ln>
                  <a:solidFill>
                    <a:srgbClr val="000090"/>
                  </a:solidFill>
                </a:ln>
              </a:rPr>
              <a:t>  replacement</a:t>
            </a:r>
            <a:endParaRPr lang="en-US" dirty="0">
              <a:ln>
                <a:solidFill>
                  <a:srgbClr val="000090"/>
                </a:solidFill>
              </a:ln>
            </a:endParaRPr>
          </a:p>
        </p:txBody>
      </p:sp>
      <p:sp>
        <p:nvSpPr>
          <p:cNvPr id="4" name="Content Placeholder 3"/>
          <p:cNvSpPr>
            <a:spLocks noGrp="1"/>
          </p:cNvSpPr>
          <p:nvPr>
            <p:ph sz="half" idx="2"/>
          </p:nvPr>
        </p:nvSpPr>
        <p:spPr>
          <a:xfrm>
            <a:off x="541866" y="1818519"/>
            <a:ext cx="3775018" cy="3451981"/>
          </a:xfrm>
          <a:ln w="38100" cmpd="sng">
            <a:solidFill>
              <a:srgbClr val="FF0000"/>
            </a:solidFill>
          </a:ln>
        </p:spPr>
        <p:txBody>
          <a:bodyPr>
            <a:noAutofit/>
          </a:bodyPr>
          <a:lstStyle/>
          <a:p>
            <a:r>
              <a:rPr lang="en-US" sz="2400" dirty="0" smtClean="0"/>
              <a:t>Preferred for venous-venous circuits</a:t>
            </a:r>
          </a:p>
          <a:p>
            <a:r>
              <a:rPr lang="en-US" sz="2400" dirty="0" smtClean="0"/>
              <a:t>Theoretically it decreases the blood viscosity </a:t>
            </a:r>
          </a:p>
          <a:p>
            <a:r>
              <a:rPr lang="en-US" sz="2400" dirty="0" smtClean="0"/>
              <a:t>Improve filter longevity</a:t>
            </a:r>
          </a:p>
          <a:p>
            <a:r>
              <a:rPr lang="en-US" sz="2400" dirty="0" smtClean="0"/>
              <a:t>Decrease anticoagulant requirements</a:t>
            </a:r>
            <a:endParaRPr lang="en-US" sz="2400" dirty="0"/>
          </a:p>
        </p:txBody>
      </p:sp>
      <p:sp>
        <p:nvSpPr>
          <p:cNvPr id="5" name="Text Placeholder 4"/>
          <p:cNvSpPr>
            <a:spLocks noGrp="1"/>
          </p:cNvSpPr>
          <p:nvPr>
            <p:ph type="body" sz="quarter" idx="3"/>
          </p:nvPr>
        </p:nvSpPr>
        <p:spPr>
          <a:xfrm>
            <a:off x="4867435" y="609600"/>
            <a:ext cx="3346704" cy="761682"/>
          </a:xfrm>
          <a:ln w="38100" cmpd="sng">
            <a:solidFill>
              <a:srgbClr val="000090"/>
            </a:solidFill>
          </a:ln>
        </p:spPr>
        <p:txBody>
          <a:bodyPr/>
          <a:lstStyle/>
          <a:p>
            <a:r>
              <a:rPr lang="en-US" dirty="0" err="1" smtClean="0">
                <a:ln>
                  <a:solidFill>
                    <a:srgbClr val="000090"/>
                  </a:solidFill>
                </a:ln>
              </a:rPr>
              <a:t>Postdilutional</a:t>
            </a:r>
            <a:r>
              <a:rPr lang="en-US" dirty="0" smtClean="0">
                <a:ln>
                  <a:solidFill>
                    <a:srgbClr val="000090"/>
                  </a:solidFill>
                </a:ln>
              </a:rPr>
              <a:t> replacement</a:t>
            </a:r>
            <a:endParaRPr lang="en-US" dirty="0">
              <a:ln>
                <a:solidFill>
                  <a:srgbClr val="000090"/>
                </a:solidFill>
              </a:ln>
            </a:endParaRPr>
          </a:p>
        </p:txBody>
      </p:sp>
      <p:sp>
        <p:nvSpPr>
          <p:cNvPr id="6" name="Content Placeholder 5"/>
          <p:cNvSpPr>
            <a:spLocks noGrp="1"/>
          </p:cNvSpPr>
          <p:nvPr>
            <p:ph sz="quarter" idx="4"/>
          </p:nvPr>
        </p:nvSpPr>
        <p:spPr>
          <a:xfrm>
            <a:off x="4647301" y="1834158"/>
            <a:ext cx="3904031" cy="2743200"/>
          </a:xfrm>
          <a:ln w="38100" cmpd="sng">
            <a:solidFill>
              <a:srgbClr val="FF0000"/>
            </a:solidFill>
          </a:ln>
        </p:spPr>
        <p:txBody>
          <a:bodyPr/>
          <a:lstStyle/>
          <a:p>
            <a:r>
              <a:rPr lang="en-US" sz="2400" dirty="0" smtClean="0"/>
              <a:t>Preferred for </a:t>
            </a:r>
            <a:r>
              <a:rPr lang="en-US" sz="2400" dirty="0" err="1" smtClean="0"/>
              <a:t>arteriovenous</a:t>
            </a:r>
            <a:r>
              <a:rPr lang="en-US" sz="2400" dirty="0" smtClean="0"/>
              <a:t> circuits </a:t>
            </a:r>
          </a:p>
          <a:p>
            <a:r>
              <a:rPr lang="en-US" sz="2400" dirty="0" smtClean="0"/>
              <a:t>May result in improved solute clearance</a:t>
            </a:r>
          </a:p>
          <a:p>
            <a:pPr marL="45720" indent="0">
              <a:buNone/>
            </a:pPr>
            <a:endParaRPr lang="en-US" dirty="0"/>
          </a:p>
        </p:txBody>
      </p:sp>
      <p:sp>
        <p:nvSpPr>
          <p:cNvPr id="2" name="TextBox 1"/>
          <p:cNvSpPr txBox="1"/>
          <p:nvPr/>
        </p:nvSpPr>
        <p:spPr>
          <a:xfrm>
            <a:off x="322727" y="5507015"/>
            <a:ext cx="8649147" cy="707886"/>
          </a:xfrm>
          <a:prstGeom prst="rect">
            <a:avLst/>
          </a:prstGeom>
          <a:noFill/>
          <a:ln w="38100" cmpd="sng">
            <a:solidFill>
              <a:srgbClr val="FF0000"/>
            </a:solidFill>
          </a:ln>
        </p:spPr>
        <p:txBody>
          <a:bodyPr wrap="none" rtlCol="0">
            <a:spAutoFit/>
          </a:bodyPr>
          <a:lstStyle/>
          <a:p>
            <a:r>
              <a:rPr lang="en-US" sz="2000" dirty="0"/>
              <a:t>the optimal pre- and </a:t>
            </a:r>
            <a:r>
              <a:rPr lang="en-US" sz="2000" dirty="0" err="1"/>
              <a:t>postdilution</a:t>
            </a:r>
            <a:r>
              <a:rPr lang="en-US" sz="2000" dirty="0"/>
              <a:t> ratio for replacement fluid is </a:t>
            </a:r>
            <a:r>
              <a:rPr lang="en-US" sz="2000" dirty="0" smtClean="0"/>
              <a:t>suggested</a:t>
            </a:r>
          </a:p>
          <a:p>
            <a:r>
              <a:rPr lang="en-US" sz="2000" dirty="0" smtClean="0"/>
              <a:t>to </a:t>
            </a:r>
            <a:r>
              <a:rPr lang="en-US" sz="2000" dirty="0"/>
              <a:t>be </a:t>
            </a:r>
            <a:r>
              <a:rPr lang="en-US" sz="2000" dirty="0" smtClean="0"/>
              <a:t>1</a:t>
            </a:r>
            <a:r>
              <a:rPr lang="en-US" sz="2000" dirty="0"/>
              <a:t>/3–2/3 by some experts</a:t>
            </a:r>
            <a:r>
              <a:rPr lang="en-US" sz="2000" smtClean="0"/>
              <a:t>.</a:t>
            </a:r>
            <a:r>
              <a:rPr lang="en-US" sz="2000"/>
              <a:t> </a:t>
            </a:r>
            <a:r>
              <a:rPr lang="en-US" sz="2000" smtClean="0"/>
              <a:t>                    </a:t>
            </a:r>
            <a:r>
              <a:rPr lang="en-US" sz="1600" i="1" smtClean="0"/>
              <a:t>Honore</a:t>
            </a:r>
            <a:r>
              <a:rPr lang="en-US" sz="1600" i="1" dirty="0" smtClean="0"/>
              <a:t> PM et al. Blood </a:t>
            </a:r>
            <a:r>
              <a:rPr lang="en-US" sz="1600" i="1" dirty="0" err="1" smtClean="0"/>
              <a:t>Purif</a:t>
            </a:r>
            <a:r>
              <a:rPr lang="en-US" sz="1600" i="1" dirty="0" smtClean="0"/>
              <a:t> 2009</a:t>
            </a:r>
            <a:endParaRPr lang="en-US" sz="2000" i="1" dirty="0"/>
          </a:p>
        </p:txBody>
      </p:sp>
    </p:spTree>
    <p:extLst>
      <p:ext uri="{BB962C8B-B14F-4D97-AF65-F5344CB8AC3E}">
        <p14:creationId xmlns:p14="http://schemas.microsoft.com/office/powerpoint/2010/main" val="107839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90933232"/>
              </p:ext>
            </p:extLst>
          </p:nvPr>
        </p:nvGraphicFramePr>
        <p:xfrm>
          <a:off x="220134" y="1409715"/>
          <a:ext cx="8636000" cy="4758267"/>
        </p:xfrm>
        <a:graphic>
          <a:graphicData uri="http://schemas.openxmlformats.org/drawingml/2006/table">
            <a:tbl>
              <a:tblPr firstRow="1" firstCol="1" bandRow="1">
                <a:tableStyleId>{5A111915-BE36-4E01-A7E5-04B1672EAD32}</a:tableStyleId>
              </a:tblPr>
              <a:tblGrid>
                <a:gridCol w="1727200"/>
                <a:gridCol w="1585983"/>
                <a:gridCol w="2100160"/>
                <a:gridCol w="1491996"/>
                <a:gridCol w="1730661"/>
              </a:tblGrid>
              <a:tr h="889498">
                <a:tc rowSpan="2">
                  <a:txBody>
                    <a:bodyPr/>
                    <a:lstStyle/>
                    <a:p>
                      <a:pPr algn="ctr"/>
                      <a:endParaRPr lang="en-US" sz="2000" dirty="0" smtClean="0"/>
                    </a:p>
                    <a:p>
                      <a:pPr algn="ctr"/>
                      <a:r>
                        <a:rPr lang="en-US" sz="2000" dirty="0" smtClean="0"/>
                        <a:t>CRRT MODALITY</a:t>
                      </a:r>
                      <a:endParaRPr lang="en-US" sz="2000" dirty="0"/>
                    </a:p>
                  </a:txBody>
                  <a:tcPr>
                    <a:lnR>
                      <a:noFill/>
                    </a:lnR>
                    <a:lnB w="12700" cap="flat" cmpd="sng" algn="ctr">
                      <a:solidFill>
                        <a:scrgbClr r="0" g="0" b="0"/>
                      </a:solidFill>
                      <a:prstDash val="solid"/>
                      <a:round/>
                      <a:headEnd type="none" w="med" len="med"/>
                      <a:tailEnd type="none" w="med" len="med"/>
                    </a:lnB>
                  </a:tcPr>
                </a:tc>
                <a:tc gridSpan="2">
                  <a:txBody>
                    <a:bodyPr/>
                    <a:lstStyle/>
                    <a:p>
                      <a:pPr algn="ctr"/>
                      <a:r>
                        <a:rPr lang="en-US" sz="2000" dirty="0" smtClean="0"/>
                        <a:t>Type</a:t>
                      </a:r>
                      <a:r>
                        <a:rPr lang="en-US" sz="2000" baseline="0" dirty="0" smtClean="0"/>
                        <a:t> of infused fluids</a:t>
                      </a:r>
                      <a:endParaRPr lang="en-US" sz="2000" dirty="0"/>
                    </a:p>
                  </a:txBody>
                  <a:tcPr>
                    <a:lnL>
                      <a:noFill/>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000" dirty="0" smtClean="0"/>
                        <a:t>Form of</a:t>
                      </a:r>
                      <a:r>
                        <a:rPr lang="en-US" sz="2000" baseline="0" dirty="0" smtClean="0"/>
                        <a:t> molecular transfer</a:t>
                      </a:r>
                      <a:endParaRPr lang="en-US" sz="2000" dirty="0"/>
                    </a:p>
                  </a:txBody>
                  <a:tcPr>
                    <a:lnL>
                      <a:noFill/>
                    </a:lnL>
                  </a:tcPr>
                </a:tc>
                <a:tc hMerge="1">
                  <a:txBody>
                    <a:bodyPr/>
                    <a:lstStyle/>
                    <a:p>
                      <a:endParaRPr lang="en-US" dirty="0"/>
                    </a:p>
                  </a:txBody>
                  <a:tcPr/>
                </a:tc>
              </a:tr>
              <a:tr h="1024969">
                <a:tc vMerge="1">
                  <a:txBody>
                    <a:bodyPr/>
                    <a:lstStyle/>
                    <a:p>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sz="2400" dirty="0" smtClean="0"/>
                        <a:t>Dialysate</a:t>
                      </a:r>
                      <a:endParaRPr lang="en-US" sz="24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Replacement fluid</a:t>
                      </a:r>
                      <a:endParaRPr lang="en-US" sz="24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diffusion</a:t>
                      </a:r>
                      <a:endParaRPr lang="en-US" sz="2400" dirty="0"/>
                    </a:p>
                  </a:txBody>
                  <a:tcPr>
                    <a:lnB w="12700" cap="flat" cmpd="sng" algn="ctr">
                      <a:solidFill>
                        <a:scrgbClr r="0" g="0" b="0"/>
                      </a:solidFill>
                      <a:prstDash val="solid"/>
                      <a:round/>
                      <a:headEnd type="none" w="med" len="med"/>
                      <a:tailEnd type="none" w="med" len="med"/>
                    </a:lnB>
                  </a:tcPr>
                </a:tc>
                <a:tc>
                  <a:txBody>
                    <a:bodyPr/>
                    <a:lstStyle/>
                    <a:p>
                      <a:pPr algn="ctr"/>
                      <a:r>
                        <a:rPr lang="en-US" sz="2400" dirty="0" smtClean="0"/>
                        <a:t>Convection</a:t>
                      </a:r>
                      <a:endParaRPr lang="en-US" sz="2400" dirty="0"/>
                    </a:p>
                  </a:txBody>
                  <a:tcPr>
                    <a:lnB w="12700" cap="flat" cmpd="sng" algn="ctr">
                      <a:solidFill>
                        <a:scrgbClr r="0" g="0" b="0"/>
                      </a:solidFill>
                      <a:prstDash val="solid"/>
                      <a:round/>
                      <a:headEnd type="none" w="med" len="med"/>
                      <a:tailEnd type="none" w="med" len="med"/>
                    </a:lnB>
                  </a:tcPr>
                </a:tc>
              </a:tr>
              <a:tr h="710950">
                <a:tc>
                  <a:txBody>
                    <a:bodyPr/>
                    <a:lstStyle/>
                    <a:p>
                      <a:pPr algn="l"/>
                      <a:r>
                        <a:rPr lang="en-US" sz="2400" dirty="0" smtClean="0"/>
                        <a:t>SCUF</a:t>
                      </a:r>
                      <a:endParaRPr lang="en-US" sz="2400" dirty="0"/>
                    </a:p>
                  </a:txBody>
                  <a:tcPr>
                    <a:lnT w="12700" cap="flat" cmpd="sng" algn="ctr">
                      <a:solidFill>
                        <a:scrgbClr r="0" g="0" b="0"/>
                      </a:solidFill>
                      <a:prstDash val="solid"/>
                      <a:round/>
                      <a:headEnd type="none" w="med" len="med"/>
                      <a:tailEnd type="none" w="med" len="med"/>
                    </a:lnT>
                  </a:tcPr>
                </a:tc>
                <a:tc>
                  <a:txBody>
                    <a:bodyPr/>
                    <a:lstStyle/>
                    <a:p>
                      <a:endParaRPr lang="en-US" dirty="0"/>
                    </a:p>
                  </a:txBody>
                  <a:tcPr>
                    <a:lnT w="12700" cap="flat" cmpd="sng" algn="ctr">
                      <a:solidFill>
                        <a:scrgbClr r="0" g="0" b="0"/>
                      </a:solidFill>
                      <a:prstDash val="solid"/>
                      <a:round/>
                      <a:headEnd type="none" w="med" len="med"/>
                      <a:tailEnd type="none" w="med" len="med"/>
                    </a:lnT>
                  </a:tcPr>
                </a:tc>
                <a:tc>
                  <a:txBody>
                    <a:bodyPr/>
                    <a:lstStyle/>
                    <a:p>
                      <a:endParaRPr lang="en-US" dirty="0"/>
                    </a:p>
                  </a:txBody>
                  <a:tcPr>
                    <a:lnT w="12700" cap="flat" cmpd="sng" algn="ctr">
                      <a:solidFill>
                        <a:scrgbClr r="0" g="0" b="0"/>
                      </a:solidFill>
                      <a:prstDash val="solid"/>
                      <a:round/>
                      <a:headEnd type="none" w="med" len="med"/>
                      <a:tailEnd type="none" w="med" len="med"/>
                    </a:lnT>
                  </a:tcPr>
                </a:tc>
                <a:tc>
                  <a:txBody>
                    <a:bodyPr/>
                    <a:lstStyle/>
                    <a:p>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minimal</a:t>
                      </a:r>
                      <a:endParaRPr lang="en-US" dirty="0"/>
                    </a:p>
                  </a:txBody>
                  <a:tcPr>
                    <a:lnT w="12700" cap="flat" cmpd="sng" algn="ctr">
                      <a:solidFill>
                        <a:scrgbClr r="0" g="0" b="0"/>
                      </a:solidFill>
                      <a:prstDash val="solid"/>
                      <a:round/>
                      <a:headEnd type="none" w="med" len="med"/>
                      <a:tailEnd type="none" w="med" len="med"/>
                    </a:lnT>
                  </a:tcPr>
                </a:tc>
              </a:tr>
              <a:tr h="710950">
                <a:tc>
                  <a:txBody>
                    <a:bodyPr/>
                    <a:lstStyle/>
                    <a:p>
                      <a:pPr algn="l"/>
                      <a:r>
                        <a:rPr lang="en-US" sz="2400" dirty="0" smtClean="0"/>
                        <a:t>CVVH</a:t>
                      </a:r>
                      <a:endParaRPr lang="en-US" sz="2400" dirty="0"/>
                    </a:p>
                  </a:txBody>
                  <a:tcPr/>
                </a:tc>
                <a:tc>
                  <a:txBody>
                    <a:bodyPr/>
                    <a:lstStyle/>
                    <a:p>
                      <a:endParaRPr lang="en-US" dirty="0"/>
                    </a:p>
                  </a:txBody>
                  <a:tcPr/>
                </a:tc>
                <a:tc>
                  <a:txBody>
                    <a:bodyPr/>
                    <a:lstStyle/>
                    <a:p>
                      <a:pPr marL="0" indent="0">
                        <a:buClr>
                          <a:srgbClr val="000090"/>
                        </a:buClr>
                        <a:buFont typeface="Wingdings" charset="2"/>
                        <a:buNone/>
                      </a:pPr>
                      <a:endParaRPr lang="en-US" dirty="0"/>
                    </a:p>
                  </a:txBody>
                  <a:tcPr/>
                </a:tc>
                <a:tc>
                  <a:txBody>
                    <a:bodyPr/>
                    <a:lstStyle/>
                    <a:p>
                      <a:endParaRPr lang="en-US" dirty="0"/>
                    </a:p>
                  </a:txBody>
                  <a:tcPr/>
                </a:tc>
                <a:tc>
                  <a:txBody>
                    <a:bodyPr/>
                    <a:lstStyle/>
                    <a:p>
                      <a:endParaRPr lang="en-US" dirty="0"/>
                    </a:p>
                  </a:txBody>
                  <a:tcPr/>
                </a:tc>
              </a:tr>
              <a:tr h="710950">
                <a:tc>
                  <a:txBody>
                    <a:bodyPr/>
                    <a:lstStyle/>
                    <a:p>
                      <a:pPr algn="l"/>
                      <a:r>
                        <a:rPr lang="en-US" sz="2400" dirty="0" smtClean="0"/>
                        <a:t>CVVHD</a:t>
                      </a:r>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710950">
                <a:tc>
                  <a:txBody>
                    <a:bodyPr/>
                    <a:lstStyle/>
                    <a:p>
                      <a:pPr algn="l"/>
                      <a:r>
                        <a:rPr lang="en-US" sz="2400" dirty="0" smtClean="0"/>
                        <a:t>CVVHDF</a:t>
                      </a:r>
                      <a:endParaRPr lang="en-US" sz="2400"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Smiley Face 3"/>
          <p:cNvSpPr/>
          <p:nvPr/>
        </p:nvSpPr>
        <p:spPr>
          <a:xfrm>
            <a:off x="4428062" y="4233332"/>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7950199" y="4262964"/>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6265330" y="4881033"/>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iley Face 6"/>
          <p:cNvSpPr/>
          <p:nvPr/>
        </p:nvSpPr>
        <p:spPr>
          <a:xfrm>
            <a:off x="2421463" y="4881033"/>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miley Face 7"/>
          <p:cNvSpPr/>
          <p:nvPr/>
        </p:nvSpPr>
        <p:spPr>
          <a:xfrm>
            <a:off x="2421463" y="5672667"/>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miley Face 8"/>
          <p:cNvSpPr/>
          <p:nvPr/>
        </p:nvSpPr>
        <p:spPr>
          <a:xfrm>
            <a:off x="4428062" y="5672667"/>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6265330" y="5655734"/>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p:cNvSpPr/>
          <p:nvPr/>
        </p:nvSpPr>
        <p:spPr>
          <a:xfrm>
            <a:off x="7950199" y="5672667"/>
            <a:ext cx="355601"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09601" y="726098"/>
            <a:ext cx="8168071" cy="523220"/>
          </a:xfrm>
          <a:prstGeom prst="rect">
            <a:avLst/>
          </a:prstGeom>
          <a:noFill/>
        </p:spPr>
        <p:txBody>
          <a:bodyPr wrap="none" rtlCol="0">
            <a:spAutoFit/>
          </a:bodyPr>
          <a:lstStyle/>
          <a:p>
            <a:r>
              <a:rPr lang="en-US" sz="2800" dirty="0" smtClean="0"/>
              <a:t>Continuous renal replacement therapy modalities</a:t>
            </a:r>
            <a:endParaRPr lang="en-US" sz="2800" dirty="0"/>
          </a:p>
        </p:txBody>
      </p:sp>
    </p:spTree>
    <p:extLst>
      <p:ext uri="{BB962C8B-B14F-4D97-AF65-F5344CB8AC3E}">
        <p14:creationId xmlns:p14="http://schemas.microsoft.com/office/powerpoint/2010/main" val="3581475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23" y="5701435"/>
            <a:ext cx="6512511" cy="750165"/>
          </a:xfrm>
        </p:spPr>
        <p:txBody>
          <a:bodyPr/>
          <a:lstStyle/>
          <a:p>
            <a:r>
              <a:rPr lang="en-US" sz="3600" dirty="0" smtClean="0"/>
              <a:t>Circuit prime</a:t>
            </a:r>
            <a:endParaRPr lang="en-US" sz="3600" dirty="0"/>
          </a:p>
        </p:txBody>
      </p:sp>
      <p:sp>
        <p:nvSpPr>
          <p:cNvPr id="3" name="Content Placeholder 2"/>
          <p:cNvSpPr>
            <a:spLocks noGrp="1"/>
          </p:cNvSpPr>
          <p:nvPr>
            <p:ph sz="quarter" idx="13"/>
          </p:nvPr>
        </p:nvSpPr>
        <p:spPr>
          <a:xfrm>
            <a:off x="457199" y="477520"/>
            <a:ext cx="8161867" cy="5770880"/>
          </a:xfrm>
        </p:spPr>
        <p:txBody>
          <a:bodyPr>
            <a:noAutofit/>
          </a:bodyPr>
          <a:lstStyle/>
          <a:p>
            <a:r>
              <a:rPr lang="en-US" sz="2400" dirty="0"/>
              <a:t>I</a:t>
            </a:r>
            <a:r>
              <a:rPr lang="en-US" sz="2400" dirty="0" smtClean="0"/>
              <a:t>n small children large volume circuit require priming with blood to prevent cardiovascular collapse during dialysis initiation</a:t>
            </a:r>
          </a:p>
          <a:p>
            <a:pPr lvl="1"/>
            <a:r>
              <a:rPr lang="en-US" dirty="0" smtClean="0"/>
              <a:t>When the extracorporeal </a:t>
            </a:r>
            <a:r>
              <a:rPr lang="en-US" dirty="0"/>
              <a:t>v</a:t>
            </a:r>
            <a:r>
              <a:rPr lang="en-US" dirty="0" smtClean="0"/>
              <a:t>olume exceeds 10-15% of patient’s blood volume</a:t>
            </a:r>
          </a:p>
          <a:p>
            <a:pPr lvl="1"/>
            <a:r>
              <a:rPr lang="en-US" dirty="0" smtClean="0"/>
              <a:t>If patient has severe anemia</a:t>
            </a:r>
          </a:p>
          <a:p>
            <a:pPr lvl="1"/>
            <a:r>
              <a:rPr lang="en-US" dirty="0" smtClean="0"/>
              <a:t>Profound hypotension </a:t>
            </a:r>
          </a:p>
          <a:p>
            <a:r>
              <a:rPr lang="en-US" sz="2400" dirty="0"/>
              <a:t>The circuit is filled with priming fluid and then attached to the patient, allowing the priming fluid to enter the </a:t>
            </a:r>
            <a:r>
              <a:rPr lang="en-US" sz="2400" dirty="0" smtClean="0"/>
              <a:t>circulation</a:t>
            </a:r>
          </a:p>
          <a:p>
            <a:r>
              <a:rPr lang="en-US" sz="2400" dirty="0" smtClean="0"/>
              <a:t>Extracorporeal circuit is usually primed with</a:t>
            </a:r>
          </a:p>
          <a:p>
            <a:pPr lvl="1"/>
            <a:r>
              <a:rPr lang="en-US" dirty="0" smtClean="0"/>
              <a:t> a mix of packed red blood cell+ 5% albumin </a:t>
            </a:r>
          </a:p>
          <a:p>
            <a:pPr lvl="1"/>
            <a:r>
              <a:rPr lang="en-US" dirty="0" smtClean="0"/>
              <a:t>5% albumin alone</a:t>
            </a:r>
          </a:p>
          <a:p>
            <a:pPr lvl="1"/>
            <a:r>
              <a:rPr lang="en-US" dirty="0" smtClean="0"/>
              <a:t>0.9% sodium chloride</a:t>
            </a:r>
          </a:p>
        </p:txBody>
      </p:sp>
    </p:spTree>
    <p:extLst>
      <p:ext uri="{BB962C8B-B14F-4D97-AF65-F5344CB8AC3E}">
        <p14:creationId xmlns:p14="http://schemas.microsoft.com/office/powerpoint/2010/main" val="1920276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5000625" y="6273800"/>
            <a:ext cx="386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dirty="0" err="1">
                <a:solidFill>
                  <a:srgbClr val="000000"/>
                </a:solidFill>
              </a:rPr>
              <a:t>Bellomo</a:t>
            </a:r>
            <a:r>
              <a:rPr lang="it-IT" dirty="0">
                <a:solidFill>
                  <a:srgbClr val="000000"/>
                </a:solidFill>
              </a:rPr>
              <a:t>, Ronco, </a:t>
            </a:r>
            <a:r>
              <a:rPr lang="it-IT" dirty="0" err="1">
                <a:solidFill>
                  <a:srgbClr val="000000"/>
                </a:solidFill>
              </a:rPr>
              <a:t>Mehta</a:t>
            </a:r>
            <a:r>
              <a:rPr lang="it-IT" dirty="0">
                <a:solidFill>
                  <a:srgbClr val="000000"/>
                </a:solidFill>
              </a:rPr>
              <a:t>, AJKD,1996</a:t>
            </a:r>
          </a:p>
        </p:txBody>
      </p:sp>
      <p:sp>
        <p:nvSpPr>
          <p:cNvPr id="21507" name="Segnaposto contenuto 2"/>
          <p:cNvSpPr>
            <a:spLocks noGrp="1"/>
          </p:cNvSpPr>
          <p:nvPr>
            <p:ph idx="4294967295"/>
          </p:nvPr>
        </p:nvSpPr>
        <p:spPr>
          <a:xfrm>
            <a:off x="314325" y="1574800"/>
            <a:ext cx="8515350" cy="3996267"/>
          </a:xfrm>
          <a:prstGeom prst="rect">
            <a:avLst/>
          </a:prstGeom>
        </p:spPr>
        <p:txBody>
          <a:bodyPr anchor="ctr"/>
          <a:lstStyle/>
          <a:p>
            <a:r>
              <a:rPr lang="en-US" sz="3200" dirty="0" err="1" smtClean="0">
                <a:solidFill>
                  <a:srgbClr val="000000"/>
                </a:solidFill>
                <a:latin typeface="Calibri" charset="0"/>
              </a:rPr>
              <a:t>everchanging</a:t>
            </a:r>
            <a:r>
              <a:rPr lang="en-US" sz="3200" dirty="0" smtClean="0">
                <a:solidFill>
                  <a:srgbClr val="000000"/>
                </a:solidFill>
                <a:latin typeface="Calibri" charset="0"/>
              </a:rPr>
              <a:t> </a:t>
            </a:r>
            <a:r>
              <a:rPr lang="en-US" sz="3200" dirty="0">
                <a:solidFill>
                  <a:srgbClr val="000000"/>
                </a:solidFill>
                <a:latin typeface="Calibri" charset="0"/>
              </a:rPr>
              <a:t>array of names and abbreviations</a:t>
            </a:r>
            <a:r>
              <a:rPr lang="en-US" sz="3200" dirty="0" smtClean="0">
                <a:solidFill>
                  <a:srgbClr val="000000"/>
                </a:solidFill>
                <a:latin typeface="Calibri" charset="0"/>
              </a:rPr>
              <a:t>…</a:t>
            </a:r>
          </a:p>
          <a:p>
            <a:pPr lvl="1"/>
            <a:r>
              <a:rPr lang="en-US" sz="2800" dirty="0" smtClean="0">
                <a:solidFill>
                  <a:srgbClr val="000000"/>
                </a:solidFill>
                <a:latin typeface="Calibri" charset="0"/>
              </a:rPr>
              <a:t>lack </a:t>
            </a:r>
            <a:r>
              <a:rPr lang="en-US" sz="2800" dirty="0">
                <a:solidFill>
                  <a:srgbClr val="000000"/>
                </a:solidFill>
                <a:latin typeface="Calibri" charset="0"/>
              </a:rPr>
              <a:t>of standardization… </a:t>
            </a:r>
            <a:endParaRPr lang="en-US" sz="2800" dirty="0" smtClean="0">
              <a:solidFill>
                <a:srgbClr val="000000"/>
              </a:solidFill>
              <a:latin typeface="Calibri" charset="0"/>
            </a:endParaRPr>
          </a:p>
          <a:p>
            <a:pPr lvl="1"/>
            <a:r>
              <a:rPr lang="en-US" sz="2800" dirty="0" smtClean="0">
                <a:solidFill>
                  <a:srgbClr val="000000"/>
                </a:solidFill>
                <a:latin typeface="Calibri" charset="0"/>
              </a:rPr>
              <a:t>creates </a:t>
            </a:r>
            <a:r>
              <a:rPr lang="en-US" sz="2800" dirty="0">
                <a:solidFill>
                  <a:srgbClr val="000000"/>
                </a:solidFill>
                <a:latin typeface="Calibri" charset="0"/>
              </a:rPr>
              <a:t>unnecessary confusion</a:t>
            </a:r>
            <a:r>
              <a:rPr lang="en-US" sz="2800" dirty="0" smtClean="0">
                <a:solidFill>
                  <a:srgbClr val="000000"/>
                </a:solidFill>
                <a:latin typeface="Calibri" charset="0"/>
              </a:rPr>
              <a:t>…</a:t>
            </a:r>
          </a:p>
          <a:p>
            <a:pPr lvl="1"/>
            <a:r>
              <a:rPr lang="en-US" sz="2800" dirty="0" smtClean="0">
                <a:solidFill>
                  <a:srgbClr val="000000"/>
                </a:solidFill>
                <a:latin typeface="Calibri" charset="0"/>
              </a:rPr>
              <a:t>prevents </a:t>
            </a:r>
            <a:r>
              <a:rPr lang="en-US" sz="2800" dirty="0">
                <a:solidFill>
                  <a:srgbClr val="000000"/>
                </a:solidFill>
                <a:latin typeface="Calibri" charset="0"/>
              </a:rPr>
              <a:t>accurate comparisons and multicenter </a:t>
            </a:r>
            <a:r>
              <a:rPr lang="en-US" sz="2800" dirty="0" smtClean="0">
                <a:solidFill>
                  <a:srgbClr val="000000"/>
                </a:solidFill>
                <a:latin typeface="Calibri" charset="0"/>
              </a:rPr>
              <a:t>research</a:t>
            </a:r>
          </a:p>
          <a:p>
            <a:pPr lvl="1"/>
            <a:r>
              <a:rPr lang="en-US" sz="2800" dirty="0" smtClean="0">
                <a:solidFill>
                  <a:srgbClr val="000000"/>
                </a:solidFill>
                <a:latin typeface="Calibri" charset="0"/>
              </a:rPr>
              <a:t>and </a:t>
            </a:r>
            <a:r>
              <a:rPr lang="en-US" sz="2800" dirty="0">
                <a:solidFill>
                  <a:srgbClr val="000000"/>
                </a:solidFill>
                <a:latin typeface="Calibri" charset="0"/>
              </a:rPr>
              <a:t>is scientifically undesirable…</a:t>
            </a:r>
          </a:p>
        </p:txBody>
      </p:sp>
      <p:sp>
        <p:nvSpPr>
          <p:cNvPr id="21508" name="CasellaDiTesto 3"/>
          <p:cNvSpPr txBox="1">
            <a:spLocks noChangeArrowheads="1"/>
          </p:cNvSpPr>
          <p:nvPr/>
        </p:nvSpPr>
        <p:spPr bwMode="auto">
          <a:xfrm>
            <a:off x="1071563" y="714375"/>
            <a:ext cx="26166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3200" b="1" dirty="0" err="1" smtClean="0">
                <a:solidFill>
                  <a:srgbClr val="000090"/>
                </a:solidFill>
              </a:rPr>
              <a:t>Terminology</a:t>
            </a:r>
            <a:endParaRPr lang="it-IT" sz="3200" b="1" dirty="0">
              <a:solidFill>
                <a:srgbClr val="000090"/>
              </a:solidFill>
            </a:endParaRPr>
          </a:p>
        </p:txBody>
      </p:sp>
    </p:spTree>
    <p:extLst>
      <p:ext uri="{BB962C8B-B14F-4D97-AF65-F5344CB8AC3E}">
        <p14:creationId xmlns:p14="http://schemas.microsoft.com/office/powerpoint/2010/main" val="22821436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95867" y="731519"/>
            <a:ext cx="7789333" cy="5720082"/>
          </a:xfrm>
        </p:spPr>
        <p:txBody>
          <a:bodyPr>
            <a:noAutofit/>
          </a:bodyPr>
          <a:lstStyle/>
          <a:p>
            <a:r>
              <a:rPr lang="en-US" sz="3200" dirty="0" smtClean="0"/>
              <a:t>“</a:t>
            </a:r>
            <a:r>
              <a:rPr lang="en-US" sz="3200" dirty="0" err="1" smtClean="0"/>
              <a:t>Bradykinin</a:t>
            </a:r>
            <a:r>
              <a:rPr lang="en-US" sz="3200" dirty="0" smtClean="0"/>
              <a:t> release syndrome” often is observed with blood priming of AN-69 CRRT circuit membranes!</a:t>
            </a:r>
          </a:p>
          <a:p>
            <a:r>
              <a:rPr lang="en-US" sz="3200" dirty="0" smtClean="0"/>
              <a:t>Manifested by acute hypotension with CRRT initiation</a:t>
            </a:r>
          </a:p>
          <a:p>
            <a:pPr lvl="1"/>
            <a:r>
              <a:rPr lang="en-US" sz="3200" dirty="0" smtClean="0"/>
              <a:t>Avoid use of AN-69 in </a:t>
            </a:r>
            <a:r>
              <a:rPr lang="en-US" sz="3200" smtClean="0"/>
              <a:t>nonsespsis</a:t>
            </a:r>
            <a:r>
              <a:rPr lang="en-US" sz="3200" dirty="0" smtClean="0"/>
              <a:t> situations</a:t>
            </a:r>
          </a:p>
          <a:p>
            <a:pPr lvl="1"/>
            <a:r>
              <a:rPr lang="en-US" sz="3200" dirty="0" smtClean="0"/>
              <a:t>Bypass the blood prime</a:t>
            </a:r>
          </a:p>
          <a:p>
            <a:pPr lvl="1"/>
            <a:r>
              <a:rPr lang="en-US" sz="3200" dirty="0" smtClean="0"/>
              <a:t>Normalize the pH of blood</a:t>
            </a:r>
            <a:endParaRPr lang="en-US" sz="3200" dirty="0"/>
          </a:p>
        </p:txBody>
      </p:sp>
    </p:spTree>
    <p:extLst>
      <p:ext uri="{BB962C8B-B14F-4D97-AF65-F5344CB8AC3E}">
        <p14:creationId xmlns:p14="http://schemas.microsoft.com/office/powerpoint/2010/main" val="32657060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1143000"/>
            <a:ext cx="7366000" cy="4238625"/>
          </a:xfrm>
        </p:spPr>
        <p:txBody>
          <a:bodyPr>
            <a:noAutofit/>
          </a:bodyPr>
          <a:lstStyle/>
          <a:p>
            <a:r>
              <a:rPr lang="en-US" sz="2400" dirty="0">
                <a:solidFill>
                  <a:srgbClr val="0000FF"/>
                </a:solidFill>
              </a:rPr>
              <a:t>High volume </a:t>
            </a:r>
            <a:r>
              <a:rPr lang="en-US" sz="2400" dirty="0" smtClean="0">
                <a:solidFill>
                  <a:srgbClr val="0000FF"/>
                </a:solidFill>
              </a:rPr>
              <a:t>hemofiltration</a:t>
            </a:r>
            <a:r>
              <a:rPr lang="en-US" sz="2400" dirty="0" smtClean="0"/>
              <a:t>: Continuous high volume treatment of more then 50 ml/kg/h</a:t>
            </a:r>
          </a:p>
          <a:p>
            <a:pPr marL="365760" lvl="1" indent="0">
              <a:buNone/>
            </a:pPr>
            <a:r>
              <a:rPr lang="en-US" sz="1000" dirty="0"/>
              <a:t> </a:t>
            </a:r>
            <a:r>
              <a:rPr lang="en-US" sz="1000" dirty="0" smtClean="0"/>
              <a:t>                                                                                           </a:t>
            </a:r>
            <a:r>
              <a:rPr lang="en-US" sz="1100" dirty="0" smtClean="0"/>
              <a:t> </a:t>
            </a:r>
            <a:r>
              <a:rPr lang="en-US" sz="1100" i="1" dirty="0" err="1"/>
              <a:t>Honore</a:t>
            </a:r>
            <a:r>
              <a:rPr lang="en-US" sz="1100" i="1" dirty="0"/>
              <a:t> PM et al, Blood </a:t>
            </a:r>
            <a:r>
              <a:rPr lang="en-US" sz="1100" i="1" dirty="0" err="1"/>
              <a:t>purif</a:t>
            </a:r>
            <a:r>
              <a:rPr lang="en-US" sz="1100" i="1" dirty="0"/>
              <a:t> 2009</a:t>
            </a:r>
          </a:p>
          <a:p>
            <a:pPr marL="365760" lvl="1" indent="0">
              <a:buNone/>
            </a:pPr>
            <a:endParaRPr lang="en-US" sz="1000" dirty="0" smtClean="0"/>
          </a:p>
          <a:p>
            <a:r>
              <a:rPr lang="en-US" sz="2400" dirty="0" smtClean="0">
                <a:solidFill>
                  <a:srgbClr val="0000FF"/>
                </a:solidFill>
              </a:rPr>
              <a:t>Pulse HVHF: </a:t>
            </a:r>
            <a:r>
              <a:rPr lang="en-US" sz="2400" dirty="0"/>
              <a:t>intermittent high-volume hemofiltration with brief, very high-volume treatment at 100 –120 </a:t>
            </a:r>
            <a:r>
              <a:rPr lang="en-US" sz="2400" dirty="0" smtClean="0"/>
              <a:t>ml/kg/h for </a:t>
            </a:r>
            <a:r>
              <a:rPr lang="en-US" sz="2400" dirty="0"/>
              <a:t>a short period of 4 – 8 h, followed by conventional CVVH</a:t>
            </a:r>
            <a:r>
              <a:rPr lang="en-US" sz="2400" dirty="0" smtClean="0"/>
              <a:t>.</a:t>
            </a:r>
          </a:p>
          <a:p>
            <a:pPr marL="45720" indent="0">
              <a:buNone/>
            </a:pPr>
            <a:r>
              <a:rPr lang="en-US" sz="800" i="1" dirty="0"/>
              <a:t>	</a:t>
            </a:r>
            <a:r>
              <a:rPr lang="en-US" sz="800" i="1" dirty="0" smtClean="0"/>
              <a:t>                                                                                                              </a:t>
            </a:r>
            <a:r>
              <a:rPr lang="en-US" sz="1100" i="1" dirty="0" smtClean="0"/>
              <a:t> </a:t>
            </a:r>
            <a:r>
              <a:rPr lang="en-US" sz="1100" i="1" dirty="0" err="1" smtClean="0"/>
              <a:t>Ronco</a:t>
            </a:r>
            <a:r>
              <a:rPr lang="en-US" sz="1100" i="1" dirty="0" smtClean="0"/>
              <a:t> et al. </a:t>
            </a:r>
            <a:r>
              <a:rPr lang="en-US" sz="1100" i="1" dirty="0" err="1" smtClean="0"/>
              <a:t>Int</a:t>
            </a:r>
            <a:r>
              <a:rPr lang="en-US" sz="1100" i="1" dirty="0" smtClean="0"/>
              <a:t> J of </a:t>
            </a:r>
            <a:r>
              <a:rPr lang="en-US" sz="1100" i="1" dirty="0" err="1" smtClean="0"/>
              <a:t>Artif</a:t>
            </a:r>
            <a:r>
              <a:rPr lang="en-US" sz="1100" i="1" dirty="0" smtClean="0"/>
              <a:t> Organs 2004</a:t>
            </a:r>
          </a:p>
          <a:p>
            <a:r>
              <a:rPr lang="en-US" sz="2400" dirty="0" smtClean="0"/>
              <a:t>In adults, claimed to be</a:t>
            </a:r>
            <a:r>
              <a:rPr lang="en-US" sz="2400" dirty="0"/>
              <a:t> </a:t>
            </a:r>
            <a:r>
              <a:rPr lang="en-US" sz="2400" dirty="0" smtClean="0"/>
              <a:t>more efficient in mediator’s removal, hemodynamics and improvement of immune dysfunction ?</a:t>
            </a:r>
          </a:p>
          <a:p>
            <a:pPr marL="45720" indent="0">
              <a:buNone/>
            </a:pPr>
            <a:endParaRPr lang="en-US" sz="800" dirty="0" smtClean="0"/>
          </a:p>
          <a:p>
            <a:pPr marL="45720" indent="0">
              <a:buNone/>
            </a:pPr>
            <a:r>
              <a:rPr lang="en-US" sz="800" dirty="0"/>
              <a:t> </a:t>
            </a:r>
            <a:r>
              <a:rPr lang="en-US" sz="800" dirty="0" smtClean="0"/>
              <a:t>                                               </a:t>
            </a:r>
            <a:endParaRPr lang="en-US" sz="800" i="1" dirty="0"/>
          </a:p>
        </p:txBody>
      </p:sp>
    </p:spTree>
    <p:extLst>
      <p:ext uri="{BB962C8B-B14F-4D97-AF65-F5344CB8AC3E}">
        <p14:creationId xmlns:p14="http://schemas.microsoft.com/office/powerpoint/2010/main" val="322504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6FF"/>
        </a:solidFill>
        <a:effectLst/>
      </p:bgPr>
    </p:bg>
    <p:spTree>
      <p:nvGrpSpPr>
        <p:cNvPr id="1" name=""/>
        <p:cNvGrpSpPr/>
        <p:nvPr/>
      </p:nvGrpSpPr>
      <p:grpSpPr>
        <a:xfrm>
          <a:off x="0" y="0"/>
          <a:ext cx="0" cy="0"/>
          <a:chOff x="0" y="0"/>
          <a:chExt cx="0" cy="0"/>
        </a:xfrm>
      </p:grpSpPr>
      <p:pic>
        <p:nvPicPr>
          <p:cNvPr id="4" name="Picture 5" descr="bu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3425"/>
            <a:ext cx="8785225" cy="54832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40500" y="6276459"/>
            <a:ext cx="2241306" cy="369332"/>
          </a:xfrm>
          <a:prstGeom prst="rect">
            <a:avLst/>
          </a:prstGeom>
          <a:noFill/>
        </p:spPr>
        <p:txBody>
          <a:bodyPr wrap="none" rtlCol="0">
            <a:spAutoFit/>
          </a:bodyPr>
          <a:lstStyle/>
          <a:p>
            <a:r>
              <a:rPr lang="en-US" dirty="0" smtClean="0"/>
              <a:t>Mustafa </a:t>
            </a:r>
            <a:r>
              <a:rPr lang="en-US" dirty="0" err="1" smtClean="0"/>
              <a:t>Düzgünman</a:t>
            </a:r>
            <a:endParaRPr lang="en-US" dirty="0"/>
          </a:p>
        </p:txBody>
      </p:sp>
    </p:spTree>
    <p:extLst>
      <p:ext uri="{BB962C8B-B14F-4D97-AF65-F5344CB8AC3E}">
        <p14:creationId xmlns:p14="http://schemas.microsoft.com/office/powerpoint/2010/main" val="19981096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contenuto 2"/>
          <p:cNvSpPr>
            <a:spLocks noGrp="1"/>
          </p:cNvSpPr>
          <p:nvPr>
            <p:ph idx="4294967295"/>
          </p:nvPr>
        </p:nvSpPr>
        <p:spPr>
          <a:xfrm>
            <a:off x="457200" y="1794934"/>
            <a:ext cx="8229600" cy="3352800"/>
          </a:xfrm>
          <a:prstGeom prst="rect">
            <a:avLst/>
          </a:prstGeom>
        </p:spPr>
        <p:txBody>
          <a:bodyPr/>
          <a:lstStyle/>
          <a:p>
            <a:pPr lvl="1"/>
            <a:r>
              <a:rPr lang="en-US" sz="3400" dirty="0" smtClean="0">
                <a:solidFill>
                  <a:schemeClr val="tx1"/>
                </a:solidFill>
                <a:latin typeface="Calibri" charset="0"/>
              </a:rPr>
              <a:t>40</a:t>
            </a:r>
            <a:r>
              <a:rPr lang="en-US" sz="3400" dirty="0">
                <a:solidFill>
                  <a:schemeClr val="tx1"/>
                </a:solidFill>
                <a:latin typeface="Calibri" charset="0"/>
              </a:rPr>
              <a:t>/58 use the acronym CVVHD incorrectly</a:t>
            </a:r>
            <a:endParaRPr lang="it-IT" sz="3400" dirty="0">
              <a:solidFill>
                <a:schemeClr val="tx1"/>
              </a:solidFill>
              <a:latin typeface="Calibri" charset="0"/>
            </a:endParaRPr>
          </a:p>
          <a:p>
            <a:pPr lvl="1"/>
            <a:r>
              <a:rPr lang="en-US" sz="3400" dirty="0">
                <a:solidFill>
                  <a:schemeClr val="tx1"/>
                </a:solidFill>
                <a:latin typeface="Calibri" charset="0"/>
              </a:rPr>
              <a:t>15/40 incorrect definition in nephrology journals</a:t>
            </a:r>
            <a:endParaRPr lang="it-IT" sz="3400" dirty="0">
              <a:solidFill>
                <a:schemeClr val="tx1"/>
              </a:solidFill>
              <a:latin typeface="Calibri" charset="0"/>
            </a:endParaRPr>
          </a:p>
          <a:p>
            <a:pPr lvl="1"/>
            <a:r>
              <a:rPr lang="en-US" sz="3400" dirty="0">
                <a:solidFill>
                  <a:schemeClr val="tx1"/>
                </a:solidFill>
                <a:latin typeface="Calibri" charset="0"/>
              </a:rPr>
              <a:t>15/40 incorrect definition in IC journals</a:t>
            </a:r>
            <a:endParaRPr lang="it-IT" sz="3400" dirty="0">
              <a:solidFill>
                <a:schemeClr val="tx1"/>
              </a:solidFill>
              <a:latin typeface="Calibri" charset="0"/>
            </a:endParaRPr>
          </a:p>
        </p:txBody>
      </p:sp>
      <p:sp>
        <p:nvSpPr>
          <p:cNvPr id="2" name="TextBox 1"/>
          <p:cNvSpPr txBox="1"/>
          <p:nvPr/>
        </p:nvSpPr>
        <p:spPr>
          <a:xfrm>
            <a:off x="863600" y="677333"/>
            <a:ext cx="3226564" cy="584776"/>
          </a:xfrm>
          <a:prstGeom prst="rect">
            <a:avLst/>
          </a:prstGeom>
          <a:noFill/>
          <a:ln w="38100">
            <a:solidFill>
              <a:srgbClr val="000090"/>
            </a:solidFill>
          </a:ln>
        </p:spPr>
        <p:txBody>
          <a:bodyPr wrap="none" rtlCol="0">
            <a:spAutoFit/>
          </a:bodyPr>
          <a:lstStyle/>
          <a:p>
            <a:r>
              <a:rPr lang="en-US" sz="3200" b="1" dirty="0" smtClean="0">
                <a:solidFill>
                  <a:srgbClr val="000090"/>
                </a:solidFill>
              </a:rPr>
              <a:t>Pub Med Search</a:t>
            </a:r>
            <a:endParaRPr lang="en-US" sz="3200" b="1" dirty="0">
              <a:solidFill>
                <a:srgbClr val="000090"/>
              </a:solidFill>
            </a:endParaRPr>
          </a:p>
        </p:txBody>
      </p:sp>
      <p:sp>
        <p:nvSpPr>
          <p:cNvPr id="3" name="TextBox 2"/>
          <p:cNvSpPr txBox="1"/>
          <p:nvPr/>
        </p:nvSpPr>
        <p:spPr>
          <a:xfrm>
            <a:off x="3302000" y="5520267"/>
            <a:ext cx="5657735" cy="646331"/>
          </a:xfrm>
          <a:prstGeom prst="rect">
            <a:avLst/>
          </a:prstGeom>
          <a:noFill/>
        </p:spPr>
        <p:txBody>
          <a:bodyPr wrap="square" rtlCol="0">
            <a:spAutoFit/>
          </a:bodyPr>
          <a:lstStyle/>
          <a:p>
            <a:r>
              <a:rPr lang="en-US" i="1" dirty="0" smtClean="0"/>
              <a:t>From </a:t>
            </a:r>
            <a:r>
              <a:rPr lang="en-US" i="1" dirty="0" err="1" smtClean="0"/>
              <a:t>Picca</a:t>
            </a:r>
            <a:r>
              <a:rPr lang="en-US" i="1" dirty="0" smtClean="0"/>
              <a:t> S, 6</a:t>
            </a:r>
            <a:r>
              <a:rPr lang="en-US" i="1" baseline="30000" dirty="0" smtClean="0"/>
              <a:t>th</a:t>
            </a:r>
            <a:r>
              <a:rPr lang="en-US" i="1" dirty="0" smtClean="0"/>
              <a:t> International Conference on PCCRT, Rome,2010</a:t>
            </a:r>
            <a:endParaRPr lang="en-US" i="1" dirty="0"/>
          </a:p>
        </p:txBody>
      </p:sp>
    </p:spTree>
    <p:extLst>
      <p:ext uri="{BB962C8B-B14F-4D97-AF65-F5344CB8AC3E}">
        <p14:creationId xmlns:p14="http://schemas.microsoft.com/office/powerpoint/2010/main" val="6761301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444750" y="619127"/>
            <a:ext cx="4389438" cy="682623"/>
          </a:xfrm>
          <a:prstGeom prst="rect">
            <a:avLst/>
          </a:prstGeom>
          <a:ln w="38100" cmpd="sng">
            <a:solidFill>
              <a:srgbClr val="000090"/>
            </a:solidFill>
          </a:ln>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rgbClr val="0000FF"/>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it-IT" sz="3200" dirty="0" smtClean="0">
                <a:solidFill>
                  <a:schemeClr val="tx1"/>
                </a:solidFill>
                <a:latin typeface="Calibri" charset="0"/>
              </a:rPr>
              <a:t>CRRT NOMENCLATURE</a:t>
            </a:r>
            <a:endParaRPr lang="it-IT" sz="3200" dirty="0">
              <a:solidFill>
                <a:schemeClr val="tx1"/>
              </a:solidFill>
              <a:latin typeface="Calibri" charset="0"/>
            </a:endParaRPr>
          </a:p>
        </p:txBody>
      </p:sp>
      <p:grpSp>
        <p:nvGrpSpPr>
          <p:cNvPr id="5" name="Gruppo 215"/>
          <p:cNvGrpSpPr>
            <a:grpSpLocks/>
          </p:cNvGrpSpPr>
          <p:nvPr/>
        </p:nvGrpSpPr>
        <p:grpSpPr bwMode="auto">
          <a:xfrm>
            <a:off x="1222375" y="1318877"/>
            <a:ext cx="7286625" cy="1427498"/>
            <a:chOff x="1571604" y="1036080"/>
            <a:chExt cx="7286651" cy="1616570"/>
          </a:xfrm>
        </p:grpSpPr>
        <p:sp>
          <p:nvSpPr>
            <p:cNvPr id="6" name="Titolo 1"/>
            <p:cNvSpPr txBox="1">
              <a:spLocks/>
            </p:cNvSpPr>
            <p:nvPr/>
          </p:nvSpPr>
          <p:spPr bwMode="auto">
            <a:xfrm>
              <a:off x="1571604" y="1857374"/>
              <a:ext cx="2571759" cy="795276"/>
            </a:xfrm>
            <a:prstGeom prst="rect">
              <a:avLst/>
            </a:prstGeom>
            <a:noFill/>
            <a:ln w="38100">
              <a:solidFill>
                <a:srgbClr val="000090"/>
              </a:solidFill>
              <a:miter lim="800000"/>
              <a:headEnd/>
              <a:tailEnd/>
            </a:ln>
          </p:spPr>
          <p:txBody>
            <a:bodyPr anchor="ctr"/>
            <a:lstStyle/>
            <a:p>
              <a:pPr algn="ctr" eaLnBrk="0" hangingPunct="0">
                <a:defRPr/>
              </a:pPr>
              <a:r>
                <a:rPr lang="it-IT" sz="2200" b="1" i="1" dirty="0">
                  <a:solidFill>
                    <a:srgbClr val="000000"/>
                  </a:solidFill>
                  <a:latin typeface="+mj-lt"/>
                  <a:ea typeface="+mj-ea"/>
                  <a:cs typeface="+mj-cs"/>
                </a:rPr>
                <a:t>PHYSICAL PRINCIPLE</a:t>
              </a:r>
            </a:p>
          </p:txBody>
        </p:sp>
        <p:sp>
          <p:nvSpPr>
            <p:cNvPr id="7" name="Titolo 1"/>
            <p:cNvSpPr txBox="1">
              <a:spLocks/>
            </p:cNvSpPr>
            <p:nvPr/>
          </p:nvSpPr>
          <p:spPr bwMode="auto">
            <a:xfrm>
              <a:off x="5857869" y="1928813"/>
              <a:ext cx="3000386" cy="723837"/>
            </a:xfrm>
            <a:prstGeom prst="rect">
              <a:avLst/>
            </a:prstGeom>
            <a:noFill/>
            <a:ln w="38100">
              <a:solidFill>
                <a:srgbClr val="000090"/>
              </a:solidFill>
              <a:miter lim="800000"/>
              <a:headEnd/>
              <a:tailEnd/>
            </a:ln>
          </p:spPr>
          <p:txBody>
            <a:bodyPr anchor="ctr"/>
            <a:lstStyle/>
            <a:p>
              <a:pPr algn="ctr" eaLnBrk="0" hangingPunct="0">
                <a:defRPr/>
              </a:pPr>
              <a:r>
                <a:rPr lang="it-IT" sz="2200" b="1" i="1" dirty="0">
                  <a:solidFill>
                    <a:srgbClr val="000000"/>
                  </a:solidFill>
                  <a:latin typeface="+mj-lt"/>
                  <a:ea typeface="+mj-ea"/>
                  <a:cs typeface="+mj-cs"/>
                </a:rPr>
                <a:t>TREATMENT DURATION</a:t>
              </a:r>
            </a:p>
          </p:txBody>
        </p:sp>
        <p:cxnSp>
          <p:nvCxnSpPr>
            <p:cNvPr id="8" name="Connettore 2 6"/>
            <p:cNvCxnSpPr/>
            <p:nvPr/>
          </p:nvCxnSpPr>
          <p:spPr>
            <a:xfrm rot="5400000">
              <a:off x="3607582" y="285982"/>
              <a:ext cx="714376" cy="2214571"/>
            </a:xfrm>
            <a:prstGeom prst="straightConnector1">
              <a:avLst/>
            </a:prstGeom>
            <a:ln w="38100">
              <a:solidFill>
                <a:srgbClr val="00009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5143492" y="1036080"/>
              <a:ext cx="2214571" cy="785813"/>
            </a:xfrm>
            <a:prstGeom prst="straightConnector1">
              <a:avLst/>
            </a:prstGeom>
            <a:ln w="38100">
              <a:solidFill>
                <a:srgbClr val="00009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uppo 207"/>
          <p:cNvGrpSpPr>
            <a:grpSpLocks/>
          </p:cNvGrpSpPr>
          <p:nvPr/>
        </p:nvGrpSpPr>
        <p:grpSpPr bwMode="auto">
          <a:xfrm>
            <a:off x="1587500" y="2746375"/>
            <a:ext cx="1714500" cy="3817941"/>
            <a:chOff x="2000254" y="1889105"/>
            <a:chExt cx="1714500" cy="4546653"/>
          </a:xfrm>
        </p:grpSpPr>
        <p:cxnSp>
          <p:nvCxnSpPr>
            <p:cNvPr id="11" name="Connettore 2 16"/>
            <p:cNvCxnSpPr/>
            <p:nvPr/>
          </p:nvCxnSpPr>
          <p:spPr>
            <a:xfrm rot="16200000" flipH="1">
              <a:off x="1178705" y="3567902"/>
              <a:ext cx="3357594" cy="0"/>
            </a:xfrm>
            <a:prstGeom prst="straightConnector1">
              <a:avLst/>
            </a:prstGeom>
            <a:ln w="38100" cmpd="sng">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bwMode="auto">
            <a:xfrm>
              <a:off x="2000254" y="5424339"/>
              <a:ext cx="1714500" cy="1011419"/>
            </a:xfrm>
            <a:prstGeom prst="rect">
              <a:avLst/>
            </a:prstGeom>
            <a:noFill/>
            <a:ln w="38100" cmpd="sng">
              <a:solidFill>
                <a:srgbClr val="000090"/>
              </a:solidFill>
              <a:miter lim="800000"/>
              <a:headEnd/>
              <a:tailEnd/>
            </a:ln>
          </p:spPr>
          <p:txBody>
            <a:bodyPr anchor="ctr"/>
            <a:lstStyle/>
            <a:p>
              <a:pPr algn="ctr" eaLnBrk="0" hangingPunct="0">
                <a:defRPr/>
              </a:pPr>
              <a:r>
                <a:rPr lang="it-IT" dirty="0">
                  <a:solidFill>
                    <a:srgbClr val="000000"/>
                  </a:solidFill>
                  <a:latin typeface="+mj-lt"/>
                  <a:ea typeface="+mj-ea"/>
                  <a:cs typeface="+mj-cs"/>
                </a:rPr>
                <a:t>CONVECTION</a:t>
              </a:r>
            </a:p>
            <a:p>
              <a:pPr algn="ctr" eaLnBrk="0" hangingPunct="0">
                <a:defRPr/>
              </a:pPr>
              <a:r>
                <a:rPr lang="it-IT" dirty="0">
                  <a:solidFill>
                    <a:srgbClr val="000000"/>
                  </a:solidFill>
                  <a:latin typeface="+mj-lt"/>
                  <a:ea typeface="+mj-ea"/>
                  <a:cs typeface="+mj-cs"/>
                </a:rPr>
                <a:t>+</a:t>
              </a:r>
            </a:p>
            <a:p>
              <a:pPr algn="ctr" eaLnBrk="0" hangingPunct="0">
                <a:defRPr/>
              </a:pPr>
              <a:r>
                <a:rPr lang="it-IT" dirty="0">
                  <a:solidFill>
                    <a:srgbClr val="000000"/>
                  </a:solidFill>
                  <a:latin typeface="+mj-lt"/>
                  <a:ea typeface="+mj-ea"/>
                  <a:cs typeface="+mj-cs"/>
                </a:rPr>
                <a:t>DIFFUSION</a:t>
              </a:r>
            </a:p>
          </p:txBody>
        </p:sp>
      </p:grpSp>
      <p:grpSp>
        <p:nvGrpSpPr>
          <p:cNvPr id="13" name="Gruppo 190"/>
          <p:cNvGrpSpPr>
            <a:grpSpLocks/>
          </p:cNvGrpSpPr>
          <p:nvPr/>
        </p:nvGrpSpPr>
        <p:grpSpPr bwMode="auto">
          <a:xfrm>
            <a:off x="301622" y="2873375"/>
            <a:ext cx="4286250" cy="928688"/>
            <a:chOff x="714352" y="2428855"/>
            <a:chExt cx="4286277" cy="928709"/>
          </a:xfrm>
        </p:grpSpPr>
        <p:sp>
          <p:nvSpPr>
            <p:cNvPr id="14" name="Titolo 1"/>
            <p:cNvSpPr txBox="1">
              <a:spLocks/>
            </p:cNvSpPr>
            <p:nvPr/>
          </p:nvSpPr>
          <p:spPr bwMode="auto">
            <a:xfrm>
              <a:off x="714352" y="2857490"/>
              <a:ext cx="1714511" cy="500074"/>
            </a:xfrm>
            <a:prstGeom prst="rect">
              <a:avLst/>
            </a:prstGeom>
            <a:noFill/>
            <a:ln w="38100" cmpd="sng">
              <a:solidFill>
                <a:srgbClr val="000090"/>
              </a:solidFill>
              <a:miter lim="800000"/>
              <a:headEnd/>
              <a:tailEnd/>
            </a:ln>
          </p:spPr>
          <p:txBody>
            <a:bodyPr anchor="ctr"/>
            <a:lstStyle/>
            <a:p>
              <a:pPr algn="ctr" eaLnBrk="0" hangingPunct="0">
                <a:defRPr/>
              </a:pPr>
              <a:r>
                <a:rPr lang="it-IT" dirty="0">
                  <a:solidFill>
                    <a:srgbClr val="000000"/>
                  </a:solidFill>
                  <a:latin typeface="+mj-lt"/>
                  <a:ea typeface="+mj-ea"/>
                  <a:cs typeface="+mj-cs"/>
                </a:rPr>
                <a:t>CONVECTION</a:t>
              </a:r>
            </a:p>
            <a:p>
              <a:pPr algn="ctr" eaLnBrk="0" hangingPunct="0">
                <a:defRPr/>
              </a:pPr>
              <a:r>
                <a:rPr lang="it-IT" sz="1200" dirty="0">
                  <a:solidFill>
                    <a:srgbClr val="000000"/>
                  </a:solidFill>
                  <a:latin typeface="+mj-lt"/>
                  <a:ea typeface="+mj-ea"/>
                  <a:cs typeface="+mj-cs"/>
                </a:rPr>
                <a:t>(</a:t>
              </a:r>
              <a:r>
                <a:rPr lang="it-IT" sz="1200" dirty="0" err="1">
                  <a:solidFill>
                    <a:srgbClr val="000000"/>
                  </a:solidFill>
                  <a:latin typeface="+mj-lt"/>
                  <a:ea typeface="+mj-ea"/>
                  <a:cs typeface="+mj-cs"/>
                </a:rPr>
                <a:t>ultrafiltration</a:t>
              </a:r>
              <a:r>
                <a:rPr lang="it-IT" sz="1200" dirty="0">
                  <a:solidFill>
                    <a:srgbClr val="000000"/>
                  </a:solidFill>
                  <a:latin typeface="+mj-lt"/>
                  <a:ea typeface="+mj-ea"/>
                  <a:cs typeface="+mj-cs"/>
                </a:rPr>
                <a:t>)</a:t>
              </a:r>
            </a:p>
          </p:txBody>
        </p:sp>
        <p:cxnSp>
          <p:nvCxnSpPr>
            <p:cNvPr id="15" name="Connettore 2 15"/>
            <p:cNvCxnSpPr>
              <a:endCxn id="14" idx="0"/>
            </p:cNvCxnSpPr>
            <p:nvPr/>
          </p:nvCxnSpPr>
          <p:spPr>
            <a:xfrm rot="5400000">
              <a:off x="2000232" y="2000231"/>
              <a:ext cx="428635" cy="1285883"/>
            </a:xfrm>
            <a:prstGeom prst="straightConnector1">
              <a:avLst/>
            </a:prstGeom>
            <a:ln w="38100" cmpd="sng">
              <a:solidFill>
                <a:srgbClr val="00009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7"/>
            <p:cNvCxnSpPr>
              <a:endCxn id="17" idx="0"/>
            </p:cNvCxnSpPr>
            <p:nvPr/>
          </p:nvCxnSpPr>
          <p:spPr>
            <a:xfrm rot="16200000" flipH="1">
              <a:off x="3286115" y="2000231"/>
              <a:ext cx="428635" cy="1285883"/>
            </a:xfrm>
            <a:prstGeom prst="straightConnector1">
              <a:avLst/>
            </a:prstGeom>
            <a:ln w="38100" cmpd="sng">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17" name="Titolo 1"/>
            <p:cNvSpPr txBox="1">
              <a:spLocks/>
            </p:cNvSpPr>
            <p:nvPr/>
          </p:nvSpPr>
          <p:spPr bwMode="auto">
            <a:xfrm>
              <a:off x="3286118" y="2857490"/>
              <a:ext cx="1714511" cy="500074"/>
            </a:xfrm>
            <a:prstGeom prst="rect">
              <a:avLst/>
            </a:prstGeom>
            <a:noFill/>
            <a:ln w="38100" cmpd="sng">
              <a:solidFill>
                <a:srgbClr val="000090"/>
              </a:solidFill>
              <a:miter lim="800000"/>
              <a:headEnd/>
              <a:tailEnd/>
            </a:ln>
          </p:spPr>
          <p:txBody>
            <a:bodyPr anchor="ctr"/>
            <a:lstStyle/>
            <a:p>
              <a:pPr algn="ctr" eaLnBrk="0" hangingPunct="0">
                <a:defRPr/>
              </a:pPr>
              <a:r>
                <a:rPr lang="it-IT" dirty="0">
                  <a:solidFill>
                    <a:srgbClr val="000000"/>
                  </a:solidFill>
                  <a:latin typeface="+mj-lt"/>
                  <a:ea typeface="+mj-ea"/>
                  <a:cs typeface="+mj-cs"/>
                </a:rPr>
                <a:t>DIFFUSION</a:t>
              </a:r>
            </a:p>
            <a:p>
              <a:pPr algn="ctr" eaLnBrk="0" hangingPunct="0">
                <a:defRPr/>
              </a:pPr>
              <a:r>
                <a:rPr lang="it-IT" sz="1200" dirty="0">
                  <a:solidFill>
                    <a:srgbClr val="000000"/>
                  </a:solidFill>
                  <a:latin typeface="+mj-lt"/>
                  <a:ea typeface="+mj-ea"/>
                  <a:cs typeface="+mj-cs"/>
                </a:rPr>
                <a:t>(</a:t>
              </a:r>
              <a:r>
                <a:rPr lang="it-IT" sz="1200" dirty="0" err="1">
                  <a:solidFill>
                    <a:srgbClr val="000000"/>
                  </a:solidFill>
                  <a:latin typeface="+mj-lt"/>
                  <a:ea typeface="+mj-ea"/>
                  <a:cs typeface="+mj-cs"/>
                </a:rPr>
                <a:t>dialysis</a:t>
              </a:r>
              <a:r>
                <a:rPr lang="it-IT" sz="1200" dirty="0">
                  <a:solidFill>
                    <a:srgbClr val="000000"/>
                  </a:solidFill>
                  <a:latin typeface="+mj-lt"/>
                  <a:ea typeface="+mj-ea"/>
                  <a:cs typeface="+mj-cs"/>
                </a:rPr>
                <a:t>)</a:t>
              </a:r>
            </a:p>
          </p:txBody>
        </p:sp>
      </p:grpSp>
    </p:spTree>
    <p:extLst>
      <p:ext uri="{BB962C8B-B14F-4D97-AF65-F5344CB8AC3E}">
        <p14:creationId xmlns:p14="http://schemas.microsoft.com/office/powerpoint/2010/main" val="3983879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424512" y="731520"/>
            <a:ext cx="3636085" cy="1258493"/>
          </a:xfrm>
        </p:spPr>
        <p:txBody>
          <a:bodyPr/>
          <a:lstStyle/>
          <a:p>
            <a:r>
              <a:rPr lang="en-US" dirty="0"/>
              <a:t>Solute transport mechanisms:</a:t>
            </a:r>
            <a:br>
              <a:rPr lang="en-US" dirty="0"/>
            </a:br>
            <a:r>
              <a:rPr lang="en-US" dirty="0"/>
              <a:t>Diffusion</a:t>
            </a:r>
            <a:endParaRPr lang="tr-TR" dirty="0">
              <a:latin typeface="Comic Sans MS" charset="0"/>
            </a:endParaRPr>
          </a:p>
        </p:txBody>
      </p:sp>
      <p:sp>
        <p:nvSpPr>
          <p:cNvPr id="13315" name="İçerik Yer Tutucusu 2"/>
          <p:cNvSpPr>
            <a:spLocks noGrp="1"/>
          </p:cNvSpPr>
          <p:nvPr>
            <p:ph idx="1"/>
          </p:nvPr>
        </p:nvSpPr>
        <p:spPr>
          <a:xfrm>
            <a:off x="4412239" y="731520"/>
            <a:ext cx="4395959" cy="5585166"/>
          </a:xfrm>
          <a:prstGeom prst="rect">
            <a:avLst/>
          </a:prstGeom>
          <a:ln w="57150">
            <a:solidFill>
              <a:srgbClr val="C00000"/>
            </a:solidFill>
            <a:miter lim="800000"/>
            <a:headEnd/>
            <a:tailEnd/>
          </a:ln>
        </p:spPr>
        <p:txBody>
          <a:bodyPr>
            <a:normAutofit/>
          </a:bodyPr>
          <a:lstStyle/>
          <a:p>
            <a:r>
              <a:rPr lang="en-GB" dirty="0" smtClean="0">
                <a:latin typeface="Comic Sans MS" charset="0"/>
              </a:rPr>
              <a:t>Solutes randomly move across the membrane from the more concentrated solution to the less concentrated one</a:t>
            </a:r>
          </a:p>
          <a:p>
            <a:r>
              <a:rPr lang="en-GB" dirty="0" smtClean="0">
                <a:latin typeface="Comic Sans MS" charset="0"/>
              </a:rPr>
              <a:t>Solutes in higher concentration will flow in the reverse</a:t>
            </a:r>
          </a:p>
          <a:p>
            <a:r>
              <a:rPr lang="en-GB" dirty="0" smtClean="0">
                <a:latin typeface="Comic Sans MS" charset="0"/>
              </a:rPr>
              <a:t>Finally the traffic across the membrane will be equal in both directions</a:t>
            </a:r>
          </a:p>
          <a:p>
            <a:r>
              <a:rPr lang="en-GB" dirty="0" smtClean="0">
                <a:latin typeface="Comic Sans MS" charset="0"/>
              </a:rPr>
              <a:t>Two solutions will be in equilibrium</a:t>
            </a:r>
          </a:p>
          <a:p>
            <a:r>
              <a:rPr lang="en-GB" dirty="0" smtClean="0">
                <a:latin typeface="Comic Sans MS" charset="0"/>
              </a:rPr>
              <a:t>Smaller molecules will tend to diffuse more easily</a:t>
            </a:r>
            <a:endParaRPr lang="en-GB" dirty="0">
              <a:latin typeface="Comic Sans MS" charset="0"/>
            </a:endParaRPr>
          </a:p>
        </p:txBody>
      </p:sp>
      <p:sp>
        <p:nvSpPr>
          <p:cNvPr id="2" name="Text Placeholder 1"/>
          <p:cNvSpPr>
            <a:spLocks noGrp="1"/>
          </p:cNvSpPr>
          <p:nvPr>
            <p:ph type="body" sz="half" idx="2"/>
          </p:nvPr>
        </p:nvSpPr>
        <p:spPr>
          <a:xfrm>
            <a:off x="538481" y="2235200"/>
            <a:ext cx="3388660" cy="3482759"/>
          </a:xfrm>
        </p:spPr>
        <p:txBody>
          <a:bodyPr/>
          <a:lstStyle/>
          <a:p>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45" y="2235201"/>
            <a:ext cx="3865221" cy="3482758"/>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48570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87" y="727224"/>
            <a:ext cx="3636085" cy="1258493"/>
          </a:xfrm>
        </p:spPr>
        <p:txBody>
          <a:bodyPr/>
          <a:lstStyle/>
          <a:p>
            <a:r>
              <a:rPr lang="en-US" dirty="0"/>
              <a:t>Solute transport mechanisms:</a:t>
            </a:r>
            <a:br>
              <a:rPr lang="en-US" dirty="0"/>
            </a:br>
            <a:r>
              <a:rPr lang="en-US" dirty="0" smtClean="0"/>
              <a:t>Convection</a:t>
            </a:r>
            <a:endParaRPr lang="en-US" dirty="0"/>
          </a:p>
        </p:txBody>
      </p:sp>
      <p:sp>
        <p:nvSpPr>
          <p:cNvPr id="3" name="Content Placeholder 2"/>
          <p:cNvSpPr>
            <a:spLocks noGrp="1"/>
          </p:cNvSpPr>
          <p:nvPr>
            <p:ph idx="1"/>
          </p:nvPr>
        </p:nvSpPr>
        <p:spPr>
          <a:ln w="57150" cmpd="sng">
            <a:solidFill>
              <a:srgbClr val="0000FF"/>
            </a:solidFill>
          </a:ln>
        </p:spPr>
        <p:txBody>
          <a:bodyPr/>
          <a:lstStyle/>
          <a:p>
            <a:r>
              <a:rPr lang="en-US" dirty="0" smtClean="0"/>
              <a:t>Movements of molecules across a semipermeable membrane due to a pressure gradient (rather than a concentration gradient as in diffusion)</a:t>
            </a:r>
          </a:p>
          <a:p>
            <a:r>
              <a:rPr lang="en-US" dirty="0" smtClean="0"/>
              <a:t>Small and large molecules tend to pass across the membrane with equal efficiency (up to size limit of the membrane)</a:t>
            </a:r>
            <a:endParaRPr lang="en-US" dirty="0"/>
          </a:p>
        </p:txBody>
      </p:sp>
      <p:sp>
        <p:nvSpPr>
          <p:cNvPr id="4" name="Text Placeholder 3"/>
          <p:cNvSpPr>
            <a:spLocks noGrp="1"/>
          </p:cNvSpPr>
          <p:nvPr>
            <p:ph type="body" sz="half" idx="2"/>
          </p:nvPr>
        </p:nvSpPr>
        <p:spPr>
          <a:xfrm>
            <a:off x="497187" y="2732637"/>
            <a:ext cx="3388660" cy="2139518"/>
          </a:xfrm>
        </p:spPr>
        <p:txBody>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87" y="2039306"/>
            <a:ext cx="3508019" cy="4525963"/>
          </a:xfrm>
          <a:prstGeom prst="rect">
            <a:avLst/>
          </a:prstGeom>
          <a:noFill/>
          <a:ln w="571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72840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8975"/>
            <a:ext cx="7905750" cy="5486400"/>
          </a:xfrm>
          <a:prstGeom prst="rect">
            <a:avLst/>
          </a:prstGeom>
          <a:noFill/>
          <a:ln w="571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2067728" y="5806043"/>
            <a:ext cx="1129749" cy="369332"/>
          </a:xfrm>
          <a:prstGeom prst="rect">
            <a:avLst/>
          </a:prstGeom>
          <a:noFill/>
        </p:spPr>
        <p:txBody>
          <a:bodyPr wrap="none" rtlCol="0">
            <a:spAutoFit/>
          </a:bodyPr>
          <a:lstStyle/>
          <a:p>
            <a:r>
              <a:rPr lang="en-US" b="1" dirty="0" smtClean="0">
                <a:solidFill>
                  <a:srgbClr val="0000FF"/>
                </a:solidFill>
              </a:rPr>
              <a:t>diffusion</a:t>
            </a:r>
            <a:endParaRPr lang="en-US" b="1" dirty="0">
              <a:solidFill>
                <a:srgbClr val="0000FF"/>
              </a:solidFill>
            </a:endParaRPr>
          </a:p>
        </p:txBody>
      </p:sp>
      <p:sp>
        <p:nvSpPr>
          <p:cNvPr id="3" name="TextBox 2"/>
          <p:cNvSpPr txBox="1"/>
          <p:nvPr/>
        </p:nvSpPr>
        <p:spPr>
          <a:xfrm>
            <a:off x="6007810" y="5806043"/>
            <a:ext cx="1369486" cy="369332"/>
          </a:xfrm>
          <a:prstGeom prst="rect">
            <a:avLst/>
          </a:prstGeom>
          <a:noFill/>
        </p:spPr>
        <p:txBody>
          <a:bodyPr wrap="none" rtlCol="0">
            <a:spAutoFit/>
          </a:bodyPr>
          <a:lstStyle/>
          <a:p>
            <a:r>
              <a:rPr lang="en-US" b="1" dirty="0" smtClean="0">
                <a:solidFill>
                  <a:srgbClr val="0000FF"/>
                </a:solidFill>
              </a:rPr>
              <a:t>convection</a:t>
            </a:r>
            <a:endParaRPr lang="en-US" b="1" dirty="0">
              <a:solidFill>
                <a:srgbClr val="0000FF"/>
              </a:solidFill>
            </a:endParaRPr>
          </a:p>
        </p:txBody>
      </p:sp>
    </p:spTree>
    <p:extLst>
      <p:ext uri="{BB962C8B-B14F-4D97-AF65-F5344CB8AC3E}">
        <p14:creationId xmlns:p14="http://schemas.microsoft.com/office/powerpoint/2010/main" val="14807432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4595813"/>
          </a:xfrm>
          <a:prstGeom prst="rect">
            <a:avLst/>
          </a:prstGeom>
          <a:noFill/>
          <a:ln w="571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203200" y="377659"/>
            <a:ext cx="8559800" cy="954107"/>
          </a:xfrm>
          <a:prstGeom prst="rect">
            <a:avLst/>
          </a:prstGeom>
          <a:noFill/>
        </p:spPr>
        <p:txBody>
          <a:bodyPr wrap="square" rtlCol="0">
            <a:spAutoFit/>
          </a:bodyPr>
          <a:lstStyle/>
          <a:p>
            <a:r>
              <a:rPr lang="en-US" sz="3200" b="1" dirty="0" smtClean="0">
                <a:solidFill>
                  <a:srgbClr val="0000FF"/>
                </a:solidFill>
              </a:rPr>
              <a:t>Ultrafiltration: </a:t>
            </a:r>
            <a:r>
              <a:rPr lang="en-US" sz="2400" dirty="0" smtClean="0">
                <a:solidFill>
                  <a:schemeClr val="tx1">
                    <a:lumMod val="95000"/>
                    <a:lumOff val="5000"/>
                  </a:schemeClr>
                </a:solidFill>
              </a:rPr>
              <a:t>Movement of water molecules across</a:t>
            </a:r>
          </a:p>
          <a:p>
            <a:r>
              <a:rPr lang="en-US" sz="2400" dirty="0" smtClean="0">
                <a:solidFill>
                  <a:schemeClr val="tx1">
                    <a:lumMod val="95000"/>
                    <a:lumOff val="5000"/>
                  </a:schemeClr>
                </a:solidFill>
              </a:rPr>
              <a:t> a semipermeable membrane under the effects of pressure</a:t>
            </a:r>
          </a:p>
        </p:txBody>
      </p:sp>
    </p:spTree>
    <p:extLst>
      <p:ext uri="{BB962C8B-B14F-4D97-AF65-F5344CB8AC3E}">
        <p14:creationId xmlns:p14="http://schemas.microsoft.com/office/powerpoint/2010/main" val="193437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041" y="5383231"/>
            <a:ext cx="6512511" cy="1143000"/>
          </a:xfrm>
        </p:spPr>
        <p:txBody>
          <a:bodyPr/>
          <a:lstStyle/>
          <a:p>
            <a:r>
              <a:rPr lang="en-US" sz="2800" dirty="0" smtClean="0">
                <a:solidFill>
                  <a:srgbClr val="000090"/>
                </a:solidFill>
                <a:effectLst/>
              </a:rPr>
              <a:t>Continuous renal replacement therapy</a:t>
            </a:r>
            <a:endParaRPr lang="en-US" sz="2800" dirty="0">
              <a:solidFill>
                <a:srgbClr val="000090"/>
              </a:solidFill>
              <a:effectLst/>
            </a:endParaRPr>
          </a:p>
        </p:txBody>
      </p:sp>
      <p:sp>
        <p:nvSpPr>
          <p:cNvPr id="3" name="Content Placeholder 2"/>
          <p:cNvSpPr>
            <a:spLocks noGrp="1"/>
          </p:cNvSpPr>
          <p:nvPr>
            <p:ph sz="quarter" idx="13"/>
          </p:nvPr>
        </p:nvSpPr>
        <p:spPr>
          <a:xfrm>
            <a:off x="683816" y="731520"/>
            <a:ext cx="7635942" cy="4651712"/>
          </a:xfrm>
          <a:ln>
            <a:solidFill>
              <a:srgbClr val="000090"/>
            </a:solidFill>
          </a:ln>
        </p:spPr>
        <p:txBody>
          <a:bodyPr>
            <a:normAutofit fontScale="92500" lnSpcReduction="20000"/>
          </a:bodyPr>
          <a:lstStyle/>
          <a:p>
            <a:r>
              <a:rPr lang="en-US" sz="2600" dirty="0" smtClean="0"/>
              <a:t>Originally proposed by Peter Kramer (1977) as a method of filtration by </a:t>
            </a:r>
            <a:r>
              <a:rPr lang="en-US" sz="2600" dirty="0" err="1" smtClean="0"/>
              <a:t>intraarterial</a:t>
            </a:r>
            <a:r>
              <a:rPr lang="en-US" sz="2600" dirty="0" smtClean="0"/>
              <a:t> catheters and known as CVAH (continuous </a:t>
            </a:r>
            <a:r>
              <a:rPr lang="en-US" sz="2600" dirty="0" err="1" smtClean="0"/>
              <a:t>arteriovenous</a:t>
            </a:r>
            <a:r>
              <a:rPr lang="en-US" sz="2600" dirty="0" smtClean="0"/>
              <a:t> hemofiltration) </a:t>
            </a:r>
          </a:p>
          <a:p>
            <a:r>
              <a:rPr lang="en-US" sz="2600" dirty="0" smtClean="0"/>
              <a:t>Filtrate outputs provided by patients unstable blood pressure were soon found to be inadequate</a:t>
            </a:r>
          </a:p>
          <a:p>
            <a:pPr marL="45720" indent="0">
              <a:buNone/>
            </a:pPr>
            <a:r>
              <a:rPr lang="en-US" sz="2600" dirty="0" smtClean="0"/>
              <a:t>  (especially when the large amount of nitrogenous      wastes associated with the </a:t>
            </a:r>
            <a:r>
              <a:rPr lang="en-US" sz="2600" dirty="0" err="1" smtClean="0"/>
              <a:t>hypercatabolic</a:t>
            </a:r>
            <a:r>
              <a:rPr lang="en-US" sz="2600" dirty="0" smtClean="0"/>
              <a:t> patient is considered)</a:t>
            </a:r>
          </a:p>
          <a:p>
            <a:r>
              <a:rPr lang="en-US" sz="2600" dirty="0" smtClean="0"/>
              <a:t>Several technical modifications were developed: </a:t>
            </a:r>
          </a:p>
          <a:p>
            <a:pPr lvl="1"/>
            <a:r>
              <a:rPr lang="en-US" sz="2200" dirty="0" smtClean="0"/>
              <a:t>CAVHD: addition of a diffusive component for solute removal</a:t>
            </a:r>
          </a:p>
          <a:p>
            <a:pPr lvl="1"/>
            <a:r>
              <a:rPr lang="en-US" sz="2200" dirty="0" smtClean="0"/>
              <a:t>CVVH/CVVHD: continuous blood-pump filtration or dialysis</a:t>
            </a:r>
          </a:p>
          <a:p>
            <a:pPr marL="365760" lvl="1" indent="0">
              <a:buNone/>
            </a:pPr>
            <a:endParaRPr lang="en-US" dirty="0" smtClean="0"/>
          </a:p>
          <a:p>
            <a:pPr marL="365760" lvl="1" indent="0">
              <a:buNone/>
            </a:pPr>
            <a:endParaRPr lang="en-US" dirty="0"/>
          </a:p>
        </p:txBody>
      </p:sp>
    </p:spTree>
    <p:extLst>
      <p:ext uri="{BB962C8B-B14F-4D97-AF65-F5344CB8AC3E}">
        <p14:creationId xmlns:p14="http://schemas.microsoft.com/office/powerpoint/2010/main" val="356489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1955</TotalTime>
  <Words>961</Words>
  <Application>Microsoft Macintosh PowerPoint</Application>
  <PresentationFormat>On-screen Show (4:3)</PresentationFormat>
  <Paragraphs>138</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Slipstream</vt:lpstr>
      <vt:lpstr>Basics of CRRT Terminology</vt:lpstr>
      <vt:lpstr>PowerPoint Presentation</vt:lpstr>
      <vt:lpstr>PowerPoint Presentation</vt:lpstr>
      <vt:lpstr>PowerPoint Presentation</vt:lpstr>
      <vt:lpstr>Solute transport mechanisms: Diffusion</vt:lpstr>
      <vt:lpstr>Solute transport mechanisms: Convection</vt:lpstr>
      <vt:lpstr>PowerPoint Presentation</vt:lpstr>
      <vt:lpstr>PowerPoint Presentation</vt:lpstr>
      <vt:lpstr>Continuous renal replacement therapy</vt:lpstr>
      <vt:lpstr>Continuous renal replacement therapies</vt:lpstr>
      <vt:lpstr>Continuous renal replacement therapies</vt:lpstr>
      <vt:lpstr>Continuous renal replacement therapies </vt:lpstr>
      <vt:lpstr>PowerPoint Presentation</vt:lpstr>
      <vt:lpstr>PowerPoint Presentation</vt:lpstr>
      <vt:lpstr>Infused fluids for CRRT</vt:lpstr>
      <vt:lpstr>PowerPoint Presentation</vt:lpstr>
      <vt:lpstr>PowerPoint Presentation</vt:lpstr>
      <vt:lpstr>PowerPoint Presentation</vt:lpstr>
      <vt:lpstr>Circuit prime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CRRT Terminology</dc:title>
  <dc:creator>Umut Selda Bayrakci</dc:creator>
  <cp:lastModifiedBy>Umut Selda Bayrakci</cp:lastModifiedBy>
  <cp:revision>60</cp:revision>
  <dcterms:created xsi:type="dcterms:W3CDTF">2014-04-30T06:56:02Z</dcterms:created>
  <dcterms:modified xsi:type="dcterms:W3CDTF">2014-05-02T20:33:32Z</dcterms:modified>
</cp:coreProperties>
</file>