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280" r:id="rId3"/>
    <p:sldId id="266" r:id="rId4"/>
    <p:sldId id="282" r:id="rId5"/>
    <p:sldId id="283" r:id="rId6"/>
    <p:sldId id="264" r:id="rId7"/>
    <p:sldId id="285" r:id="rId8"/>
    <p:sldId id="267" r:id="rId9"/>
    <p:sldId id="269" r:id="rId10"/>
    <p:sldId id="286" r:id="rId11"/>
    <p:sldId id="258" r:id="rId12"/>
    <p:sldId id="270" r:id="rId13"/>
    <p:sldId id="272" r:id="rId14"/>
    <p:sldId id="273" r:id="rId15"/>
    <p:sldId id="274" r:id="rId16"/>
    <p:sldId id="257" r:id="rId17"/>
    <p:sldId id="276" r:id="rId18"/>
    <p:sldId id="275" r:id="rId19"/>
    <p:sldId id="289" r:id="rId20"/>
    <p:sldId id="259" r:id="rId21"/>
    <p:sldId id="260" r:id="rId22"/>
    <p:sldId id="262" r:id="rId23"/>
    <p:sldId id="261" r:id="rId24"/>
    <p:sldId id="263" r:id="rId25"/>
    <p:sldId id="279" r:id="rId26"/>
    <p:sldId id="278"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9030" autoAdjust="0"/>
  </p:normalViewPr>
  <p:slideViewPr>
    <p:cSldViewPr>
      <p:cViewPr varScale="1">
        <p:scale>
          <a:sx n="86" d="100"/>
          <a:sy n="86" d="100"/>
        </p:scale>
        <p:origin x="-6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950E8-18A2-45BA-B683-C407B42A6EE3}" type="datetimeFigureOut">
              <a:rPr lang="en-US" smtClean="0"/>
              <a:t>5/1/2014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DD644-1A18-455B-A8DC-775A8BB726E9}" type="slidenum">
              <a:rPr lang="en-US" smtClean="0"/>
              <a:t>‹#›</a:t>
            </a:fld>
            <a:endParaRPr lang="en-US"/>
          </a:p>
        </p:txBody>
      </p:sp>
    </p:spTree>
    <p:extLst>
      <p:ext uri="{BB962C8B-B14F-4D97-AF65-F5344CB8AC3E}">
        <p14:creationId xmlns:p14="http://schemas.microsoft.com/office/powerpoint/2010/main" val="419252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ECMO began in late</a:t>
            </a:r>
            <a:r>
              <a:rPr lang="en-US" baseline="0" dirty="0" smtClean="0"/>
              <a:t> 1970 ‘s and has expanded from initially a neonatal support to all age support platform.</a:t>
            </a:r>
          </a:p>
          <a:p>
            <a:r>
              <a:rPr lang="en-US" baseline="0" dirty="0" smtClean="0"/>
              <a:t>Indications for ECMO can be for cardiac, pulmonary or both organ system needs while awaiting the primary process to reverse.</a:t>
            </a:r>
          </a:p>
          <a:p>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3</a:t>
            </a:fld>
            <a:endParaRPr lang="en-US"/>
          </a:p>
        </p:txBody>
      </p:sp>
    </p:spTree>
    <p:extLst>
      <p:ext uri="{BB962C8B-B14F-4D97-AF65-F5344CB8AC3E}">
        <p14:creationId xmlns:p14="http://schemas.microsoft.com/office/powerpoint/2010/main" val="9657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a:t>
            </a:r>
            <a:r>
              <a:rPr lang="en-US" baseline="0" dirty="0" smtClean="0"/>
              <a:t>  a preeminent focus in managing critically ill patients is to attempt to maintain fluid balance. Often during the immediate decompensation fluid must be used for intravascular support, yet there continues to be a growing body of literature that identifies degree of fluid overload an independent risk  for mortality.</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12</a:t>
            </a:fld>
            <a:endParaRPr lang="en-US"/>
          </a:p>
        </p:txBody>
      </p:sp>
    </p:spTree>
    <p:extLst>
      <p:ext uri="{BB962C8B-B14F-4D97-AF65-F5344CB8AC3E}">
        <p14:creationId xmlns:p14="http://schemas.microsoft.com/office/powerpoint/2010/main" val="176427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First papers </a:t>
            </a:r>
            <a:r>
              <a:rPr lang="en-US" baseline="0" dirty="0" err="1" smtClean="0"/>
              <a:t>hilighting</a:t>
            </a:r>
            <a:r>
              <a:rPr lang="en-US" baseline="0" dirty="0" smtClean="0"/>
              <a:t> this association of FO and Mortality risk was </a:t>
            </a:r>
            <a:r>
              <a:rPr lang="en-US" baseline="0" dirty="0" err="1" smtClean="0"/>
              <a:t>Dr</a:t>
            </a:r>
            <a:r>
              <a:rPr lang="en-US" baseline="0" dirty="0" smtClean="0"/>
              <a:t> Goldstein’s in 2001 , where …</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13</a:t>
            </a:fld>
            <a:endParaRPr lang="en-US"/>
          </a:p>
        </p:txBody>
      </p:sp>
    </p:spTree>
    <p:extLst>
      <p:ext uri="{BB962C8B-B14F-4D97-AF65-F5344CB8AC3E}">
        <p14:creationId xmlns:p14="http://schemas.microsoft.com/office/powerpoint/2010/main" val="158976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Subsequent studies </a:t>
            </a:r>
            <a:r>
              <a:rPr lang="en-US" dirty="0" err="1" smtClean="0"/>
              <a:t>corobboratedthis</a:t>
            </a:r>
            <a:r>
              <a:rPr lang="en-US" dirty="0" smtClean="0"/>
              <a:t> FO association with Mortality have since been done , </a:t>
            </a:r>
            <a:r>
              <a:rPr lang="en-US" baseline="0" dirty="0" err="1" smtClean="0"/>
              <a:t>Foland</a:t>
            </a:r>
            <a:r>
              <a:rPr lang="en-US" baseline="0" dirty="0" smtClean="0"/>
              <a:t> and associates reviewing  their 113 CVVH cases and examined the % FO prior to initiating the CRRT ( FO </a:t>
            </a:r>
            <a:r>
              <a:rPr lang="en-US" baseline="0" dirty="0" err="1" smtClean="0"/>
              <a:t>summarative</a:t>
            </a:r>
            <a:r>
              <a:rPr lang="en-US" baseline="0" dirty="0" smtClean="0"/>
              <a:t> </a:t>
            </a:r>
            <a:r>
              <a:rPr lang="en-US" baseline="0" dirty="0" err="1" smtClean="0"/>
              <a:t>calcs</a:t>
            </a:r>
            <a:r>
              <a:rPr lang="en-US" baseline="0" dirty="0" smtClean="0"/>
              <a:t> were made up to a week maximum of I&amp;O prior to the CRRT).  FO was defined as total fluid intake minus total fluid output divided by the body weight. Children with 3 or more Organ system dysfunction had % FO independently associated with decreased survival. The overall survival in this  group children requiring CRRT was 61%, with median % fluid Overload of 7.8 % in the survivors </a:t>
            </a:r>
            <a:r>
              <a:rPr lang="en-US" baseline="0" dirty="0" err="1" smtClean="0"/>
              <a:t>ane</a:t>
            </a:r>
            <a:r>
              <a:rPr lang="en-US" baseline="0" dirty="0" smtClean="0"/>
              <a:t> median FO% of 15.1% in </a:t>
            </a:r>
            <a:r>
              <a:rPr lang="en-US" baseline="0" dirty="0" err="1" smtClean="0"/>
              <a:t>nonsurvivors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14</a:t>
            </a:fld>
            <a:endParaRPr lang="en-US"/>
          </a:p>
        </p:txBody>
      </p:sp>
    </p:spTree>
    <p:extLst>
      <p:ext uri="{BB962C8B-B14F-4D97-AF65-F5344CB8AC3E}">
        <p14:creationId xmlns:p14="http://schemas.microsoft.com/office/powerpoint/2010/main" val="151666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Gillespie</a:t>
            </a:r>
            <a:r>
              <a:rPr lang="en-US" baseline="0" dirty="0" smtClean="0"/>
              <a:t> also from Seattle demonstrated a similar %FO breakpoint of 10%  at start of CRRT initiation to be associated with a 3.02 times greater risk of death.</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15</a:t>
            </a:fld>
            <a:endParaRPr lang="en-US"/>
          </a:p>
        </p:txBody>
      </p:sp>
    </p:spTree>
    <p:extLst>
      <p:ext uri="{BB962C8B-B14F-4D97-AF65-F5344CB8AC3E}">
        <p14:creationId xmlns:p14="http://schemas.microsoft.com/office/powerpoint/2010/main" val="165251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%FO at start of CRRT for the ECMO population  display the same</a:t>
            </a:r>
            <a:r>
              <a:rPr lang="en-US" baseline="0" dirty="0" smtClean="0"/>
              <a:t> associated risk of Mortality?  In a recent review of the Michigan ECMO Database the FO% at the start of CRRT was significantly lower in survivors (median 24.5%) than </a:t>
            </a:r>
            <a:r>
              <a:rPr lang="en-US" baseline="0" dirty="0" err="1" smtClean="0"/>
              <a:t>nonsurvivors</a:t>
            </a:r>
            <a:r>
              <a:rPr lang="en-US" baseline="0" dirty="0" smtClean="0"/>
              <a:t>  (38%) and in the ECMO patients that had &lt;10% FO at start of CRRT the best survival was seen (55.6% =5/9).  These finding support earlier use of CRRT prior to large %FO.</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16</a:t>
            </a:fld>
            <a:endParaRPr lang="en-US"/>
          </a:p>
        </p:txBody>
      </p:sp>
    </p:spTree>
    <p:extLst>
      <p:ext uri="{BB962C8B-B14F-4D97-AF65-F5344CB8AC3E}">
        <p14:creationId xmlns:p14="http://schemas.microsoft.com/office/powerpoint/2010/main" val="214354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achieving Fluid Balance when CRRT was employed during ECMO a decrease </a:t>
            </a:r>
            <a:r>
              <a:rPr lang="en-US" baseline="0" dirty="0" smtClean="0"/>
              <a:t>use of Furosemide from 2 mg/kg/d to 0.6 mg/kg/d  was attainable, (furosemide dose being associated in adults with worse outcomes) and the  capacity to reach full nutritional support(desired caloric prescription)  within 1 day when on CRRT vs 5 days without CRRT.</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17</a:t>
            </a:fld>
            <a:endParaRPr lang="en-US"/>
          </a:p>
        </p:txBody>
      </p:sp>
    </p:spTree>
    <p:extLst>
      <p:ext uri="{BB962C8B-B14F-4D97-AF65-F5344CB8AC3E}">
        <p14:creationId xmlns:p14="http://schemas.microsoft.com/office/powerpoint/2010/main" val="230164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we know of the Patients receiving</a:t>
            </a:r>
            <a:r>
              <a:rPr lang="en-US" baseline="0" dirty="0" smtClean="0"/>
              <a:t> CRRT and ECMO?    Knowing that in critically ill patients AKI is an independent risk of mortality, single centers have reported their findings in their ECMO population:   with survival  ranging from 43% to 83 % .</a:t>
            </a:r>
          </a:p>
          <a:p>
            <a:endParaRPr lang="en-US" baseline="0" dirty="0" smtClean="0"/>
          </a:p>
          <a:p>
            <a:r>
              <a:rPr lang="en-US" dirty="0" err="1" smtClean="0"/>
              <a:t>Cavagnaro</a:t>
            </a:r>
            <a:r>
              <a:rPr lang="en-US" baseline="0" dirty="0" smtClean="0"/>
              <a:t> study (12 neonates and Pediatric </a:t>
            </a:r>
            <a:r>
              <a:rPr lang="en-US" baseline="0" dirty="0" err="1" smtClean="0"/>
              <a:t>pt</a:t>
            </a:r>
            <a:r>
              <a:rPr lang="en-US" baseline="0" dirty="0" smtClean="0"/>
              <a:t> on ECMO, 6 of these also on CRRT. </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18</a:t>
            </a:fld>
            <a:endParaRPr lang="en-US"/>
          </a:p>
        </p:txBody>
      </p:sp>
    </p:spTree>
    <p:extLst>
      <p:ext uri="{BB962C8B-B14F-4D97-AF65-F5344CB8AC3E}">
        <p14:creationId xmlns:p14="http://schemas.microsoft.com/office/powerpoint/2010/main" val="3483458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Askenazi</a:t>
            </a:r>
            <a:r>
              <a:rPr lang="en-US" baseline="0" dirty="0" smtClean="0"/>
              <a:t>  reported from the 10 year review of ELSO data a </a:t>
            </a:r>
            <a:r>
              <a:rPr lang="en-US" dirty="0" smtClean="0"/>
              <a:t>Mortality odds ratio for neonates on ECMO with AKI of  3.2 and for children</a:t>
            </a:r>
            <a:r>
              <a:rPr lang="en-US" baseline="0" dirty="0" smtClean="0"/>
              <a:t> 1.7, and likewise RRT use associated with  a mortality odds ratio of 1.9 for neonate and 2.5 for children. AKI and need for RRT are clearly independent </a:t>
            </a:r>
            <a:r>
              <a:rPr lang="en-US" baseline="0" dirty="0" err="1" smtClean="0"/>
              <a:t>mortality.risks</a:t>
            </a:r>
            <a:r>
              <a:rPr lang="en-US" baseline="0" dirty="0" smtClean="0"/>
              <a:t>.  Remembering </a:t>
            </a:r>
            <a:r>
              <a:rPr lang="en-US" baseline="0" dirty="0" err="1" smtClean="0"/>
              <a:t>Selewski</a:t>
            </a:r>
            <a:r>
              <a:rPr lang="en-US" baseline="0" dirty="0" smtClean="0"/>
              <a:t> report of degree of FO at start of RRT for the ECMO patient and it’s correlation to mortality,  this might be a tool for earlier institution of RRT in these critically ill children, what effect </a:t>
            </a:r>
            <a:r>
              <a:rPr lang="en-US" baseline="0" dirty="0" err="1" smtClean="0"/>
              <a:t>thismay</a:t>
            </a:r>
            <a:r>
              <a:rPr lang="en-US" baseline="0" dirty="0" smtClean="0"/>
              <a:t> have on changing the mortality odd ratio  is yet to be defined.</a:t>
            </a:r>
            <a:endParaRPr lang="en-US" dirty="0"/>
          </a:p>
        </p:txBody>
      </p:sp>
      <p:sp>
        <p:nvSpPr>
          <p:cNvPr id="4" name="Slide Number Placeholder 3"/>
          <p:cNvSpPr>
            <a:spLocks noGrp="1"/>
          </p:cNvSpPr>
          <p:nvPr>
            <p:ph type="sldNum" sz="quarter" idx="10"/>
          </p:nvPr>
        </p:nvSpPr>
        <p:spPr/>
        <p:txBody>
          <a:bodyPr/>
          <a:lstStyle/>
          <a:p>
            <a:fld id="{0B13CF13-EC44-4347-B3C1-F01D09D8077A}" type="slidenum">
              <a:rPr lang="en-US" smtClean="0"/>
              <a:t>19</a:t>
            </a:fld>
            <a:endParaRPr lang="en-US"/>
          </a:p>
        </p:txBody>
      </p:sp>
    </p:spTree>
    <p:extLst>
      <p:ext uri="{BB962C8B-B14F-4D97-AF65-F5344CB8AC3E}">
        <p14:creationId xmlns:p14="http://schemas.microsoft.com/office/powerpoint/2010/main" val="247227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actual perform</a:t>
            </a:r>
            <a:r>
              <a:rPr lang="en-US" baseline="0" dirty="0" smtClean="0"/>
              <a:t> or connect the CRRT filter/machine to interface with the ECMO circuit. There are 2 main approaches: The original method prior to stand alone CRRT machines were in-line filters and with the development of CRRT machine then these machine placed in parallel could provide additional </a:t>
            </a:r>
            <a:r>
              <a:rPr lang="en-US" baseline="0" dirty="0" err="1" smtClean="0"/>
              <a:t>dialytic</a:t>
            </a:r>
            <a:r>
              <a:rPr lang="en-US" baseline="0" dirty="0" smtClean="0"/>
              <a:t> clearance options.</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20</a:t>
            </a:fld>
            <a:endParaRPr lang="en-US"/>
          </a:p>
        </p:txBody>
      </p:sp>
    </p:spTree>
    <p:extLst>
      <p:ext uri="{BB962C8B-B14F-4D97-AF65-F5344CB8AC3E}">
        <p14:creationId xmlns:p14="http://schemas.microsoft.com/office/powerpoint/2010/main" val="402352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represents the standard in-line filter setup,</a:t>
            </a:r>
            <a:r>
              <a:rPr lang="en-US" baseline="0" dirty="0" smtClean="0"/>
              <a:t> when only the </a:t>
            </a:r>
            <a:r>
              <a:rPr lang="en-US" baseline="0" dirty="0" err="1" smtClean="0"/>
              <a:t>hemofilter</a:t>
            </a:r>
            <a:r>
              <a:rPr lang="en-US" baseline="0" dirty="0" smtClean="0"/>
              <a:t> itself is used. In this cartoon of the ECMO circuit the pump is a roller ( positive pressure) generator. In this set up  IV pumps are used to control the UF rate and this error rate up to 12% has been documented in the past  for this type of system., hence the development of CRRT machines.</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21</a:t>
            </a:fld>
            <a:endParaRPr lang="en-US"/>
          </a:p>
        </p:txBody>
      </p:sp>
    </p:spTree>
    <p:extLst>
      <p:ext uri="{BB962C8B-B14F-4D97-AF65-F5344CB8AC3E}">
        <p14:creationId xmlns:p14="http://schemas.microsoft.com/office/powerpoint/2010/main" val="415692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extracorporeal circuit can be through a </a:t>
            </a:r>
            <a:r>
              <a:rPr lang="en-US" baseline="0" dirty="0" err="1" smtClean="0"/>
              <a:t>venoarterial</a:t>
            </a:r>
            <a:r>
              <a:rPr lang="en-US" baseline="0" dirty="0" smtClean="0"/>
              <a:t> setup or a venous setup which can be through 2 venous cannulas or a double lumen cannula, which are now becoming more popular. </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4</a:t>
            </a:fld>
            <a:endParaRPr lang="en-US"/>
          </a:p>
        </p:txBody>
      </p:sp>
    </p:spTree>
    <p:extLst>
      <p:ext uri="{BB962C8B-B14F-4D97-AF65-F5344CB8AC3E}">
        <p14:creationId xmlns:p14="http://schemas.microsoft.com/office/powerpoint/2010/main" val="2940214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The risk of  UF removal errors increase as flow/pressure increases across the </a:t>
            </a:r>
            <a:r>
              <a:rPr lang="en-US" sz="1200" dirty="0" err="1" smtClean="0">
                <a:latin typeface="Arial" charset="0"/>
              </a:rPr>
              <a:t>hemofilter</a:t>
            </a:r>
            <a:r>
              <a:rPr lang="en-US" sz="1200" dirty="0" smtClean="0">
                <a:latin typeface="Arial"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 </a:t>
            </a:r>
            <a:r>
              <a:rPr lang="en-US" sz="1200" dirty="0" err="1" smtClean="0">
                <a:latin typeface="Arial" charset="0"/>
              </a:rPr>
              <a:t>Sucosky</a:t>
            </a:r>
            <a:r>
              <a:rPr lang="en-US" sz="1200" dirty="0" smtClean="0">
                <a:latin typeface="Arial" charset="0"/>
              </a:rPr>
              <a:t>, Paden et al., JMD, in press 2008 demonstrate increase error in UF rates with  increasing flow or pressure across the </a:t>
            </a:r>
            <a:r>
              <a:rPr lang="en-US" sz="1200" dirty="0" err="1" smtClean="0">
                <a:latin typeface="Arial" charset="0"/>
              </a:rPr>
              <a:t>hemofilter</a:t>
            </a:r>
            <a:r>
              <a:rPr lang="en-US" sz="1200" dirty="0" smtClean="0">
                <a:latin typeface="Arial" charset="0"/>
              </a:rPr>
              <a:t> membrane.</a:t>
            </a:r>
          </a:p>
          <a:p>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22</a:t>
            </a:fld>
            <a:endParaRPr lang="en-US"/>
          </a:p>
        </p:txBody>
      </p:sp>
    </p:spTree>
    <p:extLst>
      <p:ext uri="{BB962C8B-B14F-4D97-AF65-F5344CB8AC3E}">
        <p14:creationId xmlns:p14="http://schemas.microsoft.com/office/powerpoint/2010/main" val="707829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t>
            </a:r>
            <a:r>
              <a:rPr lang="en-US" baseline="0" dirty="0" smtClean="0"/>
              <a:t> are two stand alone CRRT  machines.  </a:t>
            </a:r>
            <a:r>
              <a:rPr lang="en-US" baseline="0" dirty="0" err="1" smtClean="0"/>
              <a:t>Theis</a:t>
            </a:r>
            <a:r>
              <a:rPr lang="en-US" baseline="0" dirty="0" smtClean="0"/>
              <a:t> extracorporeal volume now is additive to the ECMO circuit volume. </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23</a:t>
            </a:fld>
            <a:endParaRPr lang="en-US"/>
          </a:p>
        </p:txBody>
      </p:sp>
    </p:spTree>
    <p:extLst>
      <p:ext uri="{BB962C8B-B14F-4D97-AF65-F5344CB8AC3E}">
        <p14:creationId xmlns:p14="http://schemas.microsoft.com/office/powerpoint/2010/main" val="225395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cartoon  is a schematic of the ECMO</a:t>
            </a:r>
            <a:r>
              <a:rPr lang="en-US" baseline="0" dirty="0" smtClean="0"/>
              <a:t> and CRRT in tandem circuit, with the more commonly used centrifugal pump  that creates a negative venous pressure flow. When setting up the RRT and ECMO  depending on your CRRT Extracorporeal system volume, and that ratio to the patient </a:t>
            </a:r>
            <a:r>
              <a:rPr lang="en-US" baseline="0" dirty="0" err="1" smtClean="0"/>
              <a:t>intravacular</a:t>
            </a:r>
            <a:r>
              <a:rPr lang="en-US" baseline="0" dirty="0" smtClean="0"/>
              <a:t>  volume, priming with Blood  for the small patient may be needed. </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24</a:t>
            </a:fld>
            <a:endParaRPr lang="en-US"/>
          </a:p>
        </p:txBody>
      </p:sp>
    </p:spTree>
    <p:extLst>
      <p:ext uri="{BB962C8B-B14F-4D97-AF65-F5344CB8AC3E}">
        <p14:creationId xmlns:p14="http://schemas.microsoft.com/office/powerpoint/2010/main" val="282445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decade their have been many advances in ECMO including smaller extracorporeal circuit volume </a:t>
            </a:r>
            <a:r>
              <a:rPr lang="en-US" baseline="0" dirty="0" smtClean="0"/>
              <a:t>through now PMP (</a:t>
            </a:r>
            <a:r>
              <a:rPr lang="en-US" sz="1200" kern="1200" dirty="0" smtClean="0">
                <a:solidFill>
                  <a:schemeClr val="tx1"/>
                </a:solidFill>
                <a:effectLst/>
                <a:latin typeface="+mn-lt"/>
                <a:ea typeface="+mn-ea"/>
                <a:cs typeface="+mn-cs"/>
              </a:rPr>
              <a:t>Poly-</a:t>
            </a:r>
            <a:r>
              <a:rPr lang="en-US" sz="1200" kern="1200" dirty="0" err="1" smtClean="0">
                <a:solidFill>
                  <a:schemeClr val="tx1"/>
                </a:solidFill>
                <a:effectLst/>
                <a:latin typeface="+mn-lt"/>
                <a:ea typeface="+mn-ea"/>
                <a:cs typeface="+mn-cs"/>
              </a:rPr>
              <a:t>methylpentene</a:t>
            </a:r>
            <a:r>
              <a:rPr lang="en-US" sz="1200" kern="1200" dirty="0" smtClean="0">
                <a:solidFill>
                  <a:schemeClr val="tx1"/>
                </a:solidFill>
                <a:effectLst/>
                <a:latin typeface="+mn-lt"/>
                <a:ea typeface="+mn-ea"/>
                <a:cs typeface="+mn-cs"/>
              </a:rPr>
              <a:t>) </a:t>
            </a:r>
            <a:r>
              <a:rPr lang="en-US" baseline="0" dirty="0" smtClean="0"/>
              <a:t> oxygenators and centrifugal pumps. With the advantages as listed above. </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25</a:t>
            </a:fld>
            <a:endParaRPr lang="en-US"/>
          </a:p>
        </p:txBody>
      </p:sp>
    </p:spTree>
    <p:extLst>
      <p:ext uri="{BB962C8B-B14F-4D97-AF65-F5344CB8AC3E}">
        <p14:creationId xmlns:p14="http://schemas.microsoft.com/office/powerpoint/2010/main" val="1983838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Once the RRT</a:t>
            </a:r>
            <a:r>
              <a:rPr lang="en-US" baseline="0" dirty="0" smtClean="0"/>
              <a:t> system is in line with the ECMO circuit, alarms may occur due to the pressure monitors on the RRT system. Currently there is no consistent method/solution for this, and this can be address by altering the entry site on the  ECMO circuit , commonly a flow resistor such as this Hoffman clamp or by  resistance tubing can be down or adjustment of the alarm setting.  Further work to address these issues is ongoing.</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26</a:t>
            </a:fld>
            <a:endParaRPr lang="en-US"/>
          </a:p>
        </p:txBody>
      </p:sp>
    </p:spTree>
    <p:extLst>
      <p:ext uri="{BB962C8B-B14F-4D97-AF65-F5344CB8AC3E}">
        <p14:creationId xmlns:p14="http://schemas.microsoft.com/office/powerpoint/2010/main" val="859465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  CRRT in tandem with ECMO allows not only support for</a:t>
            </a:r>
            <a:r>
              <a:rPr lang="en-US" baseline="0" dirty="0" smtClean="0"/>
              <a:t> the patient with  AKI  but also to reach the  </a:t>
            </a:r>
            <a:r>
              <a:rPr lang="en-US" dirty="0" smtClean="0"/>
              <a:t>nutritional goals</a:t>
            </a:r>
            <a:r>
              <a:rPr lang="en-US" baseline="0" dirty="0" smtClean="0"/>
              <a:t> more timely as  well as Fluid balance control, To limit ongoing heavy use of diuretics which may harm their only risk </a:t>
            </a:r>
            <a:r>
              <a:rPr lang="en-US" baseline="0" dirty="0" err="1" smtClean="0"/>
              <a:t>assoication</a:t>
            </a:r>
            <a:r>
              <a:rPr lang="en-US" baseline="0" dirty="0" smtClean="0"/>
              <a:t>.  Although Mortality Odd ratio is increased  in children on ECMO  with  CRRT this may well be related  to the underlying primary disease process that led to the </a:t>
            </a:r>
            <a:r>
              <a:rPr lang="en-US" baseline="0" smtClean="0"/>
              <a:t>organ failure.</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27</a:t>
            </a:fld>
            <a:endParaRPr lang="en-US"/>
          </a:p>
        </p:txBody>
      </p:sp>
    </p:spTree>
    <p:extLst>
      <p:ext uri="{BB962C8B-B14F-4D97-AF65-F5344CB8AC3E}">
        <p14:creationId xmlns:p14="http://schemas.microsoft.com/office/powerpoint/2010/main" val="40815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diagram of the overall system  of  VA</a:t>
            </a:r>
            <a:r>
              <a:rPr lang="en-US" baseline="0" dirty="0" smtClean="0"/>
              <a:t> setup on a child.</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5</a:t>
            </a:fld>
            <a:endParaRPr lang="en-US"/>
          </a:p>
        </p:txBody>
      </p:sp>
    </p:spTree>
    <p:extLst>
      <p:ext uri="{BB962C8B-B14F-4D97-AF65-F5344CB8AC3E}">
        <p14:creationId xmlns:p14="http://schemas.microsoft.com/office/powerpoint/2010/main" val="202579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ECMO itself provides</a:t>
            </a:r>
            <a:r>
              <a:rPr lang="en-US" baseline="0" dirty="0" smtClean="0"/>
              <a:t> a support platform for hemodynamic and respiratory support of the patient but does not change alter existing injury present to the kidney, nor treat the underlying cause of the organ dysfunction. Therefore To support a child on ECMO with existing AKI or to address metabolic needs of the patient CRRT may be employed. Indications for adding CRRT to the ECMO circuit are as listed above.</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6</a:t>
            </a:fld>
            <a:endParaRPr lang="en-US"/>
          </a:p>
        </p:txBody>
      </p:sp>
    </p:spTree>
    <p:extLst>
      <p:ext uri="{BB962C8B-B14F-4D97-AF65-F5344CB8AC3E}">
        <p14:creationId xmlns:p14="http://schemas.microsoft.com/office/powerpoint/2010/main" val="239737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Etiology</a:t>
            </a:r>
            <a:r>
              <a:rPr lang="en-US" baseline="0" dirty="0" smtClean="0"/>
              <a:t> of AKI in ECMO patients are not significantly different from that of the general ICU patient. Often the primary cause being  via ischemia or other stressors the kidney was exposed to prior to ECMO deployment.</a:t>
            </a:r>
          </a:p>
          <a:p>
            <a:r>
              <a:rPr lang="en-US" dirty="0" smtClean="0"/>
              <a:t>Uchino et al JAMA 2005;294:813-818 AKI in ICU </a:t>
            </a:r>
            <a:r>
              <a:rPr lang="en-US" dirty="0" err="1" smtClean="0"/>
              <a:t>pts</a:t>
            </a:r>
            <a:r>
              <a:rPr lang="en-US" baseline="0" dirty="0" smtClean="0"/>
              <a:t> found the first 4 and major surgery to be most common triggers of AKI </a:t>
            </a:r>
            <a:r>
              <a:rPr lang="en-US" baseline="0" dirty="0" err="1" smtClean="0"/>
              <a:t>pathophys</a:t>
            </a:r>
            <a:r>
              <a:rPr lang="en-US" baseline="0" dirty="0" smtClean="0"/>
              <a:t>.</a:t>
            </a:r>
          </a:p>
          <a:p>
            <a:r>
              <a:rPr lang="en-US" baseline="0" dirty="0" smtClean="0"/>
              <a:t>Other causes, </a:t>
            </a:r>
            <a:r>
              <a:rPr lang="en-US" baseline="0" dirty="0" err="1" smtClean="0"/>
              <a:t>hepatorenal</a:t>
            </a:r>
            <a:r>
              <a:rPr lang="en-US" baseline="0" dirty="0" smtClean="0"/>
              <a:t>, ,trauma. Ingestions</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7</a:t>
            </a:fld>
            <a:endParaRPr lang="en-US"/>
          </a:p>
        </p:txBody>
      </p:sp>
    </p:spTree>
    <p:extLst>
      <p:ext uri="{BB962C8B-B14F-4D97-AF65-F5344CB8AC3E}">
        <p14:creationId xmlns:p14="http://schemas.microsoft.com/office/powerpoint/2010/main" val="108258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incidence of AKI in the ECMO population ? Large </a:t>
            </a:r>
            <a:r>
              <a:rPr lang="en-US" dirty="0" err="1" smtClean="0"/>
              <a:t>multicentered</a:t>
            </a:r>
            <a:r>
              <a:rPr lang="en-US" dirty="0" smtClean="0"/>
              <a:t> collectively  data is scarce, but individual centers have reported their experiences as above. A challenge in the past has stemmed from defining AKI </a:t>
            </a:r>
            <a:r>
              <a:rPr lang="en-US" baseline="0" dirty="0" smtClean="0"/>
              <a:t> similarly,  most of the above centers used the RIFLE nomenclature</a:t>
            </a:r>
            <a:r>
              <a:rPr lang="en-US" dirty="0" smtClean="0"/>
              <a:t> (R=1.5 baseline Cr;</a:t>
            </a:r>
            <a:r>
              <a:rPr lang="en-US" baseline="0" dirty="0" smtClean="0"/>
              <a:t> I =2 x Cr ; F=3 x Cr; Loss; </a:t>
            </a:r>
            <a:r>
              <a:rPr lang="en-US" baseline="0" dirty="0" err="1" smtClean="0"/>
              <a:t>Endstage</a:t>
            </a:r>
            <a:r>
              <a:rPr lang="en-US" baseline="0" dirty="0" smtClean="0"/>
              <a:t>.</a:t>
            </a:r>
          </a:p>
          <a:p>
            <a:r>
              <a:rPr lang="en-US" baseline="0" dirty="0" err="1" smtClean="0"/>
              <a:t>Gadepalli</a:t>
            </a:r>
            <a:r>
              <a:rPr lang="en-US" baseline="0" dirty="0" smtClean="0"/>
              <a:t> reported UMICH experience over a 10 </a:t>
            </a:r>
            <a:r>
              <a:rPr lang="en-US" baseline="0" dirty="0" err="1" smtClean="0"/>
              <a:t>yr</a:t>
            </a:r>
            <a:r>
              <a:rPr lang="en-US" baseline="0" dirty="0" smtClean="0"/>
              <a:t> period(1999-2009 N= 68 ECMO </a:t>
            </a:r>
            <a:r>
              <a:rPr lang="en-US" baseline="0" dirty="0" err="1" smtClean="0"/>
              <a:t>pt</a:t>
            </a:r>
            <a:r>
              <a:rPr lang="en-US" baseline="0" dirty="0" smtClean="0"/>
              <a:t> with CDH)</a:t>
            </a:r>
          </a:p>
          <a:p>
            <a:r>
              <a:rPr lang="en-US" baseline="0" dirty="0" smtClean="0"/>
              <a:t>_Smith reported at Vanderbilt a 24 month period with  N=49 </a:t>
            </a:r>
            <a:r>
              <a:rPr lang="en-US" baseline="0" dirty="0" err="1" smtClean="0"/>
              <a:t>ped</a:t>
            </a:r>
            <a:r>
              <a:rPr lang="en-US" baseline="0" dirty="0" smtClean="0"/>
              <a:t> cardiac ECMO runs and 71.7% met AKI criteria with 58.7% receiving CRRT.</a:t>
            </a:r>
          </a:p>
          <a:p>
            <a:r>
              <a:rPr lang="en-US" baseline="0" dirty="0" smtClean="0"/>
              <a:t>Lin CY et </a:t>
            </a:r>
            <a:r>
              <a:rPr lang="en-US" baseline="0" dirty="0" err="1" smtClean="0"/>
              <a:t>al,Taiwan</a:t>
            </a:r>
            <a:r>
              <a:rPr lang="en-US" baseline="0" dirty="0" smtClean="0"/>
              <a:t> review over 24 month (2002-4) of adult CV </a:t>
            </a:r>
            <a:r>
              <a:rPr lang="en-US" baseline="0" dirty="0" err="1" smtClean="0"/>
              <a:t>pts</a:t>
            </a:r>
            <a:r>
              <a:rPr lang="en-US" baseline="0" dirty="0" smtClean="0"/>
              <a:t> where N=46 ECMO support and 78% met AKI (R,I,F) and 34.8 % required CRRT.</a:t>
            </a:r>
          </a:p>
          <a:p>
            <a:r>
              <a:rPr lang="en-US" baseline="0" dirty="0" smtClean="0"/>
              <a:t>Yan X et al </a:t>
            </a:r>
            <a:r>
              <a:rPr lang="en-US" baseline="0" dirty="0" err="1" smtClean="0"/>
              <a:t>Eur</a:t>
            </a:r>
            <a:r>
              <a:rPr lang="en-US" baseline="0" dirty="0" smtClean="0"/>
              <a:t> J </a:t>
            </a:r>
            <a:r>
              <a:rPr lang="en-US" baseline="0" dirty="0" err="1" smtClean="0"/>
              <a:t>Cardiothorac</a:t>
            </a:r>
            <a:r>
              <a:rPr lang="en-US" baseline="0" dirty="0" smtClean="0"/>
              <a:t>  </a:t>
            </a:r>
            <a:r>
              <a:rPr lang="en-US" baseline="0" dirty="0" err="1" smtClean="0"/>
              <a:t>Surg</a:t>
            </a:r>
            <a:r>
              <a:rPr lang="en-US" baseline="0" dirty="0" smtClean="0"/>
              <a:t> 2010;37:334-338  at </a:t>
            </a:r>
            <a:r>
              <a:rPr lang="en-US" baseline="0" dirty="0" err="1" smtClean="0"/>
              <a:t>Bejing</a:t>
            </a:r>
            <a:r>
              <a:rPr lang="en-US" baseline="0" dirty="0" smtClean="0"/>
              <a:t> reviewed  a 4 </a:t>
            </a:r>
            <a:r>
              <a:rPr lang="en-US" baseline="0" dirty="0" err="1" smtClean="0"/>
              <a:t>yr</a:t>
            </a:r>
            <a:r>
              <a:rPr lang="en-US" baseline="0" dirty="0" smtClean="0"/>
              <a:t> period (2004-8,) N=67 found AKI </a:t>
            </a:r>
            <a:r>
              <a:rPr lang="en-US" b="0" baseline="0" dirty="0" smtClean="0"/>
              <a:t>of 81% RIFLE and 85% AKIN in the first 48  </a:t>
            </a:r>
            <a:r>
              <a:rPr lang="en-US" b="0" baseline="0" dirty="0" err="1" smtClean="0"/>
              <a:t>hr</a:t>
            </a:r>
            <a:r>
              <a:rPr lang="en-US" b="0" baseline="0" dirty="0" smtClean="0"/>
              <a:t> of ECMO, with 45 % RRT use in these patients.</a:t>
            </a:r>
          </a:p>
          <a:p>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8</a:t>
            </a:fld>
            <a:endParaRPr lang="en-US"/>
          </a:p>
        </p:txBody>
      </p:sp>
    </p:spTree>
    <p:extLst>
      <p:ext uri="{BB962C8B-B14F-4D97-AF65-F5344CB8AC3E}">
        <p14:creationId xmlns:p14="http://schemas.microsoft.com/office/powerpoint/2010/main" val="393948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RRT for these ECMO patients with AKI  at these center ranged from 16~60 %.</a:t>
            </a:r>
          </a:p>
          <a:p>
            <a:r>
              <a:rPr lang="en-US" dirty="0" smtClean="0"/>
              <a:t>(Gad= U </a:t>
            </a:r>
            <a:r>
              <a:rPr lang="en-US" dirty="0" err="1" smtClean="0"/>
              <a:t>Mich</a:t>
            </a:r>
            <a:r>
              <a:rPr lang="en-US" dirty="0" smtClean="0"/>
              <a:t>; Smith = </a:t>
            </a:r>
            <a:r>
              <a:rPr lang="en-US" dirty="0" err="1" smtClean="0"/>
              <a:t>Vandebilt</a:t>
            </a:r>
            <a:r>
              <a:rPr lang="en-US" dirty="0" smtClean="0"/>
              <a:t>; Lin = Taiwan;</a:t>
            </a:r>
            <a:r>
              <a:rPr lang="en-US" baseline="0" dirty="0" smtClean="0"/>
              <a:t> Yan = China; Hoover = Atlanta </a:t>
            </a:r>
            <a:r>
              <a:rPr lang="en-US" baseline="0" dirty="0" err="1" smtClean="0"/>
              <a:t>Engleston</a:t>
            </a:r>
            <a:r>
              <a:rPr lang="en-US" baseline="0" dirty="0" smtClean="0"/>
              <a:t>,)    From the above data, it is clear that not all ECMO centers  use CRRT to </a:t>
            </a:r>
            <a:r>
              <a:rPr lang="en-US" baseline="0" dirty="0" err="1" smtClean="0"/>
              <a:t>suopport</a:t>
            </a:r>
            <a:r>
              <a:rPr lang="en-US" baseline="0" dirty="0" smtClean="0"/>
              <a:t> their patients with AKI, a wide variance of this therapy in ECMO is seen. With relatively low use of RRT in the Neonatal CDH group with  renal injury to a high use of CRRT ~60% at Vanderbilt in the post cardiac children where the AKI incidence ( RIFLE criteria) on ECMO was similar at 71%.   What then are the reasons  CRRT is performed in  </a:t>
            </a:r>
            <a:r>
              <a:rPr lang="en-US" baseline="0" dirty="0" err="1" smtClean="0"/>
              <a:t>tadem</a:t>
            </a:r>
            <a:r>
              <a:rPr lang="en-US" baseline="0" dirty="0" smtClean="0"/>
              <a:t> with ECMO </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9</a:t>
            </a:fld>
            <a:endParaRPr lang="en-US"/>
          </a:p>
        </p:txBody>
      </p:sp>
    </p:spTree>
    <p:extLst>
      <p:ext uri="{BB962C8B-B14F-4D97-AF65-F5344CB8AC3E}">
        <p14:creationId xmlns:p14="http://schemas.microsoft.com/office/powerpoint/2010/main" val="336494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Askenazi</a:t>
            </a:r>
            <a:r>
              <a:rPr lang="en-US" baseline="0" dirty="0" smtClean="0"/>
              <a:t> published in PCCM 2011  ELSO data over a 10 year period listing  both AKI and RRT support. Difficulties again with the definition of AKI by the different centers as well as limited </a:t>
            </a:r>
            <a:r>
              <a:rPr lang="en-US" baseline="0" dirty="0" err="1" smtClean="0"/>
              <a:t>demopgraphic</a:t>
            </a:r>
            <a:r>
              <a:rPr lang="en-US" baseline="0" dirty="0" smtClean="0"/>
              <a:t> data including the length of preexisting renal dysfunction. Was not available.</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10</a:t>
            </a:fld>
            <a:endParaRPr lang="en-US"/>
          </a:p>
        </p:txBody>
      </p:sp>
    </p:spTree>
    <p:extLst>
      <p:ext uri="{BB962C8B-B14F-4D97-AF65-F5344CB8AC3E}">
        <p14:creationId xmlns:p14="http://schemas.microsoft.com/office/powerpoint/2010/main" val="331621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recent report</a:t>
            </a:r>
            <a:r>
              <a:rPr lang="en-US" baseline="0" dirty="0" smtClean="0"/>
              <a:t> by Fleming  evaluating collective data from surveying multiple (65) ECMO centers found Fluid Overload as the primary indication for CRRT (43%) and to prevent FO  CRRT was begun in an additional 16%. AKI as the indication for CRRT was 35%Tand was primarily in the cardiac dominate ECMO centers.  This Survey  also found that in the primary modality was convective with CVVJ representing 43.4% of the CRRT and SCUF primarily done with a </a:t>
            </a:r>
            <a:r>
              <a:rPr lang="en-US" baseline="0" dirty="0" err="1" smtClean="0"/>
              <a:t>hemofilter</a:t>
            </a:r>
            <a:r>
              <a:rPr lang="en-US" baseline="0" dirty="0" smtClean="0"/>
              <a:t> in line and CVVH primarily done by a </a:t>
            </a:r>
            <a:r>
              <a:rPr lang="en-US" baseline="0" dirty="0" err="1" smtClean="0"/>
              <a:t>CRRTMachine</a:t>
            </a:r>
            <a:r>
              <a:rPr lang="en-US" baseline="0" dirty="0" smtClean="0"/>
              <a:t>  in tandem.( method of support interface with the ECMO circuit) </a:t>
            </a:r>
          </a:p>
          <a:p>
            <a:r>
              <a:rPr lang="en-US" baseline="0" dirty="0" smtClean="0"/>
              <a:t>the prescribing practice for the dialysis prescription was 63% by Nephrologist, 33% by </a:t>
            </a:r>
            <a:r>
              <a:rPr lang="en-US" baseline="0" dirty="0" err="1" smtClean="0"/>
              <a:t>intensivists</a:t>
            </a:r>
            <a:r>
              <a:rPr lang="en-US" baseline="0" dirty="0" smtClean="0"/>
              <a:t> and 4% dual authorship..</a:t>
            </a:r>
            <a:endParaRPr lang="en-US" dirty="0"/>
          </a:p>
        </p:txBody>
      </p:sp>
      <p:sp>
        <p:nvSpPr>
          <p:cNvPr id="4" name="Slide Number Placeholder 3"/>
          <p:cNvSpPr>
            <a:spLocks noGrp="1"/>
          </p:cNvSpPr>
          <p:nvPr>
            <p:ph type="sldNum" sz="quarter" idx="10"/>
          </p:nvPr>
        </p:nvSpPr>
        <p:spPr/>
        <p:txBody>
          <a:bodyPr/>
          <a:lstStyle/>
          <a:p>
            <a:fld id="{C48DD644-1A18-455B-A8DC-775A8BB726E9}" type="slidenum">
              <a:rPr lang="en-US" smtClean="0"/>
              <a:t>11</a:t>
            </a:fld>
            <a:endParaRPr lang="en-US"/>
          </a:p>
        </p:txBody>
      </p:sp>
    </p:spTree>
    <p:extLst>
      <p:ext uri="{BB962C8B-B14F-4D97-AF65-F5344CB8AC3E}">
        <p14:creationId xmlns:p14="http://schemas.microsoft.com/office/powerpoint/2010/main" val="29142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B6DC6F-4245-4161-BCA3-C1DA4C4ABDF0}"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6DC6F-4245-4161-BCA3-C1DA4C4ABDF0}"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6DC6F-4245-4161-BCA3-C1DA4C4ABDF0}"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7B6DC6F-4245-4161-BCA3-C1DA4C4ABDF0}"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6DC6F-4245-4161-BCA3-C1DA4C4ABDF0}"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B6DC6F-4245-4161-BCA3-C1DA4C4ABDF0}"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6DC6F-4245-4161-BCA3-C1DA4C4ABDF0}" type="datetimeFigureOut">
              <a:rPr lang="en-US" smtClean="0"/>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B6DC6F-4245-4161-BCA3-C1DA4C4ABDF0}" type="datetimeFigureOut">
              <a:rPr lang="en-US" smtClean="0"/>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6DC6F-4245-4161-BCA3-C1DA4C4ABDF0}" type="datetimeFigureOut">
              <a:rPr lang="en-US" smtClean="0"/>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6DC6F-4245-4161-BCA3-C1DA4C4ABDF0}"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F4EDD-BE2E-4256-9BE8-371AD29701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6DC6F-4245-4161-BCA3-C1DA4C4ABDF0}"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F4EDD-BE2E-4256-9BE8-371AD297018C}"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7B6DC6F-4245-4161-BCA3-C1DA4C4ABDF0}" type="datetimeFigureOut">
              <a:rPr lang="en-US" smtClean="0"/>
              <a:t>5/1/2014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6BF4EDD-BE2E-4256-9BE8-371AD297018C}"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lgerian" pitchFamily="82" charset="0"/>
              </a:rPr>
              <a:t>PCRRT in ECMO</a:t>
            </a:r>
            <a:endParaRPr lang="en-US" dirty="0">
              <a:latin typeface="Algerian" pitchFamily="82" charset="0"/>
            </a:endParaRPr>
          </a:p>
        </p:txBody>
      </p:sp>
      <p:sp>
        <p:nvSpPr>
          <p:cNvPr id="3" name="Subtitle 2"/>
          <p:cNvSpPr>
            <a:spLocks noGrp="1"/>
          </p:cNvSpPr>
          <p:nvPr>
            <p:ph type="subTitle" idx="1"/>
          </p:nvPr>
        </p:nvSpPr>
        <p:spPr/>
        <p:txBody>
          <a:bodyPr>
            <a:noAutofit/>
          </a:bodyPr>
          <a:lstStyle/>
          <a:p>
            <a:r>
              <a:rPr lang="en-US" i="1" dirty="0" smtClean="0">
                <a:latin typeface="Baskerville Old Face" pitchFamily="18" charset="0"/>
              </a:rPr>
              <a:t>Norma </a:t>
            </a:r>
            <a:r>
              <a:rPr lang="en-US" i="1" dirty="0" err="1" smtClean="0">
                <a:latin typeface="Baskerville Old Face" pitchFamily="18" charset="0"/>
              </a:rPr>
              <a:t>Maxvold</a:t>
            </a:r>
            <a:r>
              <a:rPr lang="en-US" i="1" dirty="0" smtClean="0">
                <a:latin typeface="Baskerville Old Face" pitchFamily="18" charset="0"/>
              </a:rPr>
              <a:t> MD</a:t>
            </a:r>
          </a:p>
          <a:p>
            <a:r>
              <a:rPr lang="en-US" i="1" dirty="0" smtClean="0">
                <a:latin typeface="Baskerville Old Face" pitchFamily="18" charset="0"/>
              </a:rPr>
              <a:t>Associate Professor of Pediatrics</a:t>
            </a:r>
          </a:p>
          <a:p>
            <a:r>
              <a:rPr lang="en-US" i="1" dirty="0" smtClean="0">
                <a:latin typeface="Baskerville Old Face" pitchFamily="18" charset="0"/>
              </a:rPr>
              <a:t>Children’s Hospital of Richmond-VCU</a:t>
            </a:r>
            <a:endParaRPr lang="en-US" i="1" dirty="0">
              <a:latin typeface="Baskerville Old Face" pitchFamily="18" charset="0"/>
            </a:endParaRPr>
          </a:p>
        </p:txBody>
      </p:sp>
    </p:spTree>
    <p:extLst>
      <p:ext uri="{BB962C8B-B14F-4D97-AF65-F5344CB8AC3E}">
        <p14:creationId xmlns:p14="http://schemas.microsoft.com/office/powerpoint/2010/main" val="212686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r>
              <a:rPr lang="en-US" dirty="0"/>
              <a:t>ELSO Registry Data</a:t>
            </a:r>
            <a:r>
              <a:rPr lang="en-US" dirty="0" smtClean="0"/>
              <a:t>: 1998-2008</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685800" y="838200"/>
            <a:ext cx="7924800" cy="5410201"/>
          </a:xfrm>
        </p:spPr>
        <p:txBody>
          <a:bodyPr>
            <a:normAutofit/>
          </a:bodyPr>
          <a:lstStyle/>
          <a:p>
            <a:endParaRPr lang="en-US" dirty="0"/>
          </a:p>
          <a:p>
            <a:pPr marL="0" indent="0">
              <a:buNone/>
            </a:pPr>
            <a:r>
              <a:rPr lang="en-US" sz="2200" dirty="0" smtClean="0"/>
              <a:t>   </a:t>
            </a:r>
          </a:p>
          <a:p>
            <a:pPr marL="0" indent="0">
              <a:buNone/>
            </a:pPr>
            <a:r>
              <a:rPr lang="en-US" sz="2000" dirty="0" smtClean="0"/>
              <a:t>Population:          AKI:      RRT:        Both:       Neither:</a:t>
            </a:r>
          </a:p>
          <a:p>
            <a:pPr marL="0" indent="0">
              <a:buNone/>
            </a:pPr>
            <a:endParaRPr lang="en-US" sz="2200" dirty="0" smtClean="0"/>
          </a:p>
          <a:p>
            <a:r>
              <a:rPr lang="en-US" dirty="0" smtClean="0"/>
              <a:t> Neonatal </a:t>
            </a:r>
            <a:r>
              <a:rPr lang="en-US" sz="1500" dirty="0" smtClean="0"/>
              <a:t>(7941)   </a:t>
            </a:r>
            <a:r>
              <a:rPr lang="en-US" dirty="0" smtClean="0"/>
              <a:t>3%        18%              5%           74%</a:t>
            </a:r>
          </a:p>
          <a:p>
            <a:pPr marL="0" indent="0">
              <a:buNone/>
            </a:pPr>
            <a:endParaRPr lang="en-US" dirty="0"/>
          </a:p>
          <a:p>
            <a:r>
              <a:rPr lang="en-US" dirty="0" smtClean="0"/>
              <a:t> Pediatric </a:t>
            </a:r>
            <a:r>
              <a:rPr lang="en-US" sz="1400" dirty="0" smtClean="0"/>
              <a:t>(1962)</a:t>
            </a:r>
            <a:r>
              <a:rPr lang="en-US" dirty="0" smtClean="0"/>
              <a:t>    4%        26%              16%         54%</a:t>
            </a:r>
          </a:p>
          <a:p>
            <a:pPr marL="0" indent="0">
              <a:buNone/>
            </a:pPr>
            <a:endParaRPr lang="en-US" dirty="0" smtClean="0"/>
          </a:p>
          <a:p>
            <a:r>
              <a:rPr lang="en-US" dirty="0" smtClean="0"/>
              <a:t>  Adult </a:t>
            </a:r>
            <a:r>
              <a:rPr lang="en-US" sz="1400" dirty="0" smtClean="0"/>
              <a:t>(1011)          </a:t>
            </a:r>
            <a:r>
              <a:rPr lang="en-US" dirty="0" smtClean="0"/>
              <a:t>7%       15%              27%        51%</a:t>
            </a:r>
          </a:p>
          <a:p>
            <a:pPr marL="0" indent="0">
              <a:buNone/>
            </a:pPr>
            <a:r>
              <a:rPr lang="en-US" dirty="0"/>
              <a:t> </a:t>
            </a:r>
            <a:r>
              <a:rPr lang="en-US" dirty="0" smtClean="0"/>
              <a:t>     (Non-cardiac)</a:t>
            </a:r>
            <a:endParaRPr lang="en-US" dirty="0"/>
          </a:p>
          <a:p>
            <a:endParaRPr lang="en-US" dirty="0" smtClean="0"/>
          </a:p>
          <a:p>
            <a:pPr marL="0" indent="0">
              <a:buNone/>
            </a:pPr>
            <a:r>
              <a:rPr lang="en-US" sz="1400" dirty="0" err="1" smtClean="0"/>
              <a:t>Askenazi</a:t>
            </a:r>
            <a:r>
              <a:rPr lang="en-US" sz="1400" dirty="0" smtClean="0"/>
              <a:t> et al Pediatric CCM 2011</a:t>
            </a:r>
            <a:endParaRPr lang="en-US" sz="1400" dirty="0"/>
          </a:p>
        </p:txBody>
      </p:sp>
    </p:spTree>
    <p:extLst>
      <p:ext uri="{BB962C8B-B14F-4D97-AF65-F5344CB8AC3E}">
        <p14:creationId xmlns:p14="http://schemas.microsoft.com/office/powerpoint/2010/main" val="205784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a:xfrm>
            <a:off x="457200" y="1600200"/>
            <a:ext cx="8229600" cy="4953000"/>
          </a:xfrm>
        </p:spPr>
        <p:txBody>
          <a:bodyPr/>
          <a:lstStyle/>
          <a:p>
            <a:pPr marL="0" lvl="0" indent="0" eaLnBrk="0" fontAlgn="base" hangingPunct="0">
              <a:spcAft>
                <a:spcPct val="0"/>
              </a:spcAft>
              <a:buNone/>
            </a:pPr>
            <a:r>
              <a:rPr lang="en-US" sz="1800" dirty="0" smtClean="0">
                <a:solidFill>
                  <a:prstClr val="black"/>
                </a:solidFill>
                <a:latin typeface="Arial" charset="0"/>
              </a:rPr>
              <a:t>                       </a:t>
            </a:r>
            <a:r>
              <a:rPr lang="en-US" sz="1900" i="1" dirty="0" smtClean="0">
                <a:solidFill>
                  <a:prstClr val="black"/>
                </a:solidFill>
                <a:latin typeface="Arial" charset="0"/>
              </a:rPr>
              <a:t>Fleming </a:t>
            </a:r>
            <a:r>
              <a:rPr lang="en-US" sz="1900" i="1" dirty="0">
                <a:solidFill>
                  <a:prstClr val="black"/>
                </a:solidFill>
                <a:latin typeface="Arial" charset="0"/>
              </a:rPr>
              <a:t>GM, et al.  ASAIO J 2012. 58(4):407-14</a:t>
            </a:r>
            <a:endParaRPr lang="en-US" sz="1900" i="1" dirty="0" smtClean="0">
              <a:solidFill>
                <a:srgbClr val="262626"/>
              </a:solidFill>
              <a:latin typeface="Tw Cen MT"/>
            </a:endParaRPr>
          </a:p>
          <a:p>
            <a:pPr lvl="0" eaLnBrk="0" fontAlgn="base" hangingPunct="0">
              <a:spcAft>
                <a:spcPct val="0"/>
              </a:spcAft>
              <a:buFont typeface="Arial" charset="0"/>
              <a:buChar char="•"/>
            </a:pPr>
            <a:endParaRPr lang="en-US" sz="2800" dirty="0">
              <a:solidFill>
                <a:srgbClr val="262626"/>
              </a:solidFill>
              <a:latin typeface="Tw Cen MT"/>
            </a:endParaRPr>
          </a:p>
          <a:p>
            <a:pPr marL="0" lvl="0" indent="0" eaLnBrk="0" fontAlgn="base" hangingPunct="0">
              <a:spcAft>
                <a:spcPct val="0"/>
              </a:spcAft>
              <a:buNone/>
            </a:pPr>
            <a:r>
              <a:rPr lang="en-US" sz="3600" dirty="0" smtClean="0">
                <a:solidFill>
                  <a:srgbClr val="262626"/>
                </a:solidFill>
                <a:latin typeface="Baskerville Old Face" pitchFamily="18" charset="0"/>
              </a:rPr>
              <a:t>       </a:t>
            </a:r>
            <a:r>
              <a:rPr lang="en-US" sz="4400" dirty="0" smtClean="0">
                <a:solidFill>
                  <a:srgbClr val="262626"/>
                </a:solidFill>
                <a:latin typeface="Berlin Sans FB Demi" pitchFamily="34" charset="0"/>
              </a:rPr>
              <a:t>Survey </a:t>
            </a:r>
            <a:r>
              <a:rPr lang="en-US" sz="4400" dirty="0">
                <a:solidFill>
                  <a:srgbClr val="262626"/>
                </a:solidFill>
                <a:latin typeface="Berlin Sans FB Demi" pitchFamily="34" charset="0"/>
              </a:rPr>
              <a:t>of ELSO </a:t>
            </a:r>
            <a:r>
              <a:rPr lang="en-US" sz="4400" dirty="0" smtClean="0">
                <a:solidFill>
                  <a:srgbClr val="262626"/>
                </a:solidFill>
                <a:latin typeface="Berlin Sans FB Demi" pitchFamily="34" charset="0"/>
              </a:rPr>
              <a:t>Centers </a:t>
            </a:r>
            <a:endParaRPr lang="en-US" sz="4400" dirty="0">
              <a:solidFill>
                <a:srgbClr val="262626"/>
              </a:solidFill>
              <a:latin typeface="Berlin Sans FB Demi" pitchFamily="34" charset="0"/>
            </a:endParaRPr>
          </a:p>
          <a:p>
            <a:pPr lvl="1" eaLnBrk="0" fontAlgn="base" hangingPunct="0">
              <a:spcAft>
                <a:spcPct val="0"/>
              </a:spcAft>
              <a:buFont typeface="Wingdings" pitchFamily="2" charset="2"/>
              <a:buChar char="§"/>
            </a:pPr>
            <a:r>
              <a:rPr lang="en-US" sz="3200" dirty="0">
                <a:solidFill>
                  <a:srgbClr val="262626"/>
                </a:solidFill>
                <a:latin typeface="Baskerville Old Face" pitchFamily="18" charset="0"/>
              </a:rPr>
              <a:t>Fluid overload (43%)</a:t>
            </a:r>
          </a:p>
          <a:p>
            <a:pPr lvl="1" eaLnBrk="0" fontAlgn="base" hangingPunct="0">
              <a:spcAft>
                <a:spcPct val="0"/>
              </a:spcAft>
              <a:buFont typeface="Wingdings" pitchFamily="2" charset="2"/>
              <a:buChar char="§"/>
            </a:pPr>
            <a:r>
              <a:rPr lang="en-US" sz="3200" dirty="0" smtClean="0">
                <a:solidFill>
                  <a:srgbClr val="262626"/>
                </a:solidFill>
                <a:latin typeface="Baskerville Old Face" pitchFamily="18" charset="0"/>
              </a:rPr>
              <a:t>Prevention </a:t>
            </a:r>
            <a:r>
              <a:rPr lang="en-US" sz="3200" dirty="0">
                <a:solidFill>
                  <a:srgbClr val="262626"/>
                </a:solidFill>
                <a:latin typeface="Baskerville Old Face" pitchFamily="18" charset="0"/>
              </a:rPr>
              <a:t>of fluid overload (16</a:t>
            </a:r>
            <a:r>
              <a:rPr lang="en-US" sz="3200" dirty="0" smtClean="0">
                <a:solidFill>
                  <a:srgbClr val="262626"/>
                </a:solidFill>
                <a:latin typeface="Baskerville Old Face" pitchFamily="18" charset="0"/>
              </a:rPr>
              <a:t>%)</a:t>
            </a:r>
          </a:p>
          <a:p>
            <a:pPr lvl="1" eaLnBrk="0" fontAlgn="base" hangingPunct="0">
              <a:spcAft>
                <a:spcPct val="0"/>
              </a:spcAft>
              <a:buFont typeface="Wingdings" pitchFamily="2" charset="2"/>
              <a:buChar char="§"/>
            </a:pPr>
            <a:r>
              <a:rPr lang="en-US" sz="3200" dirty="0">
                <a:solidFill>
                  <a:srgbClr val="262626"/>
                </a:solidFill>
                <a:latin typeface="Baskerville Old Face" pitchFamily="18" charset="0"/>
              </a:rPr>
              <a:t>AKI (35%)</a:t>
            </a:r>
          </a:p>
          <a:p>
            <a:pPr lvl="1" eaLnBrk="0" fontAlgn="base" hangingPunct="0">
              <a:spcAft>
                <a:spcPct val="0"/>
              </a:spcAft>
              <a:buFont typeface="Wingdings" pitchFamily="2" charset="2"/>
              <a:buChar char="§"/>
            </a:pPr>
            <a:r>
              <a:rPr lang="en-US" sz="3200" dirty="0" smtClean="0">
                <a:solidFill>
                  <a:srgbClr val="262626"/>
                </a:solidFill>
                <a:latin typeface="Baskerville Old Face" pitchFamily="18" charset="0"/>
              </a:rPr>
              <a:t>Electrolyte </a:t>
            </a:r>
            <a:r>
              <a:rPr lang="en-US" sz="3200" dirty="0">
                <a:solidFill>
                  <a:srgbClr val="262626"/>
                </a:solidFill>
                <a:latin typeface="Baskerville Old Face" pitchFamily="18" charset="0"/>
              </a:rPr>
              <a:t>abnormalities (4%)</a:t>
            </a:r>
          </a:p>
          <a:p>
            <a:endParaRPr lang="en-US" dirty="0"/>
          </a:p>
        </p:txBody>
      </p:sp>
    </p:spTree>
    <p:extLst>
      <p:ext uri="{BB962C8B-B14F-4D97-AF65-F5344CB8AC3E}">
        <p14:creationId xmlns:p14="http://schemas.microsoft.com/office/powerpoint/2010/main" val="3331224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p:txBody>
          <a:bodyPr/>
          <a:lstStyle/>
          <a:p>
            <a:r>
              <a:rPr lang="en-US" dirty="0" smtClean="0"/>
              <a:t>   Fluid  used in </a:t>
            </a:r>
            <a:r>
              <a:rPr lang="en-US" i="1" dirty="0" smtClean="0"/>
              <a:t>Early Goal directed Therapy</a:t>
            </a:r>
            <a:r>
              <a:rPr lang="en-US" dirty="0" smtClean="0"/>
              <a:t> </a:t>
            </a:r>
          </a:p>
          <a:p>
            <a:pPr marL="0" indent="0">
              <a:buNone/>
            </a:pPr>
            <a:r>
              <a:rPr lang="en-US" dirty="0" smtClean="0"/>
              <a:t>to restore perfusion is </a:t>
            </a:r>
            <a:r>
              <a:rPr lang="en-US" b="1" dirty="0" smtClean="0"/>
              <a:t>GOOD!!</a:t>
            </a:r>
          </a:p>
          <a:p>
            <a:pPr marL="0" indent="0">
              <a:buNone/>
            </a:pPr>
            <a:r>
              <a:rPr lang="en-US" dirty="0" smtClean="0">
                <a:latin typeface="Bernard MT Condensed" pitchFamily="18" charset="0"/>
              </a:rPr>
              <a:t>    Key Component to the Sepsis Bundle Initiative</a:t>
            </a:r>
          </a:p>
          <a:p>
            <a:r>
              <a:rPr lang="en-US" dirty="0"/>
              <a:t> </a:t>
            </a:r>
            <a:r>
              <a:rPr lang="en-US" dirty="0" smtClean="0"/>
              <a:t>Prolonged Accumulation of Fluid during Critical Illness  </a:t>
            </a:r>
            <a:r>
              <a:rPr lang="en-US" b="1" dirty="0" smtClean="0"/>
              <a:t>NOT  GOOD! </a:t>
            </a:r>
          </a:p>
          <a:p>
            <a:pPr marL="0" indent="0">
              <a:buNone/>
            </a:pPr>
            <a:r>
              <a:rPr lang="en-US" b="1" i="1" dirty="0" smtClean="0"/>
              <a:t>FO</a:t>
            </a:r>
            <a:r>
              <a:rPr lang="en-US" dirty="0" smtClean="0"/>
              <a:t> studies :  </a:t>
            </a:r>
            <a:r>
              <a:rPr lang="en-US" b="1" i="1" dirty="0" smtClean="0"/>
              <a:t>Independent Mortality Risk Factor</a:t>
            </a:r>
          </a:p>
          <a:p>
            <a:pPr marL="0" indent="0">
              <a:buNone/>
            </a:pPr>
            <a:r>
              <a:rPr lang="en-US" sz="2000" b="1" i="1" dirty="0" smtClean="0"/>
              <a:t>  </a:t>
            </a:r>
            <a:r>
              <a:rPr lang="en-US" sz="2800" i="1" dirty="0" smtClean="0"/>
              <a:t>Is it the Fluid Overload itself or the Severity of Capillary Leak Process resulting in the FO????</a:t>
            </a:r>
            <a:endParaRPr lang="en-US" sz="2000" i="1" dirty="0" smtClean="0"/>
          </a:p>
        </p:txBody>
      </p:sp>
    </p:spTree>
    <p:extLst>
      <p:ext uri="{BB962C8B-B14F-4D97-AF65-F5344CB8AC3E}">
        <p14:creationId xmlns:p14="http://schemas.microsoft.com/office/powerpoint/2010/main" val="2062829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lgerian" pitchFamily="82" charset="0"/>
              </a:rPr>
              <a:t>PCRRT in ECMO</a:t>
            </a:r>
            <a:endParaRPr lang="en-US" dirty="0"/>
          </a:p>
        </p:txBody>
      </p:sp>
      <p:sp>
        <p:nvSpPr>
          <p:cNvPr id="5" name="Content Placeholder 4"/>
          <p:cNvSpPr>
            <a:spLocks noGrp="1"/>
          </p:cNvSpPr>
          <p:nvPr>
            <p:ph sz="half" idx="1"/>
          </p:nvPr>
        </p:nvSpPr>
        <p:spPr/>
        <p:txBody>
          <a:bodyPr>
            <a:normAutofit fontScale="92500" lnSpcReduction="20000"/>
          </a:bodyPr>
          <a:lstStyle/>
          <a:p>
            <a:pPr lvl="0" eaLnBrk="0" fontAlgn="base" hangingPunct="0">
              <a:spcAft>
                <a:spcPct val="0"/>
              </a:spcAft>
              <a:buClr>
                <a:srgbClr val="093678"/>
              </a:buClr>
              <a:buFont typeface="Wingdings" pitchFamily="2" charset="2"/>
              <a:buChar char="§"/>
            </a:pPr>
            <a:endParaRPr lang="en-US" sz="2400" kern="0" dirty="0" smtClean="0">
              <a:solidFill>
                <a:srgbClr val="000000"/>
              </a:solidFill>
              <a:latin typeface="Arial"/>
            </a:endParaRPr>
          </a:p>
          <a:p>
            <a:pPr lvl="0" eaLnBrk="0" fontAlgn="base" hangingPunct="0">
              <a:spcAft>
                <a:spcPct val="0"/>
              </a:spcAft>
              <a:buClr>
                <a:srgbClr val="093678"/>
              </a:buClr>
              <a:buFont typeface="Wingdings" pitchFamily="2" charset="2"/>
              <a:buChar char="§"/>
            </a:pPr>
            <a:endParaRPr lang="en-US" sz="2400" kern="0" dirty="0">
              <a:solidFill>
                <a:srgbClr val="000000"/>
              </a:solidFill>
              <a:latin typeface="Arial"/>
            </a:endParaRPr>
          </a:p>
          <a:p>
            <a:pPr lvl="0" eaLnBrk="0" fontAlgn="base" hangingPunct="0">
              <a:spcAft>
                <a:spcPct val="0"/>
              </a:spcAft>
              <a:buClr>
                <a:srgbClr val="093678"/>
              </a:buClr>
              <a:buFont typeface="Wingdings" pitchFamily="2" charset="2"/>
              <a:buChar char="§"/>
            </a:pPr>
            <a:r>
              <a:rPr lang="en-US" sz="2400" kern="0" dirty="0" smtClean="0">
                <a:solidFill>
                  <a:srgbClr val="000000"/>
                </a:solidFill>
                <a:latin typeface="Arial"/>
              </a:rPr>
              <a:t>Texas </a:t>
            </a:r>
            <a:r>
              <a:rPr lang="en-US" sz="2400" kern="0" dirty="0">
                <a:solidFill>
                  <a:srgbClr val="000000"/>
                </a:solidFill>
                <a:latin typeface="Arial"/>
              </a:rPr>
              <a:t>Children’s </a:t>
            </a:r>
            <a:r>
              <a:rPr lang="en-US" sz="2400" kern="0" dirty="0" smtClean="0">
                <a:solidFill>
                  <a:srgbClr val="000000"/>
                </a:solidFill>
                <a:latin typeface="Arial"/>
              </a:rPr>
              <a:t>Hospital</a:t>
            </a:r>
          </a:p>
          <a:p>
            <a:pPr marL="0" lvl="0" indent="0" eaLnBrk="0" fontAlgn="base" hangingPunct="0">
              <a:spcAft>
                <a:spcPct val="0"/>
              </a:spcAft>
              <a:buClr>
                <a:srgbClr val="093678"/>
              </a:buClr>
              <a:buNone/>
            </a:pPr>
            <a:endParaRPr lang="en-US" sz="2400" kern="0" dirty="0">
              <a:solidFill>
                <a:srgbClr val="000000"/>
              </a:solidFill>
              <a:latin typeface="Arial"/>
            </a:endParaRPr>
          </a:p>
          <a:p>
            <a:pPr lvl="0" eaLnBrk="0" fontAlgn="base" hangingPunct="0">
              <a:spcAft>
                <a:spcPct val="0"/>
              </a:spcAft>
              <a:buClr>
                <a:srgbClr val="093678"/>
              </a:buClr>
              <a:buFont typeface="Wingdings" pitchFamily="2" charset="2"/>
              <a:buChar char="§"/>
            </a:pPr>
            <a:r>
              <a:rPr lang="en-US" sz="2400" kern="0" dirty="0">
                <a:solidFill>
                  <a:srgbClr val="000000"/>
                </a:solidFill>
                <a:latin typeface="Arial"/>
              </a:rPr>
              <a:t>21 pediatric ARF </a:t>
            </a:r>
            <a:r>
              <a:rPr lang="en-US" sz="2400" kern="0" dirty="0" smtClean="0">
                <a:solidFill>
                  <a:srgbClr val="000000"/>
                </a:solidFill>
                <a:latin typeface="Arial"/>
              </a:rPr>
              <a:t>patients</a:t>
            </a:r>
          </a:p>
          <a:p>
            <a:pPr marL="0" lvl="0" indent="0" eaLnBrk="0" fontAlgn="base" hangingPunct="0">
              <a:spcAft>
                <a:spcPct val="0"/>
              </a:spcAft>
              <a:buClr>
                <a:srgbClr val="093678"/>
              </a:buClr>
              <a:buNone/>
            </a:pPr>
            <a:endParaRPr lang="en-US" sz="2400" kern="0" dirty="0">
              <a:solidFill>
                <a:srgbClr val="000000"/>
              </a:solidFill>
              <a:latin typeface="Arial"/>
            </a:endParaRPr>
          </a:p>
          <a:p>
            <a:pPr lvl="0" eaLnBrk="0" fontAlgn="base" hangingPunct="0">
              <a:spcAft>
                <a:spcPct val="0"/>
              </a:spcAft>
              <a:buClr>
                <a:srgbClr val="093678"/>
              </a:buClr>
              <a:buFont typeface="Wingdings" pitchFamily="2" charset="2"/>
              <a:buChar char="§"/>
            </a:pPr>
            <a:r>
              <a:rPr lang="en-US" sz="2400" kern="0" dirty="0">
                <a:solidFill>
                  <a:srgbClr val="000000"/>
                </a:solidFill>
                <a:latin typeface="Arial"/>
              </a:rPr>
              <a:t>Survival benefit remains even after adjusted for PRISM scores</a:t>
            </a:r>
          </a:p>
          <a:p>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962007" y="1809750"/>
            <a:ext cx="2871236"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53000" y="3733800"/>
            <a:ext cx="609600" cy="369332"/>
          </a:xfrm>
          <a:prstGeom prst="rect">
            <a:avLst/>
          </a:prstGeom>
          <a:noFill/>
        </p:spPr>
        <p:txBody>
          <a:bodyPr wrap="square" rtlCol="0">
            <a:spAutoFit/>
          </a:bodyPr>
          <a:lstStyle/>
          <a:p>
            <a:r>
              <a:rPr lang="en-US" dirty="0" smtClean="0"/>
              <a:t>FO%</a:t>
            </a:r>
            <a:endParaRPr lang="en-US" dirty="0"/>
          </a:p>
        </p:txBody>
      </p:sp>
      <p:sp>
        <p:nvSpPr>
          <p:cNvPr id="8" name="TextBox 7"/>
          <p:cNvSpPr txBox="1"/>
          <p:nvPr/>
        </p:nvSpPr>
        <p:spPr>
          <a:xfrm>
            <a:off x="685800" y="1504587"/>
            <a:ext cx="7391400" cy="369332"/>
          </a:xfrm>
          <a:prstGeom prst="rect">
            <a:avLst/>
          </a:prstGeom>
          <a:noFill/>
        </p:spPr>
        <p:txBody>
          <a:bodyPr wrap="square" rtlCol="0">
            <a:spAutoFit/>
          </a:bodyPr>
          <a:lstStyle/>
          <a:p>
            <a:pPr lvl="0" algn="r" fontAlgn="base">
              <a:spcBef>
                <a:spcPct val="50000"/>
              </a:spcBef>
              <a:spcAft>
                <a:spcPct val="0"/>
              </a:spcAft>
            </a:pPr>
            <a:r>
              <a:rPr lang="en-US" dirty="0">
                <a:solidFill>
                  <a:srgbClr val="000000"/>
                </a:solidFill>
                <a:latin typeface="Arial" charset="0"/>
              </a:rPr>
              <a:t>Goldstein SL, et al: Pediatrics 107:1309-1312, 2001 </a:t>
            </a:r>
          </a:p>
        </p:txBody>
      </p:sp>
    </p:spTree>
    <p:extLst>
      <p:ext uri="{BB962C8B-B14F-4D97-AF65-F5344CB8AC3E}">
        <p14:creationId xmlns:p14="http://schemas.microsoft.com/office/powerpoint/2010/main" val="3916960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905000"/>
            <a:ext cx="4038600" cy="4525963"/>
          </a:xfrm>
        </p:spPr>
        <p:txBody>
          <a:bodyPr/>
          <a:lstStyle/>
          <a:p>
            <a:pPr lvl="0" eaLnBrk="0" fontAlgn="base" hangingPunct="0">
              <a:spcAft>
                <a:spcPct val="0"/>
              </a:spcAft>
              <a:buClr>
                <a:srgbClr val="093678"/>
              </a:buClr>
              <a:buFont typeface="Wingdings" pitchFamily="2" charset="2"/>
              <a:buChar char="§"/>
            </a:pPr>
            <a:r>
              <a:rPr lang="en-US" sz="2400" kern="0" dirty="0">
                <a:solidFill>
                  <a:srgbClr val="000000"/>
                </a:solidFill>
                <a:latin typeface="Arial"/>
              </a:rPr>
              <a:t>Children’s Healthcare of Atlanta at </a:t>
            </a:r>
            <a:r>
              <a:rPr lang="en-US" sz="2400" kern="0" dirty="0" err="1">
                <a:solidFill>
                  <a:srgbClr val="000000"/>
                </a:solidFill>
                <a:latin typeface="Arial"/>
              </a:rPr>
              <a:t>Egleston</a:t>
            </a:r>
            <a:endParaRPr lang="en-US" sz="2400" kern="0" dirty="0">
              <a:solidFill>
                <a:srgbClr val="000000"/>
              </a:solidFill>
              <a:latin typeface="Arial"/>
            </a:endParaRPr>
          </a:p>
          <a:p>
            <a:pPr lvl="0" eaLnBrk="0" fontAlgn="base" hangingPunct="0">
              <a:spcAft>
                <a:spcPct val="0"/>
              </a:spcAft>
              <a:buClr>
                <a:srgbClr val="093678"/>
              </a:buClr>
              <a:buFont typeface="Wingdings" pitchFamily="2" charset="2"/>
              <a:buChar char="§"/>
            </a:pPr>
            <a:r>
              <a:rPr lang="en-US" sz="2400" kern="0" dirty="0">
                <a:solidFill>
                  <a:srgbClr val="000000"/>
                </a:solidFill>
                <a:latin typeface="Arial"/>
              </a:rPr>
              <a:t>113 pediatric patients on CVVH</a:t>
            </a:r>
          </a:p>
          <a:p>
            <a:pPr lvl="0" eaLnBrk="0" fontAlgn="base" hangingPunct="0">
              <a:spcAft>
                <a:spcPct val="0"/>
              </a:spcAft>
              <a:buClr>
                <a:srgbClr val="093678"/>
              </a:buClr>
              <a:buFont typeface="Wingdings" pitchFamily="2" charset="2"/>
              <a:buChar char="§"/>
            </a:pPr>
            <a:r>
              <a:rPr lang="en-US" sz="2400" kern="0" dirty="0">
                <a:solidFill>
                  <a:srgbClr val="000000"/>
                </a:solidFill>
                <a:latin typeface="Arial"/>
              </a:rPr>
              <a:t>Multivariate analysis  </a:t>
            </a:r>
          </a:p>
          <a:p>
            <a:pPr lvl="1" eaLnBrk="0" fontAlgn="base" hangingPunct="0">
              <a:spcAft>
                <a:spcPct val="0"/>
              </a:spcAft>
              <a:buClr>
                <a:srgbClr val="093678"/>
              </a:buClr>
              <a:buFontTx/>
              <a:buChar char="•"/>
            </a:pPr>
            <a:r>
              <a:rPr lang="en-US" sz="2000" kern="0" dirty="0">
                <a:solidFill>
                  <a:srgbClr val="000000"/>
                </a:solidFill>
                <a:latin typeface="Arial"/>
              </a:rPr>
              <a:t>Percent fluid overload independently associated with survival in </a:t>
            </a:r>
            <a:r>
              <a:rPr lang="en-US" sz="2000" kern="0" dirty="0">
                <a:solidFill>
                  <a:srgbClr val="000000"/>
                </a:solidFill>
                <a:latin typeface="Arial"/>
                <a:cs typeface="Arial" charset="0"/>
              </a:rPr>
              <a:t>≥</a:t>
            </a:r>
            <a:r>
              <a:rPr lang="en-US" sz="2000" kern="0" dirty="0">
                <a:solidFill>
                  <a:srgbClr val="000000"/>
                </a:solidFill>
                <a:latin typeface="Arial"/>
              </a:rPr>
              <a:t> 3 organ MODS</a:t>
            </a:r>
          </a:p>
          <a:p>
            <a:endParaRPr lang="en-US" dirty="0"/>
          </a:p>
        </p:txBody>
      </p:sp>
      <p:pic>
        <p:nvPicPr>
          <p:cNvPr id="2051"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6273800" y="1809750"/>
            <a:ext cx="2870200"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1476345"/>
            <a:ext cx="7620000" cy="338554"/>
          </a:xfrm>
          <a:prstGeom prst="rect">
            <a:avLst/>
          </a:prstGeom>
          <a:noFill/>
        </p:spPr>
        <p:txBody>
          <a:bodyPr wrap="square" rtlCol="0">
            <a:spAutoFit/>
          </a:bodyPr>
          <a:lstStyle/>
          <a:p>
            <a:pPr lvl="0" fontAlgn="base">
              <a:spcBef>
                <a:spcPct val="50000"/>
              </a:spcBef>
              <a:spcAft>
                <a:spcPct val="0"/>
              </a:spcAft>
            </a:pPr>
            <a:r>
              <a:rPr lang="en-US" sz="1600" i="1" dirty="0" err="1">
                <a:solidFill>
                  <a:srgbClr val="000000"/>
                </a:solidFill>
                <a:latin typeface="Arial" charset="0"/>
              </a:rPr>
              <a:t>Foland</a:t>
            </a:r>
            <a:r>
              <a:rPr lang="en-US" sz="1600" i="1" dirty="0">
                <a:solidFill>
                  <a:srgbClr val="000000"/>
                </a:solidFill>
                <a:latin typeface="Arial" charset="0"/>
              </a:rPr>
              <a:t> JA, </a:t>
            </a:r>
            <a:r>
              <a:rPr lang="en-US" sz="1600" i="1" dirty="0" err="1">
                <a:solidFill>
                  <a:srgbClr val="000000"/>
                </a:solidFill>
                <a:latin typeface="Arial" charset="0"/>
              </a:rPr>
              <a:t>Fortenberry</a:t>
            </a:r>
            <a:r>
              <a:rPr lang="en-US" sz="1600" i="1" dirty="0">
                <a:solidFill>
                  <a:srgbClr val="000000"/>
                </a:solidFill>
                <a:latin typeface="Arial" charset="0"/>
              </a:rPr>
              <a:t> et al.  </a:t>
            </a:r>
            <a:r>
              <a:rPr lang="en-US" sz="1600" i="1" dirty="0" err="1">
                <a:solidFill>
                  <a:srgbClr val="000000"/>
                </a:solidFill>
                <a:latin typeface="Arial" charset="0"/>
              </a:rPr>
              <a:t>Crit</a:t>
            </a:r>
            <a:r>
              <a:rPr lang="en-US" sz="1600" i="1" dirty="0">
                <a:solidFill>
                  <a:srgbClr val="000000"/>
                </a:solidFill>
                <a:latin typeface="Arial" charset="0"/>
              </a:rPr>
              <a:t> Care Med, 2004</a:t>
            </a:r>
          </a:p>
        </p:txBody>
      </p:sp>
      <p:sp>
        <p:nvSpPr>
          <p:cNvPr id="7" name="TextBox 6"/>
          <p:cNvSpPr txBox="1"/>
          <p:nvPr/>
        </p:nvSpPr>
        <p:spPr>
          <a:xfrm>
            <a:off x="5715000" y="3810000"/>
            <a:ext cx="489531" cy="646331"/>
          </a:xfrm>
          <a:prstGeom prst="rect">
            <a:avLst/>
          </a:prstGeom>
          <a:noFill/>
        </p:spPr>
        <p:txBody>
          <a:bodyPr wrap="square" rtlCol="0">
            <a:spAutoFit/>
          </a:bodyPr>
          <a:lstStyle/>
          <a:p>
            <a:r>
              <a:rPr lang="en-US" dirty="0" smtClean="0"/>
              <a:t>FO%</a:t>
            </a:r>
            <a:endParaRPr lang="en-US" dirty="0"/>
          </a:p>
        </p:txBody>
      </p:sp>
    </p:spTree>
    <p:extLst>
      <p:ext uri="{BB962C8B-B14F-4D97-AF65-F5344CB8AC3E}">
        <p14:creationId xmlns:p14="http://schemas.microsoft.com/office/powerpoint/2010/main" val="3189039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3237267"/>
            <a:ext cx="71120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41164" y="1371600"/>
            <a:ext cx="6781800" cy="1785104"/>
          </a:xfrm>
          <a:prstGeom prst="rect">
            <a:avLst/>
          </a:prstGeom>
        </p:spPr>
        <p:txBody>
          <a:bodyPr wrap="square">
            <a:spAutoFit/>
          </a:bodyPr>
          <a:lstStyle/>
          <a:p>
            <a:pPr marL="342900" lvl="0" indent="-342900" eaLnBrk="0" fontAlgn="base" hangingPunct="0">
              <a:lnSpc>
                <a:spcPct val="90000"/>
              </a:lnSpc>
              <a:spcBef>
                <a:spcPct val="20000"/>
              </a:spcBef>
              <a:spcAft>
                <a:spcPct val="0"/>
              </a:spcAft>
              <a:buClr>
                <a:srgbClr val="093678"/>
              </a:buClr>
              <a:buFont typeface="Wingdings" pitchFamily="2" charset="2"/>
              <a:buChar char="§"/>
            </a:pPr>
            <a:r>
              <a:rPr lang="en-US" sz="2400" kern="0" dirty="0">
                <a:solidFill>
                  <a:srgbClr val="000000"/>
                </a:solidFill>
                <a:latin typeface="Arial"/>
              </a:rPr>
              <a:t>Seattle Children’s Hospital</a:t>
            </a:r>
          </a:p>
          <a:p>
            <a:pPr marL="342900" lvl="0" indent="-342900" eaLnBrk="0" fontAlgn="base" hangingPunct="0">
              <a:lnSpc>
                <a:spcPct val="90000"/>
              </a:lnSpc>
              <a:spcBef>
                <a:spcPct val="20000"/>
              </a:spcBef>
              <a:spcAft>
                <a:spcPct val="0"/>
              </a:spcAft>
              <a:buClr>
                <a:srgbClr val="093678"/>
              </a:buClr>
              <a:buFont typeface="Wingdings" pitchFamily="2" charset="2"/>
              <a:buChar char="§"/>
            </a:pPr>
            <a:r>
              <a:rPr lang="en-US" sz="2400" kern="0" dirty="0">
                <a:solidFill>
                  <a:srgbClr val="000000"/>
                </a:solidFill>
                <a:latin typeface="Arial"/>
              </a:rPr>
              <a:t>77 pediatric patients</a:t>
            </a:r>
          </a:p>
          <a:p>
            <a:pPr marL="742950" lvl="1" indent="-285750" eaLnBrk="0" fontAlgn="base" hangingPunct="0">
              <a:lnSpc>
                <a:spcPct val="90000"/>
              </a:lnSpc>
              <a:spcBef>
                <a:spcPct val="20000"/>
              </a:spcBef>
              <a:spcAft>
                <a:spcPct val="0"/>
              </a:spcAft>
              <a:buClr>
                <a:srgbClr val="093678"/>
              </a:buClr>
              <a:buFontTx/>
              <a:buChar char="•"/>
            </a:pPr>
            <a:r>
              <a:rPr lang="en-US" sz="2000" kern="0" dirty="0">
                <a:solidFill>
                  <a:srgbClr val="000000"/>
                </a:solidFill>
                <a:latin typeface="Arial"/>
              </a:rPr>
              <a:t>If pre-CRRT percent fluid overload &gt;10%</a:t>
            </a:r>
          </a:p>
          <a:p>
            <a:pPr marL="1143000" lvl="2" indent="-228600" eaLnBrk="0" fontAlgn="base" hangingPunct="0">
              <a:lnSpc>
                <a:spcPct val="90000"/>
              </a:lnSpc>
              <a:spcBef>
                <a:spcPct val="20000"/>
              </a:spcBef>
              <a:spcAft>
                <a:spcPct val="0"/>
              </a:spcAft>
              <a:buClr>
                <a:srgbClr val="093678"/>
              </a:buClr>
              <a:buSzPct val="85000"/>
              <a:buFont typeface="Wingdings" pitchFamily="2" charset="2"/>
              <a:buChar char="s"/>
            </a:pPr>
            <a:r>
              <a:rPr lang="en-US" sz="2000" kern="0" dirty="0">
                <a:solidFill>
                  <a:srgbClr val="000000"/>
                </a:solidFill>
                <a:latin typeface="Arial"/>
              </a:rPr>
              <a:t>3.02 times greater risk of mortality (95% CI 1.5-6.1, p=0.002)</a:t>
            </a:r>
          </a:p>
        </p:txBody>
      </p:sp>
      <p:sp>
        <p:nvSpPr>
          <p:cNvPr id="7" name="Rectangle 6"/>
          <p:cNvSpPr/>
          <p:nvPr/>
        </p:nvSpPr>
        <p:spPr>
          <a:xfrm>
            <a:off x="3429000" y="1063823"/>
            <a:ext cx="5892188" cy="307777"/>
          </a:xfrm>
          <a:prstGeom prst="rect">
            <a:avLst/>
          </a:prstGeom>
        </p:spPr>
        <p:txBody>
          <a:bodyPr wrap="square">
            <a:spAutoFit/>
          </a:bodyPr>
          <a:lstStyle/>
          <a:p>
            <a:pPr lvl="0" fontAlgn="base">
              <a:spcBef>
                <a:spcPct val="50000"/>
              </a:spcBef>
              <a:spcAft>
                <a:spcPct val="0"/>
              </a:spcAft>
            </a:pPr>
            <a:r>
              <a:rPr lang="en-US" sz="1400" b="1" dirty="0">
                <a:solidFill>
                  <a:srgbClr val="000000"/>
                </a:solidFill>
                <a:latin typeface="Arial" charset="0"/>
              </a:rPr>
              <a:t>Gillespie RS, et al. </a:t>
            </a:r>
            <a:r>
              <a:rPr lang="en-US" sz="1400" b="1" dirty="0" err="1">
                <a:solidFill>
                  <a:srgbClr val="000000"/>
                </a:solidFill>
                <a:latin typeface="Arial" charset="0"/>
              </a:rPr>
              <a:t>Pediatr</a:t>
            </a:r>
            <a:r>
              <a:rPr lang="en-US" sz="1400" b="1" dirty="0">
                <a:solidFill>
                  <a:srgbClr val="000000"/>
                </a:solidFill>
                <a:latin typeface="Arial" charset="0"/>
              </a:rPr>
              <a:t> </a:t>
            </a:r>
            <a:r>
              <a:rPr lang="en-US" sz="1400" b="1" dirty="0" err="1">
                <a:solidFill>
                  <a:srgbClr val="000000"/>
                </a:solidFill>
                <a:latin typeface="Arial" charset="0"/>
              </a:rPr>
              <a:t>Nephrol</a:t>
            </a:r>
            <a:r>
              <a:rPr lang="en-US" sz="1400" b="1" dirty="0">
                <a:solidFill>
                  <a:srgbClr val="000000"/>
                </a:solidFill>
                <a:latin typeface="Arial" charset="0"/>
              </a:rPr>
              <a:t> 19:1394-1399, 2004 </a:t>
            </a:r>
          </a:p>
        </p:txBody>
      </p:sp>
    </p:spTree>
    <p:extLst>
      <p:ext uri="{BB962C8B-B14F-4D97-AF65-F5344CB8AC3E}">
        <p14:creationId xmlns:p14="http://schemas.microsoft.com/office/powerpoint/2010/main" val="600248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924475"/>
          </a:xfrm>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a:xfrm>
            <a:off x="457200" y="1295400"/>
            <a:ext cx="8381999" cy="5029199"/>
          </a:xfrm>
        </p:spPr>
        <p:txBody>
          <a:bodyPr>
            <a:normAutofit/>
          </a:bodyPr>
          <a:lstStyle/>
          <a:p>
            <a:pPr marL="0" indent="0">
              <a:buNone/>
            </a:pPr>
            <a:r>
              <a:rPr lang="en-US" dirty="0" smtClean="0"/>
              <a:t>Fluid Overload in ECMO Population:</a:t>
            </a:r>
          </a:p>
          <a:p>
            <a:r>
              <a:rPr lang="en-US" sz="2400" dirty="0" err="1" smtClean="0">
                <a:solidFill>
                  <a:srgbClr val="000000"/>
                </a:solidFill>
                <a:latin typeface="Arial" pitchFamily="34" charset="0"/>
                <a:cs typeface="Arial" pitchFamily="34" charset="0"/>
              </a:rPr>
              <a:t>UMich</a:t>
            </a:r>
            <a:r>
              <a:rPr lang="en-US" sz="2400" dirty="0" smtClean="0">
                <a:solidFill>
                  <a:srgbClr val="000000"/>
                </a:solidFill>
                <a:latin typeface="Arial" pitchFamily="34" charset="0"/>
                <a:cs typeface="Arial" pitchFamily="34" charset="0"/>
              </a:rPr>
              <a:t> </a:t>
            </a:r>
            <a:r>
              <a:rPr lang="en-US" sz="2400" dirty="0">
                <a:solidFill>
                  <a:srgbClr val="000000"/>
                </a:solidFill>
                <a:latin typeface="Arial" pitchFamily="34" charset="0"/>
                <a:cs typeface="Arial" pitchFamily="34" charset="0"/>
              </a:rPr>
              <a:t>ECMO Database </a:t>
            </a:r>
            <a:r>
              <a:rPr lang="en-US" sz="2400" dirty="0" smtClean="0">
                <a:solidFill>
                  <a:srgbClr val="000000"/>
                </a:solidFill>
                <a:latin typeface="Arial" pitchFamily="34" charset="0"/>
                <a:cs typeface="Arial" pitchFamily="34" charset="0"/>
              </a:rPr>
              <a:t>(7/06-9/10)</a:t>
            </a:r>
          </a:p>
          <a:p>
            <a:r>
              <a:rPr lang="en-US" sz="2400" dirty="0" smtClean="0">
                <a:solidFill>
                  <a:srgbClr val="000000"/>
                </a:solidFill>
                <a:latin typeface="Arial" pitchFamily="34" charset="0"/>
                <a:cs typeface="Arial" pitchFamily="34" charset="0"/>
              </a:rPr>
              <a:t>53 Pediatric Patient on ECMO+CRRT  </a:t>
            </a:r>
          </a:p>
          <a:p>
            <a:r>
              <a:rPr lang="en-US" sz="2400" dirty="0" smtClean="0">
                <a:solidFill>
                  <a:srgbClr val="000000"/>
                </a:solidFill>
                <a:latin typeface="Arial" pitchFamily="34" charset="0"/>
                <a:cs typeface="Arial" pitchFamily="34" charset="0"/>
              </a:rPr>
              <a:t>Survival 18/53(34%)</a:t>
            </a:r>
          </a:p>
          <a:p>
            <a:pPr marL="0" indent="0">
              <a:buNone/>
            </a:pPr>
            <a:r>
              <a:rPr lang="en-US" sz="2400" dirty="0" smtClean="0">
                <a:solidFill>
                  <a:srgbClr val="000000"/>
                </a:solidFill>
                <a:latin typeface="Arial" pitchFamily="34" charset="0"/>
                <a:cs typeface="Arial" pitchFamily="34" charset="0"/>
              </a:rPr>
              <a:t>                                         </a:t>
            </a:r>
            <a:r>
              <a:rPr lang="en-US" sz="2400" u="sng" dirty="0" smtClean="0">
                <a:solidFill>
                  <a:srgbClr val="000000"/>
                </a:solidFill>
                <a:latin typeface="Arial" pitchFamily="34" charset="0"/>
                <a:cs typeface="Arial" pitchFamily="34" charset="0"/>
              </a:rPr>
              <a:t>Survivors</a:t>
            </a:r>
            <a:r>
              <a:rPr lang="en-US" sz="2400" dirty="0" smtClean="0">
                <a:solidFill>
                  <a:srgbClr val="000000"/>
                </a:solidFill>
                <a:latin typeface="Arial" pitchFamily="34" charset="0"/>
                <a:cs typeface="Arial" pitchFamily="34" charset="0"/>
              </a:rPr>
              <a:t>           </a:t>
            </a:r>
            <a:r>
              <a:rPr lang="en-US" sz="2400" u="sng" dirty="0" err="1" smtClean="0">
                <a:solidFill>
                  <a:srgbClr val="000000"/>
                </a:solidFill>
                <a:latin typeface="Arial" pitchFamily="34" charset="0"/>
                <a:cs typeface="Arial" pitchFamily="34" charset="0"/>
              </a:rPr>
              <a:t>Nonsurvivors</a:t>
            </a:r>
            <a:endParaRPr lang="en-US" sz="2400" u="sng" dirty="0" smtClean="0">
              <a:solidFill>
                <a:srgbClr val="000000"/>
              </a:solidFill>
              <a:latin typeface="Arial" pitchFamily="34" charset="0"/>
              <a:cs typeface="Arial" pitchFamily="34" charset="0"/>
            </a:endParaRPr>
          </a:p>
          <a:p>
            <a:r>
              <a:rPr lang="en-US" sz="2400" dirty="0" smtClean="0">
                <a:solidFill>
                  <a:srgbClr val="000000"/>
                </a:solidFill>
                <a:latin typeface="Arial" pitchFamily="34" charset="0"/>
                <a:cs typeface="Arial" pitchFamily="34" charset="0"/>
              </a:rPr>
              <a:t> FO </a:t>
            </a:r>
            <a:r>
              <a:rPr lang="en-US" sz="1600" dirty="0" smtClean="0">
                <a:solidFill>
                  <a:srgbClr val="000000"/>
                </a:solidFill>
                <a:latin typeface="Arial" pitchFamily="34" charset="0"/>
                <a:cs typeface="Arial" pitchFamily="34" charset="0"/>
              </a:rPr>
              <a:t>Initiation </a:t>
            </a:r>
            <a:r>
              <a:rPr lang="en-US" sz="2400" dirty="0" smtClean="0">
                <a:solidFill>
                  <a:srgbClr val="000000"/>
                </a:solidFill>
                <a:latin typeface="Arial" pitchFamily="34" charset="0"/>
                <a:cs typeface="Arial" pitchFamily="34" charset="0"/>
              </a:rPr>
              <a:t>CRRT               24.5%                   38%</a:t>
            </a:r>
          </a:p>
          <a:p>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FO </a:t>
            </a:r>
            <a:r>
              <a:rPr lang="en-US" sz="1600" dirty="0" smtClean="0">
                <a:solidFill>
                  <a:srgbClr val="000000"/>
                </a:solidFill>
                <a:latin typeface="Arial" pitchFamily="34" charset="0"/>
                <a:cs typeface="Arial" pitchFamily="34" charset="0"/>
              </a:rPr>
              <a:t>Discontinued </a:t>
            </a:r>
            <a:r>
              <a:rPr lang="en-US" sz="2400" dirty="0" smtClean="0">
                <a:solidFill>
                  <a:srgbClr val="000000"/>
                </a:solidFill>
                <a:latin typeface="Arial" pitchFamily="34" charset="0"/>
                <a:cs typeface="Arial" pitchFamily="34" charset="0"/>
              </a:rPr>
              <a:t>CRRT           7.1%                  17.5%</a:t>
            </a:r>
          </a:p>
          <a:p>
            <a:pPr marL="0" indent="0">
              <a:buNone/>
            </a:pPr>
            <a:r>
              <a:rPr lang="en-US" sz="1400" dirty="0" smtClean="0"/>
              <a:t>                          </a:t>
            </a:r>
            <a:r>
              <a:rPr lang="en-US" sz="1400" dirty="0" err="1" smtClean="0"/>
              <a:t>Selewski</a:t>
            </a:r>
            <a:r>
              <a:rPr lang="en-US" sz="1400" dirty="0" smtClean="0"/>
              <a:t> </a:t>
            </a:r>
            <a:r>
              <a:rPr lang="en-US" sz="1400" dirty="0"/>
              <a:t>DT, et al </a:t>
            </a:r>
            <a:r>
              <a:rPr lang="en-US" sz="1400" dirty="0" err="1"/>
              <a:t>Crit</a:t>
            </a:r>
            <a:r>
              <a:rPr lang="en-US" sz="1400" dirty="0"/>
              <a:t> Care Med 2012</a:t>
            </a:r>
          </a:p>
          <a:p>
            <a:endParaRPr lang="en-US" sz="1400" dirty="0" smtClean="0"/>
          </a:p>
        </p:txBody>
      </p:sp>
    </p:spTree>
    <p:extLst>
      <p:ext uri="{BB962C8B-B14F-4D97-AF65-F5344CB8AC3E}">
        <p14:creationId xmlns:p14="http://schemas.microsoft.com/office/powerpoint/2010/main" val="2588869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32108" y="1806575"/>
            <a:ext cx="5279783"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524000"/>
            <a:ext cx="7467600" cy="369332"/>
          </a:xfrm>
          <a:prstGeom prst="rect">
            <a:avLst/>
          </a:prstGeom>
        </p:spPr>
        <p:txBody>
          <a:bodyPr wrap="square">
            <a:spAutoFit/>
          </a:bodyPr>
          <a:lstStyle/>
          <a:p>
            <a:pPr lvl="0" algn="ctr" fontAlgn="base">
              <a:spcBef>
                <a:spcPct val="0"/>
              </a:spcBef>
              <a:spcAft>
                <a:spcPct val="0"/>
              </a:spcAft>
            </a:pPr>
            <a:r>
              <a:rPr lang="en-US" dirty="0" smtClean="0">
                <a:solidFill>
                  <a:srgbClr val="000000"/>
                </a:solidFill>
                <a:latin typeface="Arial" charset="0"/>
              </a:rPr>
              <a:t>Hoover </a:t>
            </a:r>
            <a:r>
              <a:rPr lang="en-US" dirty="0">
                <a:solidFill>
                  <a:srgbClr val="000000"/>
                </a:solidFill>
                <a:latin typeface="Arial" charset="0"/>
              </a:rPr>
              <a:t>et </a:t>
            </a:r>
            <a:r>
              <a:rPr lang="en-US" dirty="0" smtClean="0">
                <a:solidFill>
                  <a:srgbClr val="000000"/>
                </a:solidFill>
                <a:latin typeface="Arial" charset="0"/>
              </a:rPr>
              <a:t>al Intensive Care Med 2008; 34:2241-2247</a:t>
            </a:r>
            <a:endParaRPr lang="en-US" dirty="0">
              <a:solidFill>
                <a:srgbClr val="000000"/>
              </a:solidFill>
              <a:latin typeface="Arial" charset="0"/>
            </a:endParaRPr>
          </a:p>
        </p:txBody>
      </p:sp>
    </p:spTree>
    <p:extLst>
      <p:ext uri="{BB962C8B-B14F-4D97-AF65-F5344CB8AC3E}">
        <p14:creationId xmlns:p14="http://schemas.microsoft.com/office/powerpoint/2010/main" val="2006063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3"/>
            <a:ext cx="8229600" cy="698653"/>
          </a:xfrm>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a:xfrm>
            <a:off x="457200" y="838200"/>
            <a:ext cx="8229600" cy="6019800"/>
          </a:xfrm>
        </p:spPr>
        <p:txBody>
          <a:bodyPr>
            <a:normAutofit fontScale="85000" lnSpcReduction="20000"/>
          </a:bodyPr>
          <a:lstStyle/>
          <a:p>
            <a:pPr marL="0" indent="0">
              <a:buNone/>
            </a:pPr>
            <a:r>
              <a:rPr lang="en-US" i="1" dirty="0" smtClean="0">
                <a:latin typeface="Baskerville Old Face" pitchFamily="18" charset="0"/>
              </a:rPr>
              <a:t>                                                    Renal Recovery after ECMO and CRRT</a:t>
            </a:r>
            <a:r>
              <a:rPr lang="en-US" dirty="0" smtClean="0"/>
              <a:t>:</a:t>
            </a:r>
          </a:p>
          <a:p>
            <a:pPr marL="0" indent="0">
              <a:buNone/>
            </a:pPr>
            <a:r>
              <a:rPr lang="en-US" sz="2000" i="1" dirty="0">
                <a:latin typeface="Arial Black" pitchFamily="34" charset="0"/>
              </a:rPr>
              <a:t>Meyer </a:t>
            </a:r>
            <a:r>
              <a:rPr lang="en-US" sz="2000" i="1" dirty="0" smtClean="0">
                <a:latin typeface="Arial Black" pitchFamily="34" charset="0"/>
              </a:rPr>
              <a:t>RJ </a:t>
            </a:r>
            <a:r>
              <a:rPr lang="en-US" sz="2000" i="1" dirty="0">
                <a:latin typeface="Arial Black" pitchFamily="34" charset="0"/>
              </a:rPr>
              <a:t>et </a:t>
            </a:r>
            <a:r>
              <a:rPr lang="en-US" sz="2000" i="1" dirty="0" smtClean="0">
                <a:latin typeface="Arial Black" pitchFamily="34" charset="0"/>
              </a:rPr>
              <a:t>al, </a:t>
            </a:r>
            <a:r>
              <a:rPr lang="en-US" sz="2000" i="1" dirty="0" err="1">
                <a:latin typeface="Arial Black" pitchFamily="34" charset="0"/>
              </a:rPr>
              <a:t>Pediatr</a:t>
            </a:r>
            <a:r>
              <a:rPr lang="en-US" sz="2000" i="1" dirty="0">
                <a:latin typeface="Arial Black" pitchFamily="34" charset="0"/>
              </a:rPr>
              <a:t> </a:t>
            </a:r>
            <a:r>
              <a:rPr lang="en-US" sz="2000" i="1" dirty="0" err="1">
                <a:latin typeface="Arial Black" pitchFamily="34" charset="0"/>
              </a:rPr>
              <a:t>Crit</a:t>
            </a:r>
            <a:r>
              <a:rPr lang="en-US" sz="2000" i="1" dirty="0">
                <a:latin typeface="Arial Black" pitchFamily="34" charset="0"/>
              </a:rPr>
              <a:t> Care Med 2001</a:t>
            </a:r>
            <a:endParaRPr lang="en-US" sz="2000" b="1" i="1" dirty="0">
              <a:latin typeface="Arial Black" pitchFamily="34" charset="0"/>
            </a:endParaRPr>
          </a:p>
          <a:p>
            <a:pPr marL="0" indent="0">
              <a:buNone/>
            </a:pPr>
            <a:r>
              <a:rPr lang="en-US" sz="2000" dirty="0" smtClean="0">
                <a:solidFill>
                  <a:srgbClr val="000000"/>
                </a:solidFill>
                <a:latin typeface="Arial" pitchFamily="34" charset="0"/>
                <a:cs typeface="Arial" pitchFamily="34" charset="0"/>
              </a:rPr>
              <a:t> </a:t>
            </a:r>
            <a:r>
              <a:rPr lang="en-US" sz="2800" dirty="0" smtClean="0">
                <a:solidFill>
                  <a:srgbClr val="000000"/>
                </a:solidFill>
                <a:latin typeface="Arial" pitchFamily="34" charset="0"/>
                <a:cs typeface="Arial" pitchFamily="34" charset="0"/>
              </a:rPr>
              <a:t>U </a:t>
            </a:r>
            <a:r>
              <a:rPr lang="en-US" sz="2800" dirty="0" err="1" smtClean="0">
                <a:solidFill>
                  <a:srgbClr val="000000"/>
                </a:solidFill>
                <a:latin typeface="Arial" pitchFamily="34" charset="0"/>
                <a:cs typeface="Arial" pitchFamily="34" charset="0"/>
              </a:rPr>
              <a:t>Mich</a:t>
            </a:r>
            <a:r>
              <a:rPr lang="en-US" sz="2800" dirty="0" smtClean="0">
                <a:solidFill>
                  <a:srgbClr val="000000"/>
                </a:solidFill>
                <a:latin typeface="Arial" pitchFamily="34" charset="0"/>
                <a:cs typeface="Arial" pitchFamily="34" charset="0"/>
              </a:rPr>
              <a:t> ECMO Database (1990-1999)</a:t>
            </a:r>
          </a:p>
          <a:p>
            <a:pPr lvl="0" eaLnBrk="0" fontAlgn="base" hangingPunct="0">
              <a:spcAft>
                <a:spcPct val="0"/>
              </a:spcAft>
              <a:buClr>
                <a:srgbClr val="093678"/>
              </a:buClr>
              <a:buFont typeface="Wingdings" pitchFamily="2" charset="2"/>
              <a:buChar char="§"/>
            </a:pPr>
            <a:r>
              <a:rPr lang="en-US" sz="2800" dirty="0" smtClean="0">
                <a:solidFill>
                  <a:srgbClr val="000000"/>
                </a:solidFill>
                <a:latin typeface="Arial" pitchFamily="34" charset="0"/>
                <a:cs typeface="Arial" pitchFamily="34" charset="0"/>
              </a:rPr>
              <a:t>35 </a:t>
            </a:r>
            <a:r>
              <a:rPr lang="en-US" sz="2800" kern="0" dirty="0">
                <a:solidFill>
                  <a:srgbClr val="000000"/>
                </a:solidFill>
                <a:latin typeface="Arial"/>
              </a:rPr>
              <a:t>neonatal /children  on ECMO + CVVH</a:t>
            </a:r>
          </a:p>
          <a:p>
            <a:r>
              <a:rPr lang="en-US" sz="2600" dirty="0" smtClean="0">
                <a:solidFill>
                  <a:srgbClr val="000000"/>
                </a:solidFill>
                <a:latin typeface="Arial" pitchFamily="34" charset="0"/>
                <a:cs typeface="Arial" pitchFamily="34" charset="0"/>
              </a:rPr>
              <a:t> 15 survivors (43%)</a:t>
            </a:r>
          </a:p>
          <a:p>
            <a:r>
              <a:rPr lang="en-US" sz="2800" dirty="0" smtClean="0">
                <a:latin typeface="Arial" pitchFamily="34" charset="0"/>
                <a:cs typeface="Arial" pitchFamily="34" charset="0"/>
              </a:rPr>
              <a:t>Renal Recovery in  14/15 (93%)</a:t>
            </a:r>
          </a:p>
          <a:p>
            <a:pPr marL="0" indent="0">
              <a:buNone/>
            </a:pPr>
            <a:r>
              <a:rPr lang="en-US" sz="2000" i="1" dirty="0" smtClean="0">
                <a:solidFill>
                  <a:srgbClr val="000000"/>
                </a:solidFill>
                <a:latin typeface="Arial Black" pitchFamily="34" charset="0"/>
              </a:rPr>
              <a:t>Paden </a:t>
            </a:r>
            <a:r>
              <a:rPr lang="en-US" sz="2000" i="1" dirty="0">
                <a:solidFill>
                  <a:srgbClr val="000000"/>
                </a:solidFill>
                <a:latin typeface="Arial Black" pitchFamily="34" charset="0"/>
              </a:rPr>
              <a:t>et </a:t>
            </a:r>
            <a:r>
              <a:rPr lang="en-US" sz="2000" i="1" dirty="0" smtClean="0">
                <a:solidFill>
                  <a:srgbClr val="000000"/>
                </a:solidFill>
                <a:latin typeface="Arial Black" pitchFamily="34" charset="0"/>
              </a:rPr>
              <a:t>al, </a:t>
            </a:r>
            <a:r>
              <a:rPr lang="en-US" sz="2000" i="1" dirty="0">
                <a:solidFill>
                  <a:srgbClr val="000000"/>
                </a:solidFill>
                <a:latin typeface="Arial Black" pitchFamily="34" charset="0"/>
              </a:rPr>
              <a:t>CCM 2007 </a:t>
            </a:r>
            <a:r>
              <a:rPr lang="en-US" sz="2000" i="1" dirty="0" smtClean="0">
                <a:solidFill>
                  <a:srgbClr val="000000"/>
                </a:solidFill>
                <a:latin typeface="Arial Black" pitchFamily="34" charset="0"/>
              </a:rPr>
              <a:t> </a:t>
            </a:r>
          </a:p>
          <a:p>
            <a:pPr marL="0" indent="0">
              <a:buNone/>
            </a:pPr>
            <a:r>
              <a:rPr lang="en-US" sz="2800" kern="0" dirty="0" err="1" smtClean="0">
                <a:solidFill>
                  <a:srgbClr val="000000"/>
                </a:solidFill>
                <a:latin typeface="Arial"/>
              </a:rPr>
              <a:t>Egleston</a:t>
            </a:r>
            <a:r>
              <a:rPr lang="en-US" sz="2800" kern="0" dirty="0" smtClean="0">
                <a:solidFill>
                  <a:srgbClr val="000000"/>
                </a:solidFill>
                <a:latin typeface="Arial"/>
              </a:rPr>
              <a:t> </a:t>
            </a:r>
            <a:r>
              <a:rPr lang="en-US" sz="2800" kern="0" dirty="0">
                <a:solidFill>
                  <a:srgbClr val="000000"/>
                </a:solidFill>
                <a:latin typeface="Arial"/>
              </a:rPr>
              <a:t>ECMO Database (11/97-12/05)</a:t>
            </a:r>
          </a:p>
          <a:p>
            <a:pPr lvl="0" eaLnBrk="0" fontAlgn="base" hangingPunct="0">
              <a:spcAft>
                <a:spcPct val="0"/>
              </a:spcAft>
              <a:buClr>
                <a:srgbClr val="093678"/>
              </a:buClr>
              <a:buFont typeface="Wingdings" pitchFamily="2" charset="2"/>
              <a:buChar char="§"/>
            </a:pPr>
            <a:r>
              <a:rPr lang="en-US" sz="2800" kern="0" dirty="0">
                <a:solidFill>
                  <a:srgbClr val="000000"/>
                </a:solidFill>
                <a:latin typeface="Arial"/>
              </a:rPr>
              <a:t>95 neonatal </a:t>
            </a:r>
            <a:r>
              <a:rPr lang="en-US" sz="2800" kern="0" dirty="0" smtClean="0">
                <a:solidFill>
                  <a:srgbClr val="000000"/>
                </a:solidFill>
                <a:latin typeface="Arial"/>
              </a:rPr>
              <a:t>/children  on ECMO </a:t>
            </a:r>
            <a:r>
              <a:rPr lang="en-US" sz="2800" kern="0" dirty="0">
                <a:solidFill>
                  <a:srgbClr val="000000"/>
                </a:solidFill>
                <a:latin typeface="Arial"/>
              </a:rPr>
              <a:t>+ </a:t>
            </a:r>
            <a:r>
              <a:rPr lang="en-US" sz="2800" kern="0" dirty="0" smtClean="0">
                <a:solidFill>
                  <a:srgbClr val="000000"/>
                </a:solidFill>
                <a:latin typeface="Arial"/>
              </a:rPr>
              <a:t>CVVH</a:t>
            </a:r>
          </a:p>
          <a:p>
            <a:pPr lvl="0" eaLnBrk="0" fontAlgn="base" hangingPunct="0">
              <a:spcAft>
                <a:spcPct val="0"/>
              </a:spcAft>
              <a:buClr>
                <a:srgbClr val="093678"/>
              </a:buClr>
            </a:pPr>
            <a:r>
              <a:rPr lang="en-US" sz="2400" kern="0" dirty="0" smtClean="0">
                <a:solidFill>
                  <a:srgbClr val="000000"/>
                </a:solidFill>
                <a:latin typeface="Arial"/>
              </a:rPr>
              <a:t>55 survivors (57%)</a:t>
            </a:r>
            <a:endParaRPr lang="en-US" sz="2400" kern="0" dirty="0">
              <a:solidFill>
                <a:srgbClr val="000000"/>
              </a:solidFill>
              <a:latin typeface="Arial"/>
            </a:endParaRPr>
          </a:p>
          <a:p>
            <a:pPr eaLnBrk="0" fontAlgn="base" hangingPunct="0">
              <a:spcAft>
                <a:spcPct val="0"/>
              </a:spcAft>
              <a:buClr>
                <a:srgbClr val="093678"/>
              </a:buClr>
            </a:pPr>
            <a:r>
              <a:rPr lang="en-US" sz="2800" kern="0" dirty="0" smtClean="0">
                <a:latin typeface="Arial"/>
              </a:rPr>
              <a:t>Renal </a:t>
            </a:r>
            <a:r>
              <a:rPr lang="en-US" sz="2800" kern="0" dirty="0">
                <a:latin typeface="Arial"/>
              </a:rPr>
              <a:t>recovery in 53/55 (96</a:t>
            </a:r>
            <a:r>
              <a:rPr lang="en-US" sz="2800" kern="0" dirty="0" smtClean="0">
                <a:latin typeface="Arial"/>
              </a:rPr>
              <a:t>%)</a:t>
            </a:r>
          </a:p>
          <a:p>
            <a:pPr eaLnBrk="0" fontAlgn="base" hangingPunct="0">
              <a:spcAft>
                <a:spcPct val="0"/>
              </a:spcAft>
              <a:buClr>
                <a:srgbClr val="093678"/>
              </a:buClr>
            </a:pPr>
            <a:r>
              <a:rPr lang="en-US" sz="2800" kern="0" dirty="0" smtClean="0">
                <a:latin typeface="Arial"/>
              </a:rPr>
              <a:t> </a:t>
            </a:r>
            <a:r>
              <a:rPr lang="en-US" sz="2000" i="1" dirty="0" err="1" smtClean="0">
                <a:solidFill>
                  <a:srgbClr val="000000"/>
                </a:solidFill>
                <a:latin typeface="Arial Black" pitchFamily="34" charset="0"/>
              </a:rPr>
              <a:t>Cavagnaro</a:t>
            </a:r>
            <a:r>
              <a:rPr lang="en-US" sz="2000" i="1" dirty="0" smtClean="0">
                <a:solidFill>
                  <a:srgbClr val="000000"/>
                </a:solidFill>
                <a:latin typeface="Arial Black" pitchFamily="34" charset="0"/>
              </a:rPr>
              <a:t> </a:t>
            </a:r>
            <a:r>
              <a:rPr lang="en-US" sz="2000" i="1" dirty="0">
                <a:solidFill>
                  <a:srgbClr val="000000"/>
                </a:solidFill>
                <a:latin typeface="Arial Black" pitchFamily="34" charset="0"/>
              </a:rPr>
              <a:t>et </a:t>
            </a:r>
            <a:r>
              <a:rPr lang="en-US" sz="2000" i="1" dirty="0" smtClean="0">
                <a:solidFill>
                  <a:srgbClr val="000000"/>
                </a:solidFill>
                <a:latin typeface="Arial Black" pitchFamily="34" charset="0"/>
              </a:rPr>
              <a:t>al, </a:t>
            </a:r>
            <a:r>
              <a:rPr lang="en-US" sz="2000" i="1" dirty="0" err="1">
                <a:solidFill>
                  <a:srgbClr val="000000"/>
                </a:solidFill>
                <a:latin typeface="Arial Black" pitchFamily="34" charset="0"/>
              </a:rPr>
              <a:t>Int</a:t>
            </a:r>
            <a:r>
              <a:rPr lang="en-US" sz="2000" i="1" dirty="0">
                <a:solidFill>
                  <a:srgbClr val="000000"/>
                </a:solidFill>
                <a:latin typeface="Arial Black" pitchFamily="34" charset="0"/>
              </a:rPr>
              <a:t> J </a:t>
            </a:r>
            <a:r>
              <a:rPr lang="en-US" sz="2000" i="1" dirty="0" err="1">
                <a:solidFill>
                  <a:srgbClr val="000000"/>
                </a:solidFill>
                <a:latin typeface="Arial Black" pitchFamily="34" charset="0"/>
              </a:rPr>
              <a:t>Artif</a:t>
            </a:r>
            <a:r>
              <a:rPr lang="en-US" sz="2000" i="1" dirty="0">
                <a:solidFill>
                  <a:srgbClr val="000000"/>
                </a:solidFill>
                <a:latin typeface="Arial Black" pitchFamily="34" charset="0"/>
              </a:rPr>
              <a:t> Organs </a:t>
            </a:r>
            <a:r>
              <a:rPr lang="en-US" sz="2000" i="1" dirty="0" smtClean="0">
                <a:solidFill>
                  <a:srgbClr val="000000"/>
                </a:solidFill>
                <a:latin typeface="Arial Black" pitchFamily="34" charset="0"/>
              </a:rPr>
              <a:t>2007</a:t>
            </a:r>
          </a:p>
          <a:p>
            <a:pPr marL="0" lvl="0" indent="0" eaLnBrk="0" fontAlgn="base" hangingPunct="0">
              <a:spcAft>
                <a:spcPct val="0"/>
              </a:spcAft>
              <a:buClr>
                <a:srgbClr val="093678"/>
              </a:buClr>
              <a:buNone/>
            </a:pPr>
            <a:r>
              <a:rPr lang="en-US" sz="2000" i="1" dirty="0">
                <a:solidFill>
                  <a:srgbClr val="000000"/>
                </a:solidFill>
                <a:latin typeface="Arial Black" pitchFamily="34" charset="0"/>
              </a:rPr>
              <a:t> </a:t>
            </a:r>
            <a:r>
              <a:rPr lang="en-US" sz="2000" i="1" dirty="0" smtClean="0">
                <a:solidFill>
                  <a:srgbClr val="000000"/>
                </a:solidFill>
                <a:latin typeface="Arial Black" pitchFamily="34" charset="0"/>
              </a:rPr>
              <a:t>   </a:t>
            </a:r>
            <a:r>
              <a:rPr lang="en-US" sz="2600" dirty="0" smtClean="0">
                <a:solidFill>
                  <a:srgbClr val="000000"/>
                </a:solidFill>
                <a:latin typeface="Arial" pitchFamily="34" charset="0"/>
                <a:cs typeface="Arial" pitchFamily="34" charset="0"/>
              </a:rPr>
              <a:t>Santiago Chile ECMO database (5/03-5/05)</a:t>
            </a:r>
          </a:p>
          <a:p>
            <a:pPr eaLnBrk="0" fontAlgn="base" hangingPunct="0">
              <a:spcAft>
                <a:spcPct val="0"/>
              </a:spcAft>
              <a:buClr>
                <a:srgbClr val="093678"/>
              </a:buClr>
              <a:buFont typeface="Wingdings" pitchFamily="2" charset="2"/>
              <a:buChar char="§"/>
            </a:pPr>
            <a:r>
              <a:rPr lang="en-US" sz="2600" dirty="0" smtClean="0">
                <a:solidFill>
                  <a:srgbClr val="000000"/>
                </a:solidFill>
                <a:latin typeface="Arial" pitchFamily="34" charset="0"/>
                <a:cs typeface="Arial" pitchFamily="34" charset="0"/>
              </a:rPr>
              <a:t>    6  Infants on ECMO+CRRT</a:t>
            </a:r>
          </a:p>
          <a:p>
            <a:pPr eaLnBrk="0" fontAlgn="base" hangingPunct="0">
              <a:spcAft>
                <a:spcPct val="0"/>
              </a:spcAft>
              <a:buClr>
                <a:srgbClr val="093678"/>
              </a:buClr>
            </a:pPr>
            <a:r>
              <a:rPr lang="en-US" sz="2600" dirty="0">
                <a:solidFill>
                  <a:srgbClr val="000000"/>
                </a:solidFill>
                <a:latin typeface="Arial" pitchFamily="34" charset="0"/>
                <a:cs typeface="Arial" pitchFamily="34" charset="0"/>
              </a:rPr>
              <a:t> </a:t>
            </a:r>
            <a:r>
              <a:rPr lang="en-US" sz="2600" dirty="0" smtClean="0">
                <a:solidFill>
                  <a:srgbClr val="000000"/>
                </a:solidFill>
                <a:latin typeface="Arial" pitchFamily="34" charset="0"/>
                <a:cs typeface="Arial" pitchFamily="34" charset="0"/>
              </a:rPr>
              <a:t>   5 Survivors (83%) </a:t>
            </a:r>
          </a:p>
          <a:p>
            <a:pPr eaLnBrk="0" fontAlgn="base" hangingPunct="0">
              <a:spcAft>
                <a:spcPct val="0"/>
              </a:spcAft>
              <a:buClr>
                <a:srgbClr val="093678"/>
              </a:buClr>
            </a:pPr>
            <a:r>
              <a:rPr lang="en-US" sz="2800" dirty="0" smtClean="0">
                <a:latin typeface="Arial" pitchFamily="34" charset="0"/>
                <a:cs typeface="Arial" pitchFamily="34" charset="0"/>
              </a:rPr>
              <a:t>Renal Recovery in  5/5  (100%)</a:t>
            </a:r>
            <a:endParaRPr lang="en-US" sz="2000" dirty="0" smtClean="0">
              <a:latin typeface="Arial Black" pitchFamily="34" charset="0"/>
            </a:endParaRPr>
          </a:p>
          <a:p>
            <a:pPr marL="0" lvl="0" indent="0" eaLnBrk="0" fontAlgn="base" hangingPunct="0">
              <a:spcAft>
                <a:spcPct val="0"/>
              </a:spcAft>
              <a:buClr>
                <a:srgbClr val="093678"/>
              </a:buClr>
              <a:buNone/>
            </a:pPr>
            <a:endParaRPr lang="en-US" sz="2000" i="1" dirty="0" smtClean="0">
              <a:solidFill>
                <a:srgbClr val="000000"/>
              </a:solidFill>
              <a:latin typeface="Arial Black" pitchFamily="34" charset="0"/>
            </a:endParaRPr>
          </a:p>
          <a:p>
            <a:pPr marL="0" lvl="0" indent="0" eaLnBrk="0" fontAlgn="base" hangingPunct="0">
              <a:spcAft>
                <a:spcPct val="0"/>
              </a:spcAft>
              <a:buClr>
                <a:srgbClr val="093678"/>
              </a:buClr>
              <a:buNone/>
            </a:pPr>
            <a:endParaRPr lang="en-US" sz="2800" i="1" kern="0" dirty="0">
              <a:latin typeface="Arial Black" pitchFamily="34" charset="0"/>
            </a:endParaRPr>
          </a:p>
          <a:p>
            <a:pPr marL="0" indent="0">
              <a:buNone/>
            </a:pPr>
            <a:endParaRPr lang="en-US" dirty="0"/>
          </a:p>
        </p:txBody>
      </p:sp>
    </p:spTree>
    <p:extLst>
      <p:ext uri="{BB962C8B-B14F-4D97-AF65-F5344CB8AC3E}">
        <p14:creationId xmlns:p14="http://schemas.microsoft.com/office/powerpoint/2010/main" val="3320486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CRRT and ECMO</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latin typeface="Arial Rounded MT Bold" panose="020F0704030504030204" pitchFamily="34" charset="0"/>
              </a:rPr>
              <a:t> </a:t>
            </a:r>
            <a:r>
              <a:rPr lang="en-US" dirty="0" smtClean="0">
                <a:latin typeface="Arial Rounded MT Bold" panose="020F0704030504030204" pitchFamily="34" charset="0"/>
              </a:rPr>
              <a:t>                   </a:t>
            </a:r>
            <a:r>
              <a:rPr lang="en-US" sz="2400" dirty="0" smtClean="0">
                <a:latin typeface="Arial Rounded MT Bold" panose="020F0704030504030204" pitchFamily="34" charset="0"/>
              </a:rPr>
              <a:t>Mortality </a:t>
            </a:r>
            <a:r>
              <a:rPr lang="en-US" sz="2400" i="1" dirty="0" smtClean="0">
                <a:latin typeface="Arial Rounded MT Bold" panose="020F0704030504030204" pitchFamily="34" charset="0"/>
              </a:rPr>
              <a:t>:   AKI    RRT       </a:t>
            </a:r>
            <a:r>
              <a:rPr lang="en-US" sz="2400" dirty="0" smtClean="0">
                <a:latin typeface="Arial Rounded MT Bold" panose="020F0704030504030204" pitchFamily="34" charset="0"/>
              </a:rPr>
              <a:t>Survival:  </a:t>
            </a:r>
            <a:r>
              <a:rPr lang="en-US" sz="2400" i="1" dirty="0" smtClean="0">
                <a:latin typeface="Arial Rounded MT Bold" panose="020F0704030504030204" pitchFamily="34" charset="0"/>
              </a:rPr>
              <a:t>AKI      RRT </a:t>
            </a:r>
          </a:p>
          <a:p>
            <a:pPr marL="0" indent="0">
              <a:buNone/>
            </a:pPr>
            <a:endParaRPr lang="en-US" sz="2400" i="1" dirty="0">
              <a:latin typeface="Arial Rounded MT Bold" panose="020F0704030504030204" pitchFamily="34" charset="0"/>
            </a:endParaRPr>
          </a:p>
          <a:p>
            <a:pPr marL="0" indent="0">
              <a:buNone/>
            </a:pPr>
            <a:r>
              <a:rPr lang="en-US" sz="1800" i="1" dirty="0" smtClean="0">
                <a:latin typeface="Arial Rounded MT Bold" panose="020F0704030504030204" pitchFamily="34" charset="0"/>
              </a:rPr>
              <a:t>Neonate          27.4%         19%        39.7%             72.6 %         3.9%         16%</a:t>
            </a:r>
          </a:p>
          <a:p>
            <a:pPr marL="0" indent="0">
              <a:buNone/>
            </a:pPr>
            <a:r>
              <a:rPr lang="en-US" sz="1800" i="1" dirty="0" smtClean="0">
                <a:latin typeface="Arial Rounded MT Bold" panose="020F0704030504030204" pitchFamily="34" charset="0"/>
              </a:rPr>
              <a:t>(7941)</a:t>
            </a:r>
            <a:endParaRPr lang="en-US" sz="1800" i="1" dirty="0">
              <a:latin typeface="Arial Rounded MT Bold" panose="020F0704030504030204" pitchFamily="34" charset="0"/>
            </a:endParaRPr>
          </a:p>
          <a:p>
            <a:pPr marL="0" indent="0">
              <a:buNone/>
            </a:pPr>
            <a:r>
              <a:rPr lang="en-US" sz="1800" i="1" dirty="0" smtClean="0">
                <a:latin typeface="Arial Rounded MT Bold" panose="020F0704030504030204" pitchFamily="34" charset="0"/>
              </a:rPr>
              <a:t>Pediatric          41.6%        32.3%    58.9%              58.4%           12%        30.8%</a:t>
            </a:r>
          </a:p>
          <a:p>
            <a:pPr marL="0" indent="0">
              <a:buNone/>
            </a:pPr>
            <a:r>
              <a:rPr lang="en-US" sz="1800" i="1" dirty="0" smtClean="0">
                <a:latin typeface="Arial Rounded MT Bold" panose="020F0704030504030204" pitchFamily="34" charset="0"/>
              </a:rPr>
              <a:t>(1962)</a:t>
            </a:r>
            <a:endParaRPr lang="en-US" sz="1800" i="1" dirty="0">
              <a:latin typeface="Arial Rounded MT Bold" panose="020F0704030504030204" pitchFamily="34" charset="0"/>
            </a:endParaRPr>
          </a:p>
          <a:p>
            <a:pPr marL="0" indent="0">
              <a:buNone/>
            </a:pPr>
            <a:r>
              <a:rPr lang="en-US" sz="1800" i="1" dirty="0" smtClean="0">
                <a:latin typeface="Arial Rounded MT Bold" panose="020F0704030504030204" pitchFamily="34" charset="0"/>
              </a:rPr>
              <a:t>                  Mortality Odds Ratio             AKI              RRT</a:t>
            </a:r>
          </a:p>
          <a:p>
            <a:pPr marL="0" indent="0">
              <a:buNone/>
            </a:pPr>
            <a:r>
              <a:rPr lang="en-US" sz="2400" i="1" dirty="0">
                <a:latin typeface="Arial Rounded MT Bold" panose="020F0704030504030204" pitchFamily="34" charset="0"/>
              </a:rPr>
              <a:t> </a:t>
            </a:r>
            <a:r>
              <a:rPr lang="en-US" sz="2400" i="1" dirty="0" smtClean="0">
                <a:latin typeface="Arial Rounded MT Bold" panose="020F0704030504030204" pitchFamily="34" charset="0"/>
              </a:rPr>
              <a:t>                   Neonates               3.2        1.9</a:t>
            </a:r>
          </a:p>
          <a:p>
            <a:pPr marL="0" indent="0">
              <a:buNone/>
            </a:pPr>
            <a:r>
              <a:rPr lang="en-US" sz="2400" i="1" dirty="0">
                <a:latin typeface="Arial Rounded MT Bold" panose="020F0704030504030204" pitchFamily="34" charset="0"/>
              </a:rPr>
              <a:t> </a:t>
            </a:r>
            <a:r>
              <a:rPr lang="en-US" sz="2400" i="1" dirty="0" smtClean="0">
                <a:latin typeface="Arial Rounded MT Bold" panose="020F0704030504030204" pitchFamily="34" charset="0"/>
              </a:rPr>
              <a:t>                   Pediatric                1.7        2.5</a:t>
            </a:r>
          </a:p>
          <a:p>
            <a:pPr marL="0" indent="0">
              <a:buNone/>
            </a:pPr>
            <a:endParaRPr lang="en-US" sz="2400" i="1" dirty="0">
              <a:latin typeface="Arial Rounded MT Bold" panose="020F0704030504030204" pitchFamily="34" charset="0"/>
            </a:endParaRPr>
          </a:p>
          <a:p>
            <a:pPr marL="0" indent="0">
              <a:buNone/>
            </a:pPr>
            <a:r>
              <a:rPr lang="en-US" sz="1400" i="1" dirty="0" err="1" smtClean="0">
                <a:latin typeface="Arial Rounded MT Bold" panose="020F0704030504030204" pitchFamily="34" charset="0"/>
              </a:rPr>
              <a:t>Askenazi</a:t>
            </a:r>
            <a:r>
              <a:rPr lang="en-US" sz="1400" i="1" dirty="0" smtClean="0">
                <a:latin typeface="Arial Rounded MT Bold" panose="020F0704030504030204" pitchFamily="34" charset="0"/>
              </a:rPr>
              <a:t>  et al Pediatric CCM 2011</a:t>
            </a:r>
          </a:p>
        </p:txBody>
      </p:sp>
    </p:spTree>
    <p:extLst>
      <p:ext uri="{BB962C8B-B14F-4D97-AF65-F5344CB8AC3E}">
        <p14:creationId xmlns:p14="http://schemas.microsoft.com/office/powerpoint/2010/main" val="80501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p:txBody>
          <a:bodyPr/>
          <a:lstStyle/>
          <a:p>
            <a:pPr marL="0" indent="0">
              <a:buNone/>
            </a:pPr>
            <a:r>
              <a:rPr lang="en-US" b="1" i="1" dirty="0" smtClean="0"/>
              <a:t>                         </a:t>
            </a:r>
            <a:r>
              <a:rPr lang="en-US" sz="4400" b="1" i="1" dirty="0" smtClean="0"/>
              <a:t>Objectives:</a:t>
            </a:r>
          </a:p>
          <a:p>
            <a:pPr marL="0" indent="0">
              <a:buNone/>
            </a:pPr>
            <a:endParaRPr lang="en-US" sz="3000" b="1" i="1" dirty="0" smtClean="0"/>
          </a:p>
          <a:p>
            <a:pPr marL="514350" indent="-514350">
              <a:buAutoNum type="arabicPeriod"/>
            </a:pPr>
            <a:r>
              <a:rPr lang="en-US" dirty="0" smtClean="0"/>
              <a:t>Review of CRRT Role in ECMO population</a:t>
            </a:r>
          </a:p>
          <a:p>
            <a:pPr marL="514350" indent="-514350">
              <a:buAutoNum type="arabicPeriod"/>
            </a:pPr>
            <a:r>
              <a:rPr lang="en-US" dirty="0" smtClean="0"/>
              <a:t>Understand the CRRT Filter Set-up with the ECMO System</a:t>
            </a:r>
          </a:p>
          <a:p>
            <a:pPr marL="514350" indent="-514350">
              <a:buAutoNum type="arabicPeriod"/>
            </a:pPr>
            <a:r>
              <a:rPr lang="en-US" dirty="0" smtClean="0"/>
              <a:t>Review Effectiveness of CRRT in the ECMO population</a:t>
            </a:r>
            <a:endParaRPr lang="en-US" dirty="0"/>
          </a:p>
        </p:txBody>
      </p:sp>
    </p:spTree>
    <p:extLst>
      <p:ext uri="{BB962C8B-B14F-4D97-AF65-F5344CB8AC3E}">
        <p14:creationId xmlns:p14="http://schemas.microsoft.com/office/powerpoint/2010/main" val="338077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a:xfrm>
            <a:off x="1009443" y="1524000"/>
            <a:ext cx="7125112" cy="4648199"/>
          </a:xfrm>
        </p:spPr>
        <p:txBody>
          <a:bodyPr>
            <a:normAutofit fontScale="85000" lnSpcReduction="20000"/>
          </a:bodyPr>
          <a:lstStyle/>
          <a:p>
            <a:pPr marL="457200" lvl="1" indent="0">
              <a:buNone/>
            </a:pPr>
            <a:endParaRPr lang="en-US" dirty="0" smtClean="0"/>
          </a:p>
          <a:p>
            <a:pPr marL="457200" lvl="1" indent="0">
              <a:buNone/>
            </a:pPr>
            <a:r>
              <a:rPr lang="en-US" sz="3500" b="1" i="1" dirty="0" smtClean="0"/>
              <a:t>Two modes of Interface for CRRT</a:t>
            </a:r>
            <a:r>
              <a:rPr lang="en-US" dirty="0" smtClean="0"/>
              <a:t>:</a:t>
            </a:r>
            <a:endParaRPr lang="en-US" dirty="0"/>
          </a:p>
          <a:p>
            <a:pPr marL="457200" lvl="1" indent="0">
              <a:buNone/>
            </a:pPr>
            <a:r>
              <a:rPr lang="en-US" sz="3200" dirty="0" smtClean="0"/>
              <a:t>1.Use </a:t>
            </a:r>
            <a:r>
              <a:rPr lang="en-US" sz="3200" dirty="0"/>
              <a:t>of inline </a:t>
            </a:r>
            <a:r>
              <a:rPr lang="en-US" sz="3200" dirty="0" err="1"/>
              <a:t>hemofilter</a:t>
            </a:r>
            <a:r>
              <a:rPr lang="en-US" sz="3200" dirty="0"/>
              <a:t> with </a:t>
            </a:r>
            <a:r>
              <a:rPr lang="en-US" sz="3200" dirty="0" smtClean="0"/>
              <a:t>IV/syringe pumps</a:t>
            </a:r>
          </a:p>
          <a:p>
            <a:pPr marL="457200" lvl="1" indent="0">
              <a:buNone/>
            </a:pPr>
            <a:r>
              <a:rPr lang="en-US" sz="3200" dirty="0"/>
              <a:t>2</a:t>
            </a:r>
            <a:r>
              <a:rPr lang="en-US" sz="3200" dirty="0" smtClean="0"/>
              <a:t>. </a:t>
            </a:r>
            <a:r>
              <a:rPr lang="en-US" sz="3200" dirty="0"/>
              <a:t>Tandem stand-alone CRRT devices in parallel</a:t>
            </a:r>
          </a:p>
          <a:p>
            <a:pPr marL="457200" lvl="1" indent="0">
              <a:buNone/>
            </a:pPr>
            <a:endParaRPr lang="en-US" sz="3200" dirty="0"/>
          </a:p>
          <a:p>
            <a:r>
              <a:rPr lang="en-US" sz="2800" i="1" dirty="0"/>
              <a:t>Potential error rate noted </a:t>
            </a:r>
            <a:r>
              <a:rPr lang="en-US" sz="2800" i="1" dirty="0" smtClean="0"/>
              <a:t>with </a:t>
            </a:r>
            <a:r>
              <a:rPr lang="en-US" sz="2800" b="1" i="1" dirty="0" smtClean="0"/>
              <a:t>excess </a:t>
            </a:r>
            <a:r>
              <a:rPr lang="en-US" sz="2800" b="1" i="1" dirty="0"/>
              <a:t>fluid </a:t>
            </a:r>
            <a:r>
              <a:rPr lang="en-US" sz="2800" i="1" dirty="0"/>
              <a:t>removal over “expected” both for inline device and commercial </a:t>
            </a:r>
            <a:r>
              <a:rPr lang="en-US" sz="2800" i="1" dirty="0" smtClean="0"/>
              <a:t>device </a:t>
            </a:r>
          </a:p>
          <a:p>
            <a:endParaRPr lang="en-US" sz="2800" dirty="0"/>
          </a:p>
          <a:p>
            <a:endParaRPr lang="en-US" dirty="0"/>
          </a:p>
        </p:txBody>
      </p:sp>
    </p:spTree>
    <p:extLst>
      <p:ext uri="{BB962C8B-B14F-4D97-AF65-F5344CB8AC3E}">
        <p14:creationId xmlns:p14="http://schemas.microsoft.com/office/powerpoint/2010/main" val="595732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a:xfrm>
            <a:off x="327896" y="838200"/>
            <a:ext cx="8686800" cy="5638800"/>
          </a:xfrm>
        </p:spPr>
        <p:txBody>
          <a:bodyPr/>
          <a:lstStyle/>
          <a:p>
            <a:endParaRPr lang="en-US" dirty="0"/>
          </a:p>
        </p:txBody>
      </p:sp>
      <p:pic>
        <p:nvPicPr>
          <p:cNvPr id="4" name="Picture 4" descr="New Image"/>
          <p:cNvPicPr>
            <a:picLocks noChangeAspect="1" noChangeArrowheads="1"/>
          </p:cNvPicPr>
          <p:nvPr/>
        </p:nvPicPr>
        <p:blipFill>
          <a:blip r:embed="rId3">
            <a:extLst>
              <a:ext uri="{28A0092B-C50C-407E-A947-70E740481C1C}">
                <a14:useLocalDpi xmlns:a14="http://schemas.microsoft.com/office/drawing/2010/main" val="0"/>
              </a:ext>
            </a:extLst>
          </a:blip>
          <a:srcRect r="3073" b="1819"/>
          <a:stretch>
            <a:fillRect/>
          </a:stretch>
        </p:blipFill>
        <p:spPr bwMode="auto">
          <a:xfrm>
            <a:off x="1057352" y="1219200"/>
            <a:ext cx="72278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0" y="5481935"/>
            <a:ext cx="1134606" cy="923330"/>
          </a:xfrm>
          <a:prstGeom prst="rect">
            <a:avLst/>
          </a:prstGeom>
          <a:noFill/>
        </p:spPr>
        <p:txBody>
          <a:bodyPr wrap="none" rtlCol="0">
            <a:spAutoFit/>
          </a:bodyPr>
          <a:lstStyle/>
          <a:p>
            <a:r>
              <a:rPr lang="en-US" dirty="0">
                <a:solidFill>
                  <a:srgbClr val="FF0000"/>
                </a:solidFill>
              </a:rPr>
              <a:t>POSITIVE</a:t>
            </a:r>
          </a:p>
          <a:p>
            <a:r>
              <a:rPr lang="en-US" dirty="0">
                <a:solidFill>
                  <a:srgbClr val="FF0000"/>
                </a:solidFill>
              </a:rPr>
              <a:t>VENOUS</a:t>
            </a:r>
          </a:p>
          <a:p>
            <a:r>
              <a:rPr lang="en-US" dirty="0">
                <a:solidFill>
                  <a:srgbClr val="FF0000"/>
                </a:solidFill>
              </a:rPr>
              <a:t>PRESSURE</a:t>
            </a:r>
          </a:p>
        </p:txBody>
      </p:sp>
    </p:spTree>
    <p:extLst>
      <p:ext uri="{BB962C8B-B14F-4D97-AF65-F5344CB8AC3E}">
        <p14:creationId xmlns:p14="http://schemas.microsoft.com/office/powerpoint/2010/main" val="3820180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r>
              <a:rPr lang="en-US" dirty="0">
                <a:latin typeface="Algerian" pitchFamily="82" charset="0"/>
              </a:rPr>
              <a:t>PCRRT in ECMO</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28800" y="1981200"/>
            <a:ext cx="5573924"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332507"/>
            <a:ext cx="7162800" cy="646331"/>
          </a:xfrm>
          <a:prstGeom prst="rect">
            <a:avLst/>
          </a:prstGeom>
          <a:noFill/>
        </p:spPr>
        <p:txBody>
          <a:bodyPr wrap="square" rtlCol="0">
            <a:spAutoFit/>
          </a:bodyPr>
          <a:lstStyle/>
          <a:p>
            <a:r>
              <a:rPr lang="en-US" b="1" dirty="0"/>
              <a:t>CRRT Error Rate Increases with Increasing </a:t>
            </a:r>
            <a:r>
              <a:rPr lang="en-US" b="1" dirty="0" smtClean="0"/>
              <a:t>Flow/Pressure        </a:t>
            </a:r>
            <a:r>
              <a:rPr lang="en-US" dirty="0" err="1" smtClean="0">
                <a:latin typeface="Arial" charset="0"/>
              </a:rPr>
              <a:t>Sucosky</a:t>
            </a:r>
            <a:r>
              <a:rPr lang="en-US" dirty="0">
                <a:latin typeface="Arial" charset="0"/>
              </a:rPr>
              <a:t>, Paden et al., JMD, in press 2008 </a:t>
            </a:r>
            <a:endParaRPr lang="en-US" b="1" dirty="0">
              <a:latin typeface="Arial" charset="0"/>
            </a:endParaRPr>
          </a:p>
        </p:txBody>
      </p:sp>
    </p:spTree>
    <p:extLst>
      <p:ext uri="{BB962C8B-B14F-4D97-AF65-F5344CB8AC3E}">
        <p14:creationId xmlns:p14="http://schemas.microsoft.com/office/powerpoint/2010/main" val="2202418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lgerian" pitchFamily="82" charset="0"/>
              </a:rPr>
              <a:t>PCRRT in ECMO</a:t>
            </a:r>
            <a:endParaRPr lang="en-US" dirty="0"/>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828800" y="1592160"/>
            <a:ext cx="1835820"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5257800" y="1447800"/>
            <a:ext cx="2157809"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643460"/>
            <a:ext cx="8678273" cy="400110"/>
          </a:xfrm>
          <a:prstGeom prst="rect">
            <a:avLst/>
          </a:prstGeom>
          <a:noFill/>
        </p:spPr>
        <p:txBody>
          <a:bodyPr wrap="none" rtlCol="0">
            <a:spAutoFit/>
          </a:bodyPr>
          <a:lstStyle/>
          <a:p>
            <a:r>
              <a:rPr lang="en-US" sz="2000" dirty="0" smtClean="0"/>
              <a:t>Extracorporeal Blood Volume= </a:t>
            </a:r>
            <a:r>
              <a:rPr lang="en-US" sz="2000" dirty="0" err="1" smtClean="0"/>
              <a:t>Oxygenator+Pump</a:t>
            </a:r>
            <a:r>
              <a:rPr lang="en-US" sz="2000" dirty="0" smtClean="0"/>
              <a:t> System+ CRRT</a:t>
            </a:r>
            <a:endParaRPr lang="en-US" sz="2000" dirty="0"/>
          </a:p>
        </p:txBody>
      </p:sp>
    </p:spTree>
    <p:extLst>
      <p:ext uri="{BB962C8B-B14F-4D97-AF65-F5344CB8AC3E}">
        <p14:creationId xmlns:p14="http://schemas.microsoft.com/office/powerpoint/2010/main" val="2451911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81" y="1600200"/>
            <a:ext cx="677862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987" y="3911044"/>
            <a:ext cx="26400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95600" y="308205"/>
            <a:ext cx="3413114" cy="646331"/>
          </a:xfrm>
          <a:prstGeom prst="rect">
            <a:avLst/>
          </a:prstGeom>
          <a:noFill/>
        </p:spPr>
        <p:txBody>
          <a:bodyPr wrap="none" rtlCol="0">
            <a:spAutoFit/>
          </a:bodyPr>
          <a:lstStyle/>
          <a:p>
            <a:r>
              <a:rPr lang="en-US" sz="3600" dirty="0">
                <a:latin typeface="Algerian" pitchFamily="82" charset="0"/>
              </a:rPr>
              <a:t>PCRRT in ECMO</a:t>
            </a:r>
            <a:endParaRPr lang="en-US" sz="3600" dirty="0"/>
          </a:p>
        </p:txBody>
      </p:sp>
    </p:spTree>
    <p:extLst>
      <p:ext uri="{BB962C8B-B14F-4D97-AF65-F5344CB8AC3E}">
        <p14:creationId xmlns:p14="http://schemas.microsoft.com/office/powerpoint/2010/main" val="3038927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7772400" cy="717550"/>
          </a:xfrm>
        </p:spPr>
        <p:txBody>
          <a:bodyPr>
            <a:normAutofit/>
          </a:bodyPr>
          <a:lstStyle/>
          <a:p>
            <a:r>
              <a:rPr lang="en-US" sz="4000" dirty="0">
                <a:latin typeface="Algerian" pitchFamily="82" charset="0"/>
              </a:rPr>
              <a:t>PCRRT in ECMO</a:t>
            </a:r>
            <a:endParaRPr lang="en-US" sz="40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2359356" cy="265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half" idx="2"/>
          </p:nvPr>
        </p:nvSpPr>
        <p:spPr>
          <a:xfrm>
            <a:off x="304800" y="1435100"/>
            <a:ext cx="5105400" cy="4691063"/>
          </a:xfrm>
        </p:spPr>
        <p:txBody>
          <a:bodyPr>
            <a:normAutofit fontScale="92500" lnSpcReduction="20000"/>
          </a:bodyPr>
          <a:lstStyle/>
          <a:p>
            <a:r>
              <a:rPr lang="en-US" sz="3200" dirty="0"/>
              <a:t>PMP Oxygenators</a:t>
            </a:r>
          </a:p>
          <a:p>
            <a:pPr lvl="1"/>
            <a:r>
              <a:rPr lang="en-US" sz="2000" dirty="0"/>
              <a:t>Smaller prime volume</a:t>
            </a:r>
          </a:p>
          <a:p>
            <a:pPr lvl="1"/>
            <a:r>
              <a:rPr lang="en-US" sz="2000" dirty="0"/>
              <a:t>Shorter blood path</a:t>
            </a:r>
          </a:p>
          <a:p>
            <a:pPr lvl="1"/>
            <a:r>
              <a:rPr lang="en-US" sz="2000" dirty="0"/>
              <a:t>Less pressure drop across the membrane</a:t>
            </a:r>
          </a:p>
          <a:p>
            <a:pPr lvl="1"/>
            <a:endParaRPr lang="en-US" sz="2000" dirty="0"/>
          </a:p>
          <a:p>
            <a:r>
              <a:rPr lang="en-US" sz="3200" dirty="0"/>
              <a:t>Centrifugal pumps</a:t>
            </a:r>
          </a:p>
          <a:p>
            <a:pPr lvl="1"/>
            <a:r>
              <a:rPr lang="en-US" sz="2000" dirty="0"/>
              <a:t>New levitating impeller based designs</a:t>
            </a:r>
          </a:p>
          <a:p>
            <a:pPr lvl="1"/>
            <a:r>
              <a:rPr lang="en-US" sz="2000" dirty="0"/>
              <a:t>Continuous flow - afterload dependent</a:t>
            </a:r>
          </a:p>
          <a:p>
            <a:pPr lvl="1"/>
            <a:r>
              <a:rPr lang="en-US" sz="2000" dirty="0"/>
              <a:t>Eliminates risk of raceway rupture</a:t>
            </a:r>
          </a:p>
          <a:p>
            <a:pPr lvl="1"/>
            <a:r>
              <a:rPr lang="en-US" sz="2000" dirty="0"/>
              <a:t>Risk of negative pressure generation</a:t>
            </a:r>
          </a:p>
          <a:p>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038600"/>
            <a:ext cx="28781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38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66879"/>
            <a:ext cx="7010400" cy="4524315"/>
          </a:xfrm>
          <a:prstGeom prst="rect">
            <a:avLst/>
          </a:prstGeom>
        </p:spPr>
        <p:txBody>
          <a:bodyPr wrap="square">
            <a:spAutoFit/>
          </a:bodyPr>
          <a:lstStyle/>
          <a:p>
            <a:endParaRPr lang="en-US" sz="2400" dirty="0" smtClean="0"/>
          </a:p>
          <a:p>
            <a:r>
              <a:rPr lang="en-US" sz="2400" dirty="0" smtClean="0"/>
              <a:t>No </a:t>
            </a:r>
            <a:r>
              <a:rPr lang="en-US" sz="2400" dirty="0"/>
              <a:t>CRRT device is FDA approved/designed for use with ECMO</a:t>
            </a:r>
          </a:p>
          <a:p>
            <a:endParaRPr lang="en-US" sz="2400" dirty="0" smtClean="0"/>
          </a:p>
          <a:p>
            <a:r>
              <a:rPr lang="en-US" sz="2400" dirty="0" smtClean="0"/>
              <a:t>Pressure </a:t>
            </a:r>
            <a:r>
              <a:rPr lang="en-US" sz="2400" dirty="0"/>
              <a:t>alarms are </a:t>
            </a:r>
            <a:r>
              <a:rPr lang="en-US" sz="2400" dirty="0" smtClean="0"/>
              <a:t>common       </a:t>
            </a:r>
            <a:endParaRPr lang="en-US" sz="2400" dirty="0"/>
          </a:p>
          <a:p>
            <a:pPr lvl="1"/>
            <a:r>
              <a:rPr lang="en-US" sz="2400" dirty="0"/>
              <a:t>Too negative/positive drain pressures</a:t>
            </a:r>
          </a:p>
          <a:p>
            <a:pPr lvl="1"/>
            <a:r>
              <a:rPr lang="en-US" sz="2400" dirty="0"/>
              <a:t>Too negative/positive return pressures</a:t>
            </a:r>
          </a:p>
          <a:p>
            <a:endParaRPr lang="en-US" sz="2400" dirty="0" smtClean="0"/>
          </a:p>
          <a:p>
            <a:r>
              <a:rPr lang="en-US" sz="2400" dirty="0" smtClean="0"/>
              <a:t>No </a:t>
            </a:r>
            <a:r>
              <a:rPr lang="en-US" sz="2400" dirty="0"/>
              <a:t>uniform solution currently exists</a:t>
            </a:r>
          </a:p>
          <a:p>
            <a:pPr lvl="1"/>
            <a:r>
              <a:rPr lang="en-US" sz="2400" dirty="0"/>
              <a:t>Changing/removing alarm parameters</a:t>
            </a:r>
          </a:p>
          <a:p>
            <a:pPr lvl="1"/>
            <a:r>
              <a:rPr lang="en-US" sz="2400" dirty="0"/>
              <a:t>Adding flow restriction via tubing/clamps</a:t>
            </a:r>
          </a:p>
          <a:p>
            <a:pPr lvl="1"/>
            <a:r>
              <a:rPr lang="en-US" sz="2400" dirty="0"/>
              <a:t>Altering circuit entry points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09800"/>
            <a:ext cx="1676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1886" y="982104"/>
            <a:ext cx="4724400" cy="584775"/>
          </a:xfrm>
          <a:prstGeom prst="rect">
            <a:avLst/>
          </a:prstGeom>
          <a:noFill/>
        </p:spPr>
        <p:txBody>
          <a:bodyPr wrap="square" rtlCol="0">
            <a:spAutoFit/>
          </a:bodyPr>
          <a:lstStyle/>
          <a:p>
            <a:r>
              <a:rPr lang="en-US" sz="3200" dirty="0" smtClean="0">
                <a:solidFill>
                  <a:srgbClr val="FF0000"/>
                </a:solidFill>
              </a:rPr>
              <a:t>Managing Pressure </a:t>
            </a:r>
            <a:endParaRPr lang="en-US" sz="3200" dirty="0">
              <a:solidFill>
                <a:srgbClr val="FF0000"/>
              </a:solidFill>
            </a:endParaRPr>
          </a:p>
        </p:txBody>
      </p:sp>
      <p:sp>
        <p:nvSpPr>
          <p:cNvPr id="7" name="TextBox 6"/>
          <p:cNvSpPr txBox="1"/>
          <p:nvPr/>
        </p:nvSpPr>
        <p:spPr>
          <a:xfrm>
            <a:off x="2789243" y="344269"/>
            <a:ext cx="3413114" cy="646331"/>
          </a:xfrm>
          <a:prstGeom prst="rect">
            <a:avLst/>
          </a:prstGeom>
          <a:noFill/>
        </p:spPr>
        <p:txBody>
          <a:bodyPr wrap="none" rtlCol="0">
            <a:spAutoFit/>
          </a:bodyPr>
          <a:lstStyle/>
          <a:p>
            <a:r>
              <a:rPr lang="en-US" sz="3600" dirty="0">
                <a:latin typeface="Algerian" pitchFamily="82" charset="0"/>
              </a:rPr>
              <a:t>PCRRT in ECMO</a:t>
            </a:r>
            <a:endParaRPr lang="en-US" sz="3600" dirty="0"/>
          </a:p>
        </p:txBody>
      </p:sp>
    </p:spTree>
    <p:extLst>
      <p:ext uri="{BB962C8B-B14F-4D97-AF65-F5344CB8AC3E}">
        <p14:creationId xmlns:p14="http://schemas.microsoft.com/office/powerpoint/2010/main" val="2539379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smtClean="0"/>
              <a:t>  </a:t>
            </a:r>
            <a:r>
              <a:rPr lang="en-US" i="1" dirty="0" smtClean="0">
                <a:solidFill>
                  <a:srgbClr val="FF0000"/>
                </a:solidFill>
                <a:latin typeface="Baskerville Old Face" pitchFamily="18" charset="0"/>
              </a:rPr>
              <a:t>Summary:</a:t>
            </a:r>
            <a:endParaRPr lang="en-US" i="1" dirty="0">
              <a:solidFill>
                <a:srgbClr val="FF0000"/>
              </a:solidFill>
              <a:latin typeface="Baskerville Old Face" pitchFamily="18" charset="0"/>
            </a:endParaRPr>
          </a:p>
          <a:p>
            <a:r>
              <a:rPr lang="en-US" dirty="0"/>
              <a:t>CRRT can be </a:t>
            </a:r>
            <a:r>
              <a:rPr lang="en-US" dirty="0" smtClean="0"/>
              <a:t>provided in line with ECMO</a:t>
            </a:r>
            <a:endParaRPr lang="en-US" dirty="0"/>
          </a:p>
          <a:p>
            <a:pPr lvl="1"/>
            <a:r>
              <a:rPr lang="en-US" dirty="0" smtClean="0"/>
              <a:t>With ability to meet nutritional goals more readily</a:t>
            </a:r>
          </a:p>
          <a:p>
            <a:pPr lvl="1"/>
            <a:r>
              <a:rPr lang="en-US" dirty="0" smtClean="0"/>
              <a:t>with </a:t>
            </a:r>
            <a:r>
              <a:rPr lang="en-US" dirty="0"/>
              <a:t>improved fluid balance</a:t>
            </a:r>
          </a:p>
          <a:p>
            <a:pPr lvl="1"/>
            <a:r>
              <a:rPr lang="en-US" dirty="0"/>
              <a:t>with decreased furosemide exposure</a:t>
            </a:r>
          </a:p>
          <a:p>
            <a:r>
              <a:rPr lang="en-US" dirty="0"/>
              <a:t>Potential risks of </a:t>
            </a:r>
            <a:r>
              <a:rPr lang="en-US" dirty="0" smtClean="0"/>
              <a:t>excess </a:t>
            </a:r>
            <a:r>
              <a:rPr lang="en-US" dirty="0"/>
              <a:t>fluid </a:t>
            </a:r>
            <a:r>
              <a:rPr lang="en-US" dirty="0" smtClean="0"/>
              <a:t>removal but close monitoring with scheduled weighed UF volume can identify this early for adjustment  during therapy.</a:t>
            </a:r>
          </a:p>
          <a:p>
            <a:r>
              <a:rPr lang="en-US" dirty="0" smtClean="0"/>
              <a:t>Success of ECMO and CRRT dependent on the primary disease and it’s expression within the patient</a:t>
            </a:r>
          </a:p>
          <a:p>
            <a:pPr marL="0" indent="0">
              <a:buNone/>
            </a:pPr>
            <a:endParaRPr lang="en-US" dirty="0"/>
          </a:p>
        </p:txBody>
      </p:sp>
    </p:spTree>
    <p:extLst>
      <p:ext uri="{BB962C8B-B14F-4D97-AF65-F5344CB8AC3E}">
        <p14:creationId xmlns:p14="http://schemas.microsoft.com/office/powerpoint/2010/main" val="231322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smtClean="0"/>
              <a:t>Extracorporeal  Membrane Oxygenation (ECMO)</a:t>
            </a:r>
          </a:p>
          <a:p>
            <a:pPr marL="0" indent="0">
              <a:buNone/>
            </a:pPr>
            <a:r>
              <a:rPr lang="en-US" sz="2000" dirty="0"/>
              <a:t> </a:t>
            </a:r>
            <a:r>
              <a:rPr lang="en-US" sz="2000" dirty="0" smtClean="0"/>
              <a:t> </a:t>
            </a:r>
          </a:p>
          <a:p>
            <a:pPr marL="0" indent="0">
              <a:buNone/>
            </a:pPr>
            <a:r>
              <a:rPr lang="en-US" sz="2000" dirty="0" smtClean="0"/>
              <a:t>Began in 1970’s , First in Neonatal   </a:t>
            </a:r>
            <a:r>
              <a:rPr lang="en-US" sz="2000" dirty="0" smtClean="0">
                <a:latin typeface="Wingdings 3" pitchFamily="18" charset="2"/>
              </a:rPr>
              <a:t>g</a:t>
            </a:r>
            <a:r>
              <a:rPr lang="en-US" sz="2000" dirty="0" smtClean="0"/>
              <a:t> Pediatric  </a:t>
            </a:r>
            <a:r>
              <a:rPr lang="en-US" sz="2000" dirty="0" smtClean="0">
                <a:latin typeface="Wingdings 3" pitchFamily="18" charset="2"/>
              </a:rPr>
              <a:t>g</a:t>
            </a:r>
            <a:r>
              <a:rPr lang="en-US" sz="2000" dirty="0" smtClean="0"/>
              <a:t> Adult</a:t>
            </a:r>
          </a:p>
          <a:p>
            <a:pPr marL="0" indent="0">
              <a:buNone/>
            </a:pPr>
            <a:r>
              <a:rPr lang="en-US" sz="2000" dirty="0" smtClean="0"/>
              <a:t>ELSO Registry now has   ~ 90 US  Centers, participate in Broad database Warehouse of ECMO support.</a:t>
            </a:r>
          </a:p>
          <a:p>
            <a:pPr marL="0" indent="0">
              <a:buNone/>
            </a:pPr>
            <a:r>
              <a:rPr lang="en-US" sz="2000" dirty="0"/>
              <a:t> </a:t>
            </a:r>
            <a:r>
              <a:rPr lang="en-US" sz="2000" dirty="0" smtClean="0"/>
              <a:t>Length of support  range of  hours to weeks </a:t>
            </a:r>
            <a:r>
              <a:rPr lang="en-US" sz="1800" dirty="0" smtClean="0"/>
              <a:t>(longest ECMO run 117 days)</a:t>
            </a:r>
          </a:p>
          <a:p>
            <a:pPr marL="0" indent="0">
              <a:buNone/>
            </a:pPr>
            <a:r>
              <a:rPr lang="en-US" dirty="0"/>
              <a:t> </a:t>
            </a:r>
            <a:r>
              <a:rPr lang="en-US" dirty="0" smtClean="0"/>
              <a:t>                                  </a:t>
            </a:r>
            <a:r>
              <a:rPr lang="en-US" sz="2400" i="1" dirty="0" smtClean="0"/>
              <a:t>Indications</a:t>
            </a:r>
          </a:p>
          <a:p>
            <a:pPr marL="0" indent="0">
              <a:buNone/>
            </a:pPr>
            <a:r>
              <a:rPr lang="en-US" dirty="0" smtClean="0"/>
              <a:t>Cardiopulmonary</a:t>
            </a:r>
            <a:r>
              <a:rPr lang="en-US" i="1" dirty="0" smtClean="0"/>
              <a:t> </a:t>
            </a:r>
            <a:r>
              <a:rPr lang="en-US" dirty="0" smtClean="0"/>
              <a:t>Support </a:t>
            </a:r>
            <a:r>
              <a:rPr lang="en-US" sz="2800" dirty="0" smtClean="0"/>
              <a:t>not responding to other  conventional therapies </a:t>
            </a:r>
          </a:p>
          <a:p>
            <a:pPr marL="0" indent="0">
              <a:buNone/>
            </a:pPr>
            <a:r>
              <a:rPr lang="en-US" sz="2400" dirty="0" smtClean="0"/>
              <a:t>Reversible underlying Process</a:t>
            </a:r>
          </a:p>
        </p:txBody>
      </p:sp>
    </p:spTree>
    <p:extLst>
      <p:ext uri="{BB962C8B-B14F-4D97-AF65-F5344CB8AC3E}">
        <p14:creationId xmlns:p14="http://schemas.microsoft.com/office/powerpoint/2010/main" val="376468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sotw9_temp0"/>
          <p:cNvPicPr>
            <a:picLocks noChangeAspect="1" noChangeArrowheads="1"/>
          </p:cNvPicPr>
          <p:nvPr/>
        </p:nvPicPr>
        <p:blipFill>
          <a:blip r:embed="rId3" cstate="print"/>
          <a:srcRect/>
          <a:stretch>
            <a:fillRect/>
          </a:stretch>
        </p:blipFill>
        <p:spPr>
          <a:xfrm>
            <a:off x="457200" y="2209800"/>
            <a:ext cx="8193088" cy="4191000"/>
          </a:xfrm>
          <a:prstGeom prst="rect">
            <a:avLst/>
          </a:prstGeom>
          <a:noFill/>
        </p:spPr>
      </p:pic>
    </p:spTree>
    <p:extLst>
      <p:ext uri="{BB962C8B-B14F-4D97-AF65-F5344CB8AC3E}">
        <p14:creationId xmlns:p14="http://schemas.microsoft.com/office/powerpoint/2010/main" val="3292714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0"/>
          <p:cNvPicPr>
            <a:picLocks noChangeAspect="1" noChangeArrowheads="1"/>
          </p:cNvPicPr>
          <p:nvPr/>
        </p:nvPicPr>
        <p:blipFill>
          <a:blip r:embed="rId3" cstate="print"/>
          <a:srcRect/>
          <a:stretch>
            <a:fillRect/>
          </a:stretch>
        </p:blipFill>
        <p:spPr bwMode="auto">
          <a:xfrm>
            <a:off x="1033463" y="914400"/>
            <a:ext cx="7077075" cy="5553075"/>
          </a:xfrm>
          <a:prstGeom prst="rect">
            <a:avLst/>
          </a:prstGeom>
          <a:noFill/>
          <a:ln w="9525">
            <a:noFill/>
            <a:miter lim="800000"/>
            <a:headEnd/>
            <a:tailEnd/>
          </a:ln>
        </p:spPr>
      </p:pic>
    </p:spTree>
    <p:extLst>
      <p:ext uri="{BB962C8B-B14F-4D97-AF65-F5344CB8AC3E}">
        <p14:creationId xmlns:p14="http://schemas.microsoft.com/office/powerpoint/2010/main" val="145759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p:txBody>
          <a:bodyPr>
            <a:normAutofit/>
          </a:bodyPr>
          <a:lstStyle/>
          <a:p>
            <a:pPr marL="0" lvl="0" indent="0" eaLnBrk="0" fontAlgn="base" hangingPunct="0">
              <a:spcAft>
                <a:spcPct val="0"/>
              </a:spcAft>
              <a:buClr>
                <a:srgbClr val="093678"/>
              </a:buClr>
              <a:buNone/>
            </a:pPr>
            <a:r>
              <a:rPr lang="en-US" sz="2200" b="1" i="1" kern="0" dirty="0" smtClean="0">
                <a:solidFill>
                  <a:srgbClr val="000000"/>
                </a:solidFill>
                <a:latin typeface="Baskerville Old Face" pitchFamily="18" charset="0"/>
              </a:rPr>
              <a:t>Indications/Role of CRRT in ECMO:</a:t>
            </a:r>
          </a:p>
          <a:p>
            <a:pPr eaLnBrk="0" fontAlgn="base" hangingPunct="0">
              <a:spcAft>
                <a:spcPct val="0"/>
              </a:spcAft>
              <a:buClr>
                <a:srgbClr val="093678"/>
              </a:buClr>
            </a:pPr>
            <a:r>
              <a:rPr lang="en-US" sz="2800" kern="0" dirty="0" smtClean="0">
                <a:solidFill>
                  <a:srgbClr val="000000"/>
                </a:solidFill>
                <a:latin typeface="Arial"/>
              </a:rPr>
              <a:t>Decrease fluid overload</a:t>
            </a:r>
          </a:p>
          <a:p>
            <a:pPr eaLnBrk="0" fontAlgn="base" hangingPunct="0">
              <a:spcAft>
                <a:spcPct val="0"/>
              </a:spcAft>
              <a:buClr>
                <a:srgbClr val="093678"/>
              </a:buClr>
            </a:pPr>
            <a:r>
              <a:rPr lang="en-US" sz="2800" kern="0" dirty="0" smtClean="0">
                <a:solidFill>
                  <a:srgbClr val="000000"/>
                </a:solidFill>
                <a:latin typeface="Arial"/>
              </a:rPr>
              <a:t>Management </a:t>
            </a:r>
            <a:r>
              <a:rPr lang="en-US" sz="2800" kern="0" dirty="0">
                <a:solidFill>
                  <a:srgbClr val="000000"/>
                </a:solidFill>
                <a:latin typeface="Arial"/>
              </a:rPr>
              <a:t>of fluid </a:t>
            </a:r>
            <a:r>
              <a:rPr lang="en-US" sz="2800" kern="0" dirty="0" smtClean="0">
                <a:solidFill>
                  <a:srgbClr val="000000"/>
                </a:solidFill>
                <a:latin typeface="Arial"/>
              </a:rPr>
              <a:t>balance to improve nutritional support</a:t>
            </a:r>
            <a:endParaRPr lang="en-US" sz="2800" kern="0" dirty="0">
              <a:solidFill>
                <a:srgbClr val="000000"/>
              </a:solidFill>
              <a:latin typeface="Arial"/>
            </a:endParaRPr>
          </a:p>
          <a:p>
            <a:pPr eaLnBrk="0" fontAlgn="base" hangingPunct="0">
              <a:spcAft>
                <a:spcPct val="0"/>
              </a:spcAft>
              <a:buClr>
                <a:srgbClr val="093678"/>
              </a:buClr>
            </a:pPr>
            <a:r>
              <a:rPr lang="en-US" sz="2800" kern="0" dirty="0" smtClean="0">
                <a:solidFill>
                  <a:srgbClr val="000000"/>
                </a:solidFill>
                <a:latin typeface="Arial"/>
              </a:rPr>
              <a:t>Removal </a:t>
            </a:r>
            <a:r>
              <a:rPr lang="en-US" sz="2800" kern="0" dirty="0">
                <a:solidFill>
                  <a:srgbClr val="000000"/>
                </a:solidFill>
                <a:latin typeface="Arial"/>
              </a:rPr>
              <a:t>of I</a:t>
            </a:r>
            <a:r>
              <a:rPr lang="en-US" sz="2800" kern="0" dirty="0" smtClean="0">
                <a:solidFill>
                  <a:srgbClr val="000000"/>
                </a:solidFill>
                <a:latin typeface="Arial"/>
              </a:rPr>
              <a:t>nflammatory Mediators </a:t>
            </a:r>
            <a:endParaRPr lang="en-US" sz="2800" kern="0" dirty="0">
              <a:solidFill>
                <a:srgbClr val="000000"/>
              </a:solidFill>
              <a:latin typeface="Arial"/>
            </a:endParaRPr>
          </a:p>
          <a:p>
            <a:pPr eaLnBrk="0" fontAlgn="base" hangingPunct="0">
              <a:spcAft>
                <a:spcPct val="0"/>
              </a:spcAft>
              <a:buClr>
                <a:srgbClr val="093678"/>
              </a:buClr>
            </a:pPr>
            <a:r>
              <a:rPr lang="en-US" sz="2800" kern="0" dirty="0" smtClean="0">
                <a:solidFill>
                  <a:srgbClr val="000000"/>
                </a:solidFill>
                <a:latin typeface="Arial"/>
              </a:rPr>
              <a:t>Control </a:t>
            </a:r>
            <a:r>
              <a:rPr lang="en-US" sz="2800" kern="0" dirty="0">
                <a:solidFill>
                  <a:srgbClr val="000000"/>
                </a:solidFill>
                <a:latin typeface="Arial"/>
              </a:rPr>
              <a:t>of </a:t>
            </a:r>
            <a:r>
              <a:rPr lang="en-US" sz="2800" kern="0" dirty="0" smtClean="0">
                <a:solidFill>
                  <a:srgbClr val="000000"/>
                </a:solidFill>
                <a:latin typeface="Arial"/>
              </a:rPr>
              <a:t>Electrolyte/Solute </a:t>
            </a:r>
            <a:r>
              <a:rPr lang="en-US" sz="2800" kern="0" dirty="0">
                <a:solidFill>
                  <a:srgbClr val="000000"/>
                </a:solidFill>
                <a:latin typeface="Arial"/>
              </a:rPr>
              <a:t>abnormalities</a:t>
            </a:r>
          </a:p>
          <a:p>
            <a:pPr eaLnBrk="0" fontAlgn="base" hangingPunct="0">
              <a:spcAft>
                <a:spcPct val="0"/>
              </a:spcAft>
              <a:buClr>
                <a:srgbClr val="093678"/>
              </a:buClr>
            </a:pPr>
            <a:r>
              <a:rPr lang="en-US" sz="2800" kern="0" dirty="0">
                <a:solidFill>
                  <a:srgbClr val="000000"/>
                </a:solidFill>
                <a:latin typeface="Arial"/>
              </a:rPr>
              <a:t>Decreased use of furosemide</a:t>
            </a:r>
          </a:p>
          <a:p>
            <a:endParaRPr lang="en-US" dirty="0"/>
          </a:p>
        </p:txBody>
      </p:sp>
    </p:spTree>
    <p:extLst>
      <p:ext uri="{BB962C8B-B14F-4D97-AF65-F5344CB8AC3E}">
        <p14:creationId xmlns:p14="http://schemas.microsoft.com/office/powerpoint/2010/main" val="302301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66800" y="533400"/>
            <a:ext cx="7124700" cy="5630863"/>
          </a:xfrm>
        </p:spPr>
        <p:txBody>
          <a:bodyPr>
            <a:normAutofit fontScale="85000" lnSpcReduction="20000"/>
          </a:bodyPr>
          <a:lstStyle/>
          <a:p>
            <a:r>
              <a:rPr lang="en-US" dirty="0" smtClean="0"/>
              <a:t>Pathophysiology of AKI in ECMO:</a:t>
            </a:r>
          </a:p>
          <a:p>
            <a:pPr marL="0" indent="0">
              <a:buNone/>
            </a:pPr>
            <a:r>
              <a:rPr lang="en-US" sz="2000" i="1" dirty="0" smtClean="0"/>
              <a:t>                Similar to General Critical Care </a:t>
            </a:r>
          </a:p>
          <a:p>
            <a:pPr marL="0" indent="0">
              <a:buNone/>
            </a:pPr>
            <a:r>
              <a:rPr lang="en-US" b="1" dirty="0" err="1" smtClean="0">
                <a:latin typeface="Baskerville Old Face" pitchFamily="18" charset="0"/>
              </a:rPr>
              <a:t>I.</a:t>
            </a:r>
            <a:r>
              <a:rPr lang="en-US" b="1" i="1" dirty="0" err="1" smtClean="0">
                <a:latin typeface="Baskerville Old Face" pitchFamily="18" charset="0"/>
              </a:rPr>
              <a:t>Vascular</a:t>
            </a:r>
            <a:r>
              <a:rPr lang="en-US" b="1" i="1" dirty="0" smtClean="0">
                <a:latin typeface="Baskerville Old Face" pitchFamily="18" charset="0"/>
              </a:rPr>
              <a:t> / Ischemic Injury</a:t>
            </a:r>
            <a:r>
              <a:rPr lang="en-US" b="1" dirty="0" smtClean="0"/>
              <a:t>:</a:t>
            </a:r>
          </a:p>
          <a:p>
            <a:pPr marL="0" indent="0">
              <a:buNone/>
            </a:pPr>
            <a:r>
              <a:rPr lang="en-US" sz="2400" b="1" dirty="0"/>
              <a:t> </a:t>
            </a:r>
            <a:r>
              <a:rPr lang="en-US" sz="2400" b="1" dirty="0" smtClean="0"/>
              <a:t> a. Sepsis</a:t>
            </a:r>
          </a:p>
          <a:p>
            <a:pPr marL="0" indent="0">
              <a:buNone/>
            </a:pPr>
            <a:r>
              <a:rPr lang="en-US" sz="2400" dirty="0"/>
              <a:t> </a:t>
            </a:r>
            <a:r>
              <a:rPr lang="en-US" sz="2400" dirty="0" smtClean="0"/>
              <a:t> b. Low Cardiac Output</a:t>
            </a:r>
          </a:p>
          <a:p>
            <a:pPr marL="0" indent="0">
              <a:buNone/>
            </a:pPr>
            <a:r>
              <a:rPr lang="en-US" sz="2400" dirty="0"/>
              <a:t> </a:t>
            </a:r>
            <a:r>
              <a:rPr lang="en-US" sz="2400" dirty="0" smtClean="0"/>
              <a:t> c. </a:t>
            </a:r>
            <a:r>
              <a:rPr lang="en-US" sz="2400" dirty="0" err="1" smtClean="0"/>
              <a:t>Hypovolemia</a:t>
            </a:r>
            <a:endParaRPr lang="en-US" sz="2400" dirty="0" smtClean="0"/>
          </a:p>
          <a:p>
            <a:pPr marL="0" indent="0">
              <a:buNone/>
            </a:pPr>
            <a:r>
              <a:rPr lang="en-US" dirty="0" smtClean="0">
                <a:latin typeface="Baskerville Old Face" pitchFamily="18" charset="0"/>
              </a:rPr>
              <a:t>II. </a:t>
            </a:r>
            <a:r>
              <a:rPr lang="en-US" b="1" i="1" dirty="0" err="1" smtClean="0">
                <a:latin typeface="Baskerville Old Face" pitchFamily="18" charset="0"/>
              </a:rPr>
              <a:t>Nephrotoxins</a:t>
            </a:r>
            <a:r>
              <a:rPr lang="en-US" b="1" i="1" dirty="0" smtClean="0">
                <a:latin typeface="Baskerville Old Face" pitchFamily="18" charset="0"/>
              </a:rPr>
              <a:t>:</a:t>
            </a:r>
          </a:p>
          <a:p>
            <a:pPr marL="0" indent="0">
              <a:buNone/>
            </a:pPr>
            <a:r>
              <a:rPr lang="en-US" sz="2400" dirty="0"/>
              <a:t> </a:t>
            </a:r>
            <a:r>
              <a:rPr lang="en-US" sz="2400" dirty="0" smtClean="0"/>
              <a:t> a. Medications: </a:t>
            </a:r>
            <a:r>
              <a:rPr lang="en-US" sz="2400" dirty="0" err="1" smtClean="0"/>
              <a:t>NSAIDS,Antimicrobials,Chemotx</a:t>
            </a:r>
            <a:endParaRPr lang="en-US" sz="2400" dirty="0" smtClean="0"/>
          </a:p>
          <a:p>
            <a:pPr marL="0" indent="0">
              <a:buNone/>
            </a:pPr>
            <a:r>
              <a:rPr lang="en-US" sz="2400" dirty="0"/>
              <a:t> </a:t>
            </a:r>
            <a:r>
              <a:rPr lang="en-US" sz="2400" dirty="0" smtClean="0"/>
              <a:t> b. Endogenous: </a:t>
            </a:r>
            <a:r>
              <a:rPr lang="en-US" sz="2400" dirty="0" err="1" smtClean="0"/>
              <a:t>Rhabdomyolysis</a:t>
            </a:r>
            <a:r>
              <a:rPr lang="en-US" sz="2400" dirty="0" smtClean="0"/>
              <a:t>, Tumor </a:t>
            </a:r>
            <a:r>
              <a:rPr lang="en-US" sz="2400" dirty="0" err="1" smtClean="0"/>
              <a:t>Lysis,Hemolysis</a:t>
            </a:r>
            <a:endParaRPr lang="en-US" sz="2400" dirty="0" smtClean="0"/>
          </a:p>
          <a:p>
            <a:pPr marL="0" indent="0">
              <a:buNone/>
            </a:pPr>
            <a:r>
              <a:rPr lang="en-US" sz="2400" dirty="0"/>
              <a:t> </a:t>
            </a:r>
            <a:r>
              <a:rPr lang="en-US" sz="2400" dirty="0" smtClean="0"/>
              <a:t> c. Contrast dyes</a:t>
            </a:r>
          </a:p>
          <a:p>
            <a:pPr marL="0" indent="0">
              <a:buNone/>
            </a:pPr>
            <a:r>
              <a:rPr lang="en-US" dirty="0" smtClean="0">
                <a:latin typeface="Baskerville Old Face" pitchFamily="18" charset="0"/>
              </a:rPr>
              <a:t>III. </a:t>
            </a:r>
            <a:r>
              <a:rPr lang="en-US" b="1" i="1" dirty="0" smtClean="0">
                <a:latin typeface="Baskerville Old Face" pitchFamily="18" charset="0"/>
              </a:rPr>
              <a:t>Miscellaneous:</a:t>
            </a:r>
          </a:p>
          <a:p>
            <a:pPr marL="0" indent="0">
              <a:buNone/>
            </a:pPr>
            <a:r>
              <a:rPr lang="en-US" sz="2400" dirty="0"/>
              <a:t> </a:t>
            </a:r>
            <a:r>
              <a:rPr lang="en-US" sz="2400" dirty="0" smtClean="0"/>
              <a:t>  a. </a:t>
            </a:r>
            <a:r>
              <a:rPr lang="en-US" sz="2400" dirty="0" err="1" smtClean="0"/>
              <a:t>CardioPulmonary</a:t>
            </a:r>
            <a:r>
              <a:rPr lang="en-US" sz="2400" dirty="0" smtClean="0"/>
              <a:t> Bypass</a:t>
            </a:r>
          </a:p>
          <a:p>
            <a:pPr marL="0" indent="0">
              <a:buNone/>
            </a:pPr>
            <a:r>
              <a:rPr lang="en-US" sz="2400" dirty="0" smtClean="0"/>
              <a:t>   b. Acute Compartment Syndrome</a:t>
            </a:r>
          </a:p>
          <a:p>
            <a:pPr marL="0" indent="0">
              <a:buNone/>
            </a:pPr>
            <a:r>
              <a:rPr lang="en-US" sz="2400" dirty="0"/>
              <a:t> </a:t>
            </a:r>
            <a:r>
              <a:rPr lang="en-US" sz="2400" dirty="0" smtClean="0"/>
              <a:t>  c. Other </a:t>
            </a:r>
            <a:endParaRPr lang="en-US" sz="2600" dirty="0" smtClean="0"/>
          </a:p>
          <a:p>
            <a:pPr marL="0" indent="0">
              <a:buNone/>
            </a:pPr>
            <a:endParaRPr lang="en-US" dirty="0"/>
          </a:p>
        </p:txBody>
      </p:sp>
    </p:spTree>
    <p:extLst>
      <p:ext uri="{BB962C8B-B14F-4D97-AF65-F5344CB8AC3E}">
        <p14:creationId xmlns:p14="http://schemas.microsoft.com/office/powerpoint/2010/main" val="93163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1"/>
            <a:ext cx="7125113" cy="685800"/>
          </a:xfrm>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a:xfrm>
            <a:off x="457200" y="990600"/>
            <a:ext cx="8229600" cy="5867400"/>
          </a:xfrm>
        </p:spPr>
        <p:txBody>
          <a:bodyPr>
            <a:normAutofit fontScale="85000" lnSpcReduction="10000"/>
          </a:bodyPr>
          <a:lstStyle/>
          <a:p>
            <a:pPr marL="0" indent="0">
              <a:buNone/>
            </a:pPr>
            <a:r>
              <a:rPr lang="en-US" i="1" dirty="0" smtClean="0"/>
              <a:t>        Incidence of AKI in ECMO population:</a:t>
            </a:r>
          </a:p>
          <a:p>
            <a:pPr marL="0" indent="0">
              <a:buNone/>
            </a:pPr>
            <a:r>
              <a:rPr lang="en-US" sz="2800" dirty="0" smtClean="0"/>
              <a:t>                Single centers ≈ 70-85% </a:t>
            </a:r>
          </a:p>
          <a:p>
            <a:pPr marL="0" indent="0">
              <a:buNone/>
            </a:pPr>
            <a:r>
              <a:rPr lang="en-US" sz="2800" dirty="0"/>
              <a:t> </a:t>
            </a:r>
            <a:r>
              <a:rPr lang="en-US" sz="2800" dirty="0" smtClean="0"/>
              <a:t>    Breakout groups:  </a:t>
            </a:r>
          </a:p>
          <a:p>
            <a:pPr marL="0" indent="0">
              <a:buNone/>
            </a:pPr>
            <a:r>
              <a:rPr lang="en-US" sz="2800" dirty="0" smtClean="0"/>
              <a:t>               </a:t>
            </a:r>
            <a:r>
              <a:rPr lang="en-US" sz="2400" dirty="0" smtClean="0"/>
              <a:t>Neonates with CDH           71%           Criteria:</a:t>
            </a:r>
          </a:p>
          <a:p>
            <a:pPr marL="0" indent="0">
              <a:buNone/>
            </a:pPr>
            <a:r>
              <a:rPr lang="en-US" sz="2400" dirty="0" smtClean="0"/>
              <a:t>      </a:t>
            </a:r>
            <a:r>
              <a:rPr lang="en-US" sz="1500" dirty="0" err="1" smtClean="0"/>
              <a:t>Gadepalli</a:t>
            </a:r>
            <a:r>
              <a:rPr lang="en-US" sz="1500" dirty="0" smtClean="0"/>
              <a:t> SK et al J </a:t>
            </a:r>
            <a:r>
              <a:rPr lang="en-US" sz="1500" dirty="0" err="1" smtClean="0"/>
              <a:t>Pediatr</a:t>
            </a:r>
            <a:r>
              <a:rPr lang="en-US" sz="1500" dirty="0" smtClean="0"/>
              <a:t> </a:t>
            </a:r>
            <a:r>
              <a:rPr lang="en-US" sz="1500" dirty="0" err="1" smtClean="0"/>
              <a:t>Surg</a:t>
            </a:r>
            <a:r>
              <a:rPr lang="en-US" sz="1500" dirty="0" smtClean="0"/>
              <a:t> 2011;46:630-635    </a:t>
            </a:r>
            <a:r>
              <a:rPr lang="en-US" sz="1500" dirty="0"/>
              <a:t> </a:t>
            </a:r>
            <a:r>
              <a:rPr lang="en-US" sz="1500" dirty="0" smtClean="0"/>
              <a:t>                                RIFLE</a:t>
            </a:r>
            <a:r>
              <a:rPr lang="en-US" sz="2400" dirty="0" smtClean="0"/>
              <a:t>               </a:t>
            </a:r>
          </a:p>
          <a:p>
            <a:pPr marL="0" indent="0">
              <a:buNone/>
            </a:pPr>
            <a:r>
              <a:rPr lang="en-US" sz="2400" dirty="0" smtClean="0"/>
              <a:t>                  Pediatric Cardiac                71%     </a:t>
            </a:r>
          </a:p>
          <a:p>
            <a:pPr marL="0" indent="0">
              <a:buNone/>
            </a:pPr>
            <a:r>
              <a:rPr lang="en-US" sz="1500" dirty="0" smtClean="0"/>
              <a:t>          Smith AH et al ASAIO J 2009;55(4):412-416                           FO, Electrolyte Disorder,  </a:t>
            </a:r>
          </a:p>
          <a:p>
            <a:pPr marL="0" indent="0">
              <a:buNone/>
            </a:pPr>
            <a:r>
              <a:rPr lang="en-US" sz="1500" dirty="0"/>
              <a:t> </a:t>
            </a:r>
            <a:r>
              <a:rPr lang="en-US" sz="1500" dirty="0" smtClean="0"/>
              <a:t>                                                                                                     GFR&lt;35ml/min/1.73m2</a:t>
            </a:r>
          </a:p>
          <a:p>
            <a:pPr marL="0" indent="0">
              <a:buNone/>
            </a:pPr>
            <a:r>
              <a:rPr lang="en-US" sz="2400" dirty="0" smtClean="0"/>
              <a:t>                  Adults </a:t>
            </a:r>
            <a:r>
              <a:rPr lang="en-US" sz="2400" dirty="0">
                <a:solidFill>
                  <a:prstClr val="black"/>
                </a:solidFill>
              </a:rPr>
              <a:t>Post </a:t>
            </a:r>
            <a:r>
              <a:rPr lang="en-US" sz="2400" dirty="0" err="1">
                <a:solidFill>
                  <a:prstClr val="black"/>
                </a:solidFill>
              </a:rPr>
              <a:t>Cardiotomy</a:t>
            </a:r>
            <a:r>
              <a:rPr lang="en-US" sz="2400" dirty="0">
                <a:solidFill>
                  <a:prstClr val="black"/>
                </a:solidFill>
              </a:rPr>
              <a:t> </a:t>
            </a:r>
            <a:r>
              <a:rPr lang="en-US" sz="2400" dirty="0" smtClean="0">
                <a:solidFill>
                  <a:prstClr val="black"/>
                </a:solidFill>
              </a:rPr>
              <a:t>   </a:t>
            </a:r>
            <a:r>
              <a:rPr lang="en-US" sz="2400" dirty="0" smtClean="0"/>
              <a:t>78%</a:t>
            </a:r>
          </a:p>
          <a:p>
            <a:pPr marL="0" indent="0">
              <a:buNone/>
            </a:pPr>
            <a:r>
              <a:rPr lang="en-US" sz="2400" dirty="0"/>
              <a:t> </a:t>
            </a:r>
            <a:r>
              <a:rPr lang="en-US" sz="2400" dirty="0" smtClean="0"/>
              <a:t>     </a:t>
            </a:r>
            <a:r>
              <a:rPr lang="en-US" sz="1500" dirty="0">
                <a:solidFill>
                  <a:prstClr val="black"/>
                </a:solidFill>
              </a:rPr>
              <a:t>Lin CY et </a:t>
            </a:r>
            <a:r>
              <a:rPr lang="en-US" sz="1500" dirty="0" smtClean="0">
                <a:solidFill>
                  <a:prstClr val="black"/>
                </a:solidFill>
              </a:rPr>
              <a:t>al </a:t>
            </a:r>
            <a:r>
              <a:rPr lang="en-US" sz="1500" dirty="0" err="1" smtClean="0">
                <a:solidFill>
                  <a:prstClr val="black"/>
                </a:solidFill>
              </a:rPr>
              <a:t>Nephrol</a:t>
            </a:r>
            <a:r>
              <a:rPr lang="en-US" sz="1500" dirty="0" smtClean="0">
                <a:solidFill>
                  <a:prstClr val="black"/>
                </a:solidFill>
              </a:rPr>
              <a:t> Dial Transplant 2006;21:2867-2873</a:t>
            </a:r>
            <a:r>
              <a:rPr lang="en-US" sz="1500" dirty="0" smtClean="0"/>
              <a:t>                              RIFLE    </a:t>
            </a:r>
          </a:p>
          <a:p>
            <a:pPr marL="0" indent="0">
              <a:buNone/>
            </a:pPr>
            <a:r>
              <a:rPr lang="en-US" sz="2400" dirty="0" smtClean="0"/>
              <a:t>                  Adults Post </a:t>
            </a:r>
            <a:r>
              <a:rPr lang="en-US" sz="2400" dirty="0" err="1" smtClean="0"/>
              <a:t>Cardiotomy</a:t>
            </a:r>
            <a:r>
              <a:rPr lang="en-US" sz="2400" dirty="0" smtClean="0"/>
              <a:t>     81-85%</a:t>
            </a:r>
          </a:p>
          <a:p>
            <a:pPr marL="0" lvl="0" indent="0">
              <a:spcBef>
                <a:spcPts val="0"/>
              </a:spcBef>
              <a:buNone/>
            </a:pPr>
            <a:r>
              <a:rPr lang="en-US" sz="2400" dirty="0"/>
              <a:t> </a:t>
            </a:r>
            <a:r>
              <a:rPr lang="en-US" sz="2400" dirty="0" smtClean="0"/>
              <a:t>     </a:t>
            </a:r>
            <a:r>
              <a:rPr lang="en-US" sz="1500" dirty="0" smtClean="0">
                <a:solidFill>
                  <a:prstClr val="black"/>
                </a:solidFill>
              </a:rPr>
              <a:t>Yan </a:t>
            </a:r>
            <a:r>
              <a:rPr lang="en-US" sz="1500" dirty="0">
                <a:solidFill>
                  <a:prstClr val="black"/>
                </a:solidFill>
              </a:rPr>
              <a:t>X et al </a:t>
            </a:r>
            <a:r>
              <a:rPr lang="en-US" sz="1500" dirty="0" err="1">
                <a:solidFill>
                  <a:prstClr val="black"/>
                </a:solidFill>
              </a:rPr>
              <a:t>Eur</a:t>
            </a:r>
            <a:r>
              <a:rPr lang="en-US" sz="1500" dirty="0">
                <a:solidFill>
                  <a:prstClr val="black"/>
                </a:solidFill>
              </a:rPr>
              <a:t> J </a:t>
            </a:r>
            <a:r>
              <a:rPr lang="en-US" sz="1500" dirty="0" err="1">
                <a:solidFill>
                  <a:prstClr val="black"/>
                </a:solidFill>
              </a:rPr>
              <a:t>Cardiothorac</a:t>
            </a:r>
            <a:r>
              <a:rPr lang="en-US" sz="1500" dirty="0">
                <a:solidFill>
                  <a:prstClr val="black"/>
                </a:solidFill>
              </a:rPr>
              <a:t>  </a:t>
            </a:r>
            <a:r>
              <a:rPr lang="en-US" sz="1500" dirty="0" err="1">
                <a:solidFill>
                  <a:prstClr val="black"/>
                </a:solidFill>
              </a:rPr>
              <a:t>Surg</a:t>
            </a:r>
            <a:r>
              <a:rPr lang="en-US" sz="1500" dirty="0">
                <a:solidFill>
                  <a:prstClr val="black"/>
                </a:solidFill>
              </a:rPr>
              <a:t> </a:t>
            </a:r>
            <a:r>
              <a:rPr lang="en-US" sz="1500" dirty="0" smtClean="0">
                <a:solidFill>
                  <a:prstClr val="black"/>
                </a:solidFill>
              </a:rPr>
              <a:t>2010;37:334-338                          RIFLE , AKIN    </a:t>
            </a:r>
          </a:p>
          <a:p>
            <a:pPr marL="0" lvl="0" indent="0">
              <a:spcBef>
                <a:spcPts val="0"/>
              </a:spcBef>
              <a:buNone/>
            </a:pPr>
            <a:endParaRPr lang="en-US" sz="1500" dirty="0">
              <a:solidFill>
                <a:prstClr val="black"/>
              </a:solidFill>
            </a:endParaRPr>
          </a:p>
          <a:p>
            <a:pPr marL="0" lvl="0" indent="0">
              <a:spcBef>
                <a:spcPts val="0"/>
              </a:spcBef>
              <a:buNone/>
            </a:pPr>
            <a:endParaRPr lang="en-US" sz="1500" dirty="0" smtClean="0">
              <a:solidFill>
                <a:prstClr val="black"/>
              </a:solidFill>
            </a:endParaRPr>
          </a:p>
          <a:p>
            <a:pPr marL="0" lvl="0" indent="0">
              <a:spcBef>
                <a:spcPts val="0"/>
              </a:spcBef>
              <a:buNone/>
            </a:pPr>
            <a:r>
              <a:rPr lang="en-US" sz="1500" dirty="0" smtClean="0">
                <a:solidFill>
                  <a:prstClr val="black"/>
                </a:solidFill>
              </a:rPr>
              <a:t>       </a:t>
            </a:r>
            <a:r>
              <a:rPr lang="en-US" sz="2400" dirty="0" smtClean="0"/>
              <a:t>  </a:t>
            </a:r>
            <a:endParaRPr lang="en-US" sz="2400" dirty="0"/>
          </a:p>
        </p:txBody>
      </p:sp>
    </p:spTree>
    <p:extLst>
      <p:ext uri="{BB962C8B-B14F-4D97-AF65-F5344CB8AC3E}">
        <p14:creationId xmlns:p14="http://schemas.microsoft.com/office/powerpoint/2010/main" val="1014137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0"/>
              </a:rPr>
              <a:t>PCRRT in ECMO</a:t>
            </a:r>
            <a:endParaRPr lang="en-US"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r>
              <a:rPr lang="en-US" dirty="0" smtClean="0"/>
              <a:t>Use of RRT in ECMO population:</a:t>
            </a:r>
          </a:p>
          <a:p>
            <a:pPr marL="0" lvl="0" indent="0">
              <a:buNone/>
            </a:pPr>
            <a:r>
              <a:rPr lang="en-US" dirty="0"/>
              <a:t> </a:t>
            </a:r>
            <a:r>
              <a:rPr lang="en-US" dirty="0" smtClean="0"/>
              <a:t>                 </a:t>
            </a:r>
            <a:r>
              <a:rPr lang="en-US" sz="2600" dirty="0" smtClean="0">
                <a:solidFill>
                  <a:prstClr val="black"/>
                </a:solidFill>
              </a:rPr>
              <a:t> </a:t>
            </a:r>
            <a:r>
              <a:rPr lang="en-US" sz="2600" b="1" i="1" dirty="0">
                <a:solidFill>
                  <a:prstClr val="black"/>
                </a:solidFill>
              </a:rPr>
              <a:t>Single </a:t>
            </a:r>
            <a:r>
              <a:rPr lang="en-US" sz="2600" b="1" i="1" dirty="0" smtClean="0">
                <a:solidFill>
                  <a:prstClr val="black"/>
                </a:solidFill>
              </a:rPr>
              <a:t>centers  Data</a:t>
            </a:r>
            <a:endParaRPr lang="en-US" sz="2600" b="1" i="1" dirty="0">
              <a:solidFill>
                <a:prstClr val="black"/>
              </a:solidFill>
            </a:endParaRPr>
          </a:p>
          <a:p>
            <a:pPr marL="0" lvl="0" indent="0">
              <a:buNone/>
            </a:pPr>
            <a:r>
              <a:rPr lang="en-US" sz="2600" dirty="0">
                <a:solidFill>
                  <a:prstClr val="black"/>
                </a:solidFill>
              </a:rPr>
              <a:t>     Breakout groups:  </a:t>
            </a:r>
            <a:r>
              <a:rPr lang="en-US" sz="2600" dirty="0" smtClean="0">
                <a:solidFill>
                  <a:prstClr val="black"/>
                </a:solidFill>
              </a:rPr>
              <a:t>                         AKI%               CRRT%</a:t>
            </a:r>
            <a:endParaRPr lang="en-US" sz="2600" dirty="0">
              <a:solidFill>
                <a:prstClr val="black"/>
              </a:solidFill>
            </a:endParaRPr>
          </a:p>
          <a:p>
            <a:pPr marL="0" lvl="0" indent="0">
              <a:buNone/>
            </a:pPr>
            <a:r>
              <a:rPr lang="en-US" sz="2600" dirty="0">
                <a:solidFill>
                  <a:prstClr val="black"/>
                </a:solidFill>
              </a:rPr>
              <a:t>               </a:t>
            </a:r>
            <a:r>
              <a:rPr lang="en-US" sz="2200" dirty="0">
                <a:solidFill>
                  <a:prstClr val="black"/>
                </a:solidFill>
              </a:rPr>
              <a:t>Neonates with CDH           </a:t>
            </a:r>
            <a:r>
              <a:rPr lang="en-US" sz="2200" dirty="0" smtClean="0">
                <a:solidFill>
                  <a:prstClr val="black"/>
                </a:solidFill>
              </a:rPr>
              <a:t>             71%                       16%</a:t>
            </a:r>
            <a:endParaRPr lang="en-US" sz="2200" dirty="0">
              <a:solidFill>
                <a:prstClr val="black"/>
              </a:solidFill>
            </a:endParaRPr>
          </a:p>
          <a:p>
            <a:pPr marL="0" lvl="0" indent="0">
              <a:buNone/>
            </a:pPr>
            <a:r>
              <a:rPr lang="en-US" sz="2200" dirty="0">
                <a:solidFill>
                  <a:prstClr val="black"/>
                </a:solidFill>
              </a:rPr>
              <a:t>      </a:t>
            </a:r>
            <a:r>
              <a:rPr lang="en-US" sz="1400" dirty="0" err="1">
                <a:solidFill>
                  <a:prstClr val="black"/>
                </a:solidFill>
              </a:rPr>
              <a:t>Gadepalli</a:t>
            </a:r>
            <a:r>
              <a:rPr lang="en-US" sz="1400" dirty="0">
                <a:solidFill>
                  <a:prstClr val="black"/>
                </a:solidFill>
              </a:rPr>
              <a:t> SK et al J </a:t>
            </a:r>
            <a:r>
              <a:rPr lang="en-US" sz="1400" dirty="0" err="1">
                <a:solidFill>
                  <a:prstClr val="black"/>
                </a:solidFill>
              </a:rPr>
              <a:t>Pediatr</a:t>
            </a:r>
            <a:r>
              <a:rPr lang="en-US" sz="1400" dirty="0">
                <a:solidFill>
                  <a:prstClr val="black"/>
                </a:solidFill>
              </a:rPr>
              <a:t> </a:t>
            </a:r>
            <a:r>
              <a:rPr lang="en-US" sz="1400" dirty="0" err="1" smtClean="0">
                <a:solidFill>
                  <a:prstClr val="black"/>
                </a:solidFill>
              </a:rPr>
              <a:t>Surg</a:t>
            </a:r>
            <a:r>
              <a:rPr lang="en-US" sz="1400" dirty="0" smtClean="0">
                <a:solidFill>
                  <a:prstClr val="black"/>
                </a:solidFill>
              </a:rPr>
              <a:t> 2011;46:630-635</a:t>
            </a:r>
            <a:endParaRPr lang="en-US" sz="2200" dirty="0">
              <a:solidFill>
                <a:prstClr val="black"/>
              </a:solidFill>
            </a:endParaRPr>
          </a:p>
          <a:p>
            <a:pPr marL="0" lvl="0" indent="0">
              <a:buNone/>
            </a:pPr>
            <a:r>
              <a:rPr lang="en-US" sz="2200" dirty="0">
                <a:solidFill>
                  <a:prstClr val="black"/>
                </a:solidFill>
              </a:rPr>
              <a:t>                  Pediatric Cardiac                </a:t>
            </a:r>
            <a:r>
              <a:rPr lang="en-US" sz="2200" dirty="0" smtClean="0">
                <a:solidFill>
                  <a:prstClr val="black"/>
                </a:solidFill>
              </a:rPr>
              <a:t>             71</a:t>
            </a:r>
            <a:r>
              <a:rPr lang="en-US" sz="2200" dirty="0">
                <a:solidFill>
                  <a:prstClr val="black"/>
                </a:solidFill>
              </a:rPr>
              <a:t>%     </a:t>
            </a:r>
            <a:r>
              <a:rPr lang="en-US" sz="2200" dirty="0" smtClean="0">
                <a:solidFill>
                  <a:prstClr val="black"/>
                </a:solidFill>
              </a:rPr>
              <a:t>                  59%</a:t>
            </a:r>
            <a:endParaRPr lang="en-US" sz="2200" dirty="0">
              <a:solidFill>
                <a:prstClr val="black"/>
              </a:solidFill>
            </a:endParaRPr>
          </a:p>
          <a:p>
            <a:pPr marL="0" lvl="0" indent="0">
              <a:buNone/>
            </a:pPr>
            <a:r>
              <a:rPr lang="en-US" sz="1400" dirty="0">
                <a:solidFill>
                  <a:prstClr val="black"/>
                </a:solidFill>
              </a:rPr>
              <a:t>          Smith AH et al ASAIO J 2009;55(4):</a:t>
            </a:r>
            <a:r>
              <a:rPr lang="en-US" sz="1400" dirty="0" smtClean="0">
                <a:solidFill>
                  <a:prstClr val="black"/>
                </a:solidFill>
              </a:rPr>
              <a:t>412-416</a:t>
            </a:r>
            <a:endParaRPr lang="en-US" sz="1400" dirty="0">
              <a:solidFill>
                <a:prstClr val="black"/>
              </a:solidFill>
            </a:endParaRPr>
          </a:p>
          <a:p>
            <a:pPr marL="0" lvl="0" indent="0">
              <a:buNone/>
            </a:pPr>
            <a:r>
              <a:rPr lang="en-US" sz="2200" dirty="0">
                <a:solidFill>
                  <a:prstClr val="black"/>
                </a:solidFill>
              </a:rPr>
              <a:t>                  Adults Post </a:t>
            </a:r>
            <a:r>
              <a:rPr lang="en-US" sz="2200" dirty="0" err="1">
                <a:solidFill>
                  <a:prstClr val="black"/>
                </a:solidFill>
              </a:rPr>
              <a:t>Cardiotomy</a:t>
            </a:r>
            <a:r>
              <a:rPr lang="en-US" sz="2200" dirty="0">
                <a:solidFill>
                  <a:prstClr val="black"/>
                </a:solidFill>
              </a:rPr>
              <a:t>    </a:t>
            </a:r>
            <a:r>
              <a:rPr lang="en-US" sz="2200" dirty="0" smtClean="0">
                <a:solidFill>
                  <a:prstClr val="black"/>
                </a:solidFill>
              </a:rPr>
              <a:t>             78%                         35%</a:t>
            </a:r>
            <a:endParaRPr lang="en-US" sz="2200" dirty="0">
              <a:solidFill>
                <a:prstClr val="black"/>
              </a:solidFill>
            </a:endParaRPr>
          </a:p>
          <a:p>
            <a:pPr marL="0" lvl="0" indent="0">
              <a:buNone/>
            </a:pPr>
            <a:r>
              <a:rPr lang="en-US" sz="2200" dirty="0">
                <a:solidFill>
                  <a:prstClr val="black"/>
                </a:solidFill>
              </a:rPr>
              <a:t>      </a:t>
            </a:r>
            <a:r>
              <a:rPr lang="en-US" sz="1400" dirty="0">
                <a:solidFill>
                  <a:prstClr val="black"/>
                </a:solidFill>
              </a:rPr>
              <a:t>Lin CY et al </a:t>
            </a:r>
            <a:r>
              <a:rPr lang="en-US" sz="1400" dirty="0" err="1">
                <a:solidFill>
                  <a:prstClr val="black"/>
                </a:solidFill>
              </a:rPr>
              <a:t>Nephrol</a:t>
            </a:r>
            <a:r>
              <a:rPr lang="en-US" sz="1400" dirty="0">
                <a:solidFill>
                  <a:prstClr val="black"/>
                </a:solidFill>
              </a:rPr>
              <a:t> Dial Transplant </a:t>
            </a:r>
            <a:r>
              <a:rPr lang="en-US" sz="1400" dirty="0" smtClean="0">
                <a:solidFill>
                  <a:prstClr val="black"/>
                </a:solidFill>
              </a:rPr>
              <a:t>2006;21:2867-2873</a:t>
            </a:r>
            <a:endParaRPr lang="en-US" sz="1400" dirty="0">
              <a:solidFill>
                <a:prstClr val="black"/>
              </a:solidFill>
            </a:endParaRPr>
          </a:p>
          <a:p>
            <a:pPr marL="0" lvl="0" indent="0">
              <a:buNone/>
            </a:pPr>
            <a:r>
              <a:rPr lang="en-US" sz="2200" dirty="0">
                <a:solidFill>
                  <a:prstClr val="black"/>
                </a:solidFill>
              </a:rPr>
              <a:t>                  Adults Post </a:t>
            </a:r>
            <a:r>
              <a:rPr lang="en-US" sz="2200" dirty="0" err="1">
                <a:solidFill>
                  <a:prstClr val="black"/>
                </a:solidFill>
              </a:rPr>
              <a:t>Cardiotomy</a:t>
            </a:r>
            <a:r>
              <a:rPr lang="en-US" sz="2200" dirty="0">
                <a:solidFill>
                  <a:prstClr val="black"/>
                </a:solidFill>
              </a:rPr>
              <a:t>     </a:t>
            </a:r>
            <a:r>
              <a:rPr lang="en-US" sz="2200" dirty="0" smtClean="0">
                <a:solidFill>
                  <a:prstClr val="black"/>
                </a:solidFill>
              </a:rPr>
              <a:t>            81-85%                    45%</a:t>
            </a:r>
            <a:endParaRPr lang="en-US" sz="2200" dirty="0">
              <a:solidFill>
                <a:prstClr val="black"/>
              </a:solidFill>
            </a:endParaRPr>
          </a:p>
          <a:p>
            <a:pPr marL="0" lvl="0" indent="0">
              <a:spcBef>
                <a:spcPts val="0"/>
              </a:spcBef>
              <a:buNone/>
            </a:pPr>
            <a:r>
              <a:rPr lang="en-US" sz="2200" dirty="0">
                <a:solidFill>
                  <a:prstClr val="black"/>
                </a:solidFill>
              </a:rPr>
              <a:t>      </a:t>
            </a:r>
            <a:r>
              <a:rPr lang="en-US" sz="1400" dirty="0">
                <a:solidFill>
                  <a:prstClr val="black"/>
                </a:solidFill>
              </a:rPr>
              <a:t>Yan X et al </a:t>
            </a:r>
            <a:r>
              <a:rPr lang="en-US" sz="1400" dirty="0" err="1">
                <a:solidFill>
                  <a:prstClr val="black"/>
                </a:solidFill>
              </a:rPr>
              <a:t>Eur</a:t>
            </a:r>
            <a:r>
              <a:rPr lang="en-US" sz="1400" dirty="0">
                <a:solidFill>
                  <a:prstClr val="black"/>
                </a:solidFill>
              </a:rPr>
              <a:t> J </a:t>
            </a:r>
            <a:r>
              <a:rPr lang="en-US" sz="1400" dirty="0" err="1">
                <a:solidFill>
                  <a:prstClr val="black"/>
                </a:solidFill>
              </a:rPr>
              <a:t>Cardiothorac</a:t>
            </a:r>
            <a:r>
              <a:rPr lang="en-US" sz="1400" dirty="0">
                <a:solidFill>
                  <a:prstClr val="black"/>
                </a:solidFill>
              </a:rPr>
              <a:t>  </a:t>
            </a:r>
            <a:r>
              <a:rPr lang="en-US" sz="1400" dirty="0" err="1">
                <a:solidFill>
                  <a:prstClr val="black"/>
                </a:solidFill>
              </a:rPr>
              <a:t>Surg</a:t>
            </a:r>
            <a:r>
              <a:rPr lang="en-US" sz="1400" dirty="0">
                <a:solidFill>
                  <a:prstClr val="black"/>
                </a:solidFill>
              </a:rPr>
              <a:t> </a:t>
            </a:r>
            <a:r>
              <a:rPr lang="en-US" sz="1400" dirty="0" smtClean="0">
                <a:solidFill>
                  <a:prstClr val="black"/>
                </a:solidFill>
              </a:rPr>
              <a:t>2010;37:334-338</a:t>
            </a:r>
          </a:p>
          <a:p>
            <a:pPr marL="0" lvl="0" indent="0">
              <a:spcBef>
                <a:spcPts val="0"/>
              </a:spcBef>
              <a:buNone/>
            </a:pPr>
            <a:r>
              <a:rPr lang="en-US" sz="1400" dirty="0">
                <a:solidFill>
                  <a:prstClr val="black"/>
                </a:solidFill>
              </a:rPr>
              <a:t> </a:t>
            </a:r>
            <a:r>
              <a:rPr lang="en-US" sz="1400" dirty="0" smtClean="0">
                <a:solidFill>
                  <a:prstClr val="black"/>
                </a:solidFill>
              </a:rPr>
              <a:t>                           </a:t>
            </a:r>
            <a:r>
              <a:rPr lang="en-US" sz="2200" dirty="0" err="1" smtClean="0"/>
              <a:t>Ped</a:t>
            </a:r>
            <a:r>
              <a:rPr lang="en-US" sz="2200" dirty="0" smtClean="0"/>
              <a:t> Respiratory                             38%                        30%</a:t>
            </a:r>
          </a:p>
          <a:p>
            <a:pPr marL="0" lvl="0" indent="0">
              <a:spcBef>
                <a:spcPts val="0"/>
              </a:spcBef>
              <a:buNone/>
            </a:pPr>
            <a:r>
              <a:rPr lang="en-US" sz="2200" dirty="0"/>
              <a:t> </a:t>
            </a:r>
            <a:r>
              <a:rPr lang="en-US" sz="2200" dirty="0" smtClean="0"/>
              <a:t>     </a:t>
            </a:r>
            <a:r>
              <a:rPr lang="en-US" sz="1400" dirty="0" smtClean="0"/>
              <a:t>Hoover NG et al Intensive Care Med 2008;34:2247</a:t>
            </a:r>
            <a:endParaRPr lang="en-US" sz="2200" dirty="0"/>
          </a:p>
        </p:txBody>
      </p:sp>
    </p:spTree>
    <p:extLst>
      <p:ext uri="{BB962C8B-B14F-4D97-AF65-F5344CB8AC3E}">
        <p14:creationId xmlns:p14="http://schemas.microsoft.com/office/powerpoint/2010/main" val="3007079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1290</TotalTime>
  <Words>2934</Words>
  <Application>Microsoft Office PowerPoint</Application>
  <PresentationFormat>On-screen Show (4:3)</PresentationFormat>
  <Paragraphs>271</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Summer</vt:lpstr>
      <vt:lpstr>PCRRT in ECMO</vt:lpstr>
      <vt:lpstr>PCRRT in ECMO</vt:lpstr>
      <vt:lpstr>PCRRT in ECMO</vt:lpstr>
      <vt:lpstr>PowerPoint Presentation</vt:lpstr>
      <vt:lpstr>PowerPoint Presentation</vt:lpstr>
      <vt:lpstr>PCRRT in ECMO</vt:lpstr>
      <vt:lpstr>PowerPoint Presentation</vt:lpstr>
      <vt:lpstr>PCRRT in ECMO</vt:lpstr>
      <vt:lpstr>PCRRT in ECMO</vt:lpstr>
      <vt:lpstr>ELSO Registry Data: 1998-2008  </vt:lpstr>
      <vt:lpstr>PCRRT in ECMO</vt:lpstr>
      <vt:lpstr>PCRRT in ECMO</vt:lpstr>
      <vt:lpstr>PCRRT in ECMO</vt:lpstr>
      <vt:lpstr>PowerPoint Presentation</vt:lpstr>
      <vt:lpstr>PowerPoint Presentation</vt:lpstr>
      <vt:lpstr>PCRRT in ECMO</vt:lpstr>
      <vt:lpstr>PCRRT in ECMO</vt:lpstr>
      <vt:lpstr>PCRRT in ECMO</vt:lpstr>
      <vt:lpstr>Pediatric CRRT and ECMO</vt:lpstr>
      <vt:lpstr>PCRRT in ECMO</vt:lpstr>
      <vt:lpstr>PCRRT in ECMO</vt:lpstr>
      <vt:lpstr>PCRRT in ECMO</vt:lpstr>
      <vt:lpstr>PCRRT in ECMO</vt:lpstr>
      <vt:lpstr>PowerPoint Presentation</vt:lpstr>
      <vt:lpstr>PCRRT in ECMO</vt:lpstr>
      <vt:lpstr>PowerPoint Presentation</vt:lpstr>
      <vt:lpstr>PCRRT in ECMO</vt:lpstr>
    </vt:vector>
  </TitlesOfParts>
  <Company>VCU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PCRRT in ECMO</dc:title>
  <dc:creator>Norma . Maxvold</dc:creator>
  <cp:lastModifiedBy>Norma . Maxvold</cp:lastModifiedBy>
  <cp:revision>95</cp:revision>
  <dcterms:created xsi:type="dcterms:W3CDTF">2013-07-02T22:21:20Z</dcterms:created>
  <dcterms:modified xsi:type="dcterms:W3CDTF">2014-05-01T18:40:38Z</dcterms:modified>
</cp:coreProperties>
</file>