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6" r:id="rId2"/>
  </p:sldMasterIdLst>
  <p:notesMasterIdLst>
    <p:notesMasterId r:id="rId26"/>
  </p:notesMasterIdLst>
  <p:sldIdLst>
    <p:sldId id="311" r:id="rId3"/>
    <p:sldId id="312" r:id="rId4"/>
    <p:sldId id="313" r:id="rId5"/>
    <p:sldId id="314" r:id="rId6"/>
    <p:sldId id="326" r:id="rId7"/>
    <p:sldId id="294" r:id="rId8"/>
    <p:sldId id="272" r:id="rId9"/>
    <p:sldId id="263" r:id="rId10"/>
    <p:sldId id="273" r:id="rId11"/>
    <p:sldId id="262" r:id="rId12"/>
    <p:sldId id="303" r:id="rId13"/>
    <p:sldId id="304" r:id="rId14"/>
    <p:sldId id="305" r:id="rId15"/>
    <p:sldId id="292" r:id="rId16"/>
    <p:sldId id="274" r:id="rId17"/>
    <p:sldId id="288" r:id="rId18"/>
    <p:sldId id="298" r:id="rId19"/>
    <p:sldId id="322" r:id="rId20"/>
    <p:sldId id="323" r:id="rId21"/>
    <p:sldId id="290" r:id="rId22"/>
    <p:sldId id="289" r:id="rId23"/>
    <p:sldId id="268" r:id="rId24"/>
    <p:sldId id="327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4AB"/>
    <a:srgbClr val="E22F59"/>
    <a:srgbClr val="F89B3B"/>
    <a:srgbClr val="EEB42E"/>
    <a:srgbClr val="007FDC"/>
    <a:srgbClr val="0094DE"/>
    <a:srgbClr val="00528E"/>
    <a:srgbClr val="008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73F16-35DD-41E4-8F9B-AE5481A76EDB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130DF-C41E-44E4-9EEC-88CCBBD48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52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066D9-4F7F-4C8E-A044-78FA145DCD8E}" type="slidenum">
              <a:rPr lang="en-US"/>
              <a:pPr/>
              <a:t>2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0563"/>
            <a:ext cx="4570412" cy="3427412"/>
          </a:xfrm>
          <a:ln w="12700" cap="flat">
            <a:solidFill>
              <a:schemeClr val="tx1"/>
            </a:solidFill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1338"/>
            <a:ext cx="5029200" cy="4111625"/>
          </a:xfrm>
          <a:ln/>
        </p:spPr>
        <p:txBody>
          <a:bodyPr lIns="133350" tIns="66675" rIns="133350" bIns="66675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56168E">
                <a:gamma/>
                <a:shade val="46275"/>
                <a:invGamma/>
              </a:srgbClr>
            </a:gs>
            <a:gs pos="100000">
              <a:srgbClr val="5616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ChangeAspect="1"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FD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" cstate="print"/>
          <a:srcRect r="22037" b="15553"/>
          <a:stretch>
            <a:fillRect/>
          </a:stretch>
        </p:blipFill>
        <p:spPr bwMode="auto">
          <a:xfrm>
            <a:off x="4800600" y="2286000"/>
            <a:ext cx="4343400" cy="4572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2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3507F6C-7374-4939-9F19-4677A2A604C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57200"/>
            <a:ext cx="4419600" cy="13239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F0E88F-B1E2-48CB-AAAC-532B3E3FD6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B5A9DC-741C-413E-9DF3-A40A8E201A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77724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52900"/>
            <a:ext cx="77724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667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DB665A8-7913-44F3-BDE4-E183D2FB36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667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35F4F19-06AB-4FB2-B123-72BA576789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667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7E2B28-5F56-489A-901A-C20E07B104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667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6F77116-7865-4EB7-8A1E-16AC5658B4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667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EFE4796-3D70-4A36-B76A-9538D884E6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0EAAA-EA47-4192-BE9A-73DBF8AD15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E07E4-98FF-46C2-9B71-540A3E45A9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03D01-3C74-4FFC-B0EC-CF78EEE202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1B0616-9DD4-4F5D-A416-B0BDA732BD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CE8F7-577F-4136-86A8-C08275C93A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83ABD-807E-4E54-8D6C-C90890A563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34C2B-6835-4984-A172-82D7488F57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F59CB-D5E9-46FA-B9F4-6E04650C0E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BE4C3-ED16-4D0D-B6F6-6C69047CA9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AFCBB-FF95-4646-803C-B3461A9E60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344F4-2215-4C91-94BA-0E5C6CFCB1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C7173-C0FB-47BA-86D0-3CBEF396CF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1A3991-02CC-47A3-966D-789F5BD91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F004BE-5DF9-40F6-819A-075F7A4FC0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1A452D-93C3-465A-B4C9-C2B5367A2E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9C7714-44CF-4DB8-95C4-36874C00A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E1F42B-359D-42EB-A91A-8CABA56E76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C59502-47D8-499D-A7C6-186A18B1A2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7F1A52-E163-41FD-9679-98E30E4BB8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28E"/>
            </a:gs>
            <a:gs pos="100000">
              <a:srgbClr val="0081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4" name="Group 90"/>
          <p:cNvGrpSpPr>
            <a:grpSpLocks/>
          </p:cNvGrpSpPr>
          <p:nvPr/>
        </p:nvGrpSpPr>
        <p:grpSpPr bwMode="auto">
          <a:xfrm>
            <a:off x="1588" y="0"/>
            <a:ext cx="9142412" cy="77788"/>
            <a:chOff x="0" y="1103"/>
            <a:chExt cx="5759" cy="98"/>
          </a:xfrm>
        </p:grpSpPr>
        <p:grpSp>
          <p:nvGrpSpPr>
            <p:cNvPr id="1081" name="Group 57"/>
            <p:cNvGrpSpPr>
              <a:grpSpLocks/>
            </p:cNvGrpSpPr>
            <p:nvPr userDrawn="1"/>
          </p:nvGrpSpPr>
          <p:grpSpPr bwMode="auto">
            <a:xfrm>
              <a:off x="4080" y="1103"/>
              <a:ext cx="1679" cy="97"/>
              <a:chOff x="4080" y="1103"/>
              <a:chExt cx="1679" cy="97"/>
            </a:xfrm>
          </p:grpSpPr>
          <p:sp>
            <p:nvSpPr>
              <p:cNvPr id="1071" name="Rectangle 47"/>
              <p:cNvSpPr>
                <a:spLocks noChangeArrowheads="1"/>
              </p:cNvSpPr>
              <p:nvPr userDrawn="1"/>
            </p:nvSpPr>
            <p:spPr bwMode="auto">
              <a:xfrm rot="16200000">
                <a:off x="4152" y="1032"/>
                <a:ext cx="96" cy="240"/>
              </a:xfrm>
              <a:prstGeom prst="rect">
                <a:avLst/>
              </a:prstGeom>
              <a:solidFill>
                <a:srgbClr val="1E55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" name="Rectangle 48"/>
              <p:cNvSpPr>
                <a:spLocks noChangeArrowheads="1"/>
              </p:cNvSpPr>
              <p:nvPr userDrawn="1"/>
            </p:nvSpPr>
            <p:spPr bwMode="auto">
              <a:xfrm rot="16200000">
                <a:off x="4392" y="1032"/>
                <a:ext cx="96" cy="240"/>
              </a:xfrm>
              <a:prstGeom prst="rect">
                <a:avLst/>
              </a:prstGeom>
              <a:solidFill>
                <a:srgbClr val="6D3E8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 userDrawn="1"/>
            </p:nvSpPr>
            <p:spPr bwMode="auto">
              <a:xfrm rot="16200000">
                <a:off x="4632" y="1032"/>
                <a:ext cx="96" cy="240"/>
              </a:xfrm>
              <a:prstGeom prst="rect">
                <a:avLst/>
              </a:prstGeom>
              <a:solidFill>
                <a:srgbClr val="00A0D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4" name="Rectangle 50"/>
              <p:cNvSpPr>
                <a:spLocks noChangeArrowheads="1"/>
              </p:cNvSpPr>
              <p:nvPr userDrawn="1"/>
            </p:nvSpPr>
            <p:spPr bwMode="auto">
              <a:xfrm rot="16200000">
                <a:off x="4872" y="1032"/>
                <a:ext cx="96" cy="240"/>
              </a:xfrm>
              <a:prstGeom prst="rect">
                <a:avLst/>
              </a:prstGeom>
              <a:solidFill>
                <a:srgbClr val="C4D94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 userDrawn="1"/>
            </p:nvSpPr>
            <p:spPr bwMode="auto">
              <a:xfrm rot="16200000">
                <a:off x="5112" y="1032"/>
                <a:ext cx="96" cy="240"/>
              </a:xfrm>
              <a:prstGeom prst="rect">
                <a:avLst/>
              </a:prstGeom>
              <a:solidFill>
                <a:srgbClr val="EEB42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" name="Rectangle 52"/>
              <p:cNvSpPr>
                <a:spLocks noChangeArrowheads="1"/>
              </p:cNvSpPr>
              <p:nvPr userDrawn="1"/>
            </p:nvSpPr>
            <p:spPr bwMode="auto">
              <a:xfrm rot="16200000">
                <a:off x="5352" y="1032"/>
                <a:ext cx="96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7" name="Rectangle 53"/>
              <p:cNvSpPr>
                <a:spLocks noChangeArrowheads="1"/>
              </p:cNvSpPr>
              <p:nvPr userDrawn="1"/>
            </p:nvSpPr>
            <p:spPr bwMode="auto">
              <a:xfrm rot="16200000">
                <a:off x="5591" y="1031"/>
                <a:ext cx="96" cy="240"/>
              </a:xfrm>
              <a:prstGeom prst="rect">
                <a:avLst/>
              </a:prstGeom>
              <a:solidFill>
                <a:srgbClr val="E22F5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82" name="Group 58"/>
            <p:cNvGrpSpPr>
              <a:grpSpLocks/>
            </p:cNvGrpSpPr>
            <p:nvPr userDrawn="1"/>
          </p:nvGrpSpPr>
          <p:grpSpPr bwMode="auto">
            <a:xfrm>
              <a:off x="2400" y="1104"/>
              <a:ext cx="1679" cy="97"/>
              <a:chOff x="4080" y="1103"/>
              <a:chExt cx="1679" cy="97"/>
            </a:xfrm>
          </p:grpSpPr>
          <p:sp>
            <p:nvSpPr>
              <p:cNvPr id="1083" name="Rectangle 59"/>
              <p:cNvSpPr>
                <a:spLocks noChangeArrowheads="1"/>
              </p:cNvSpPr>
              <p:nvPr userDrawn="1"/>
            </p:nvSpPr>
            <p:spPr bwMode="auto">
              <a:xfrm rot="16200000">
                <a:off x="4152" y="1032"/>
                <a:ext cx="96" cy="240"/>
              </a:xfrm>
              <a:prstGeom prst="rect">
                <a:avLst/>
              </a:prstGeom>
              <a:solidFill>
                <a:srgbClr val="1E55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4" name="Rectangle 60"/>
              <p:cNvSpPr>
                <a:spLocks noChangeArrowheads="1"/>
              </p:cNvSpPr>
              <p:nvPr userDrawn="1"/>
            </p:nvSpPr>
            <p:spPr bwMode="auto">
              <a:xfrm rot="16200000">
                <a:off x="4392" y="1032"/>
                <a:ext cx="96" cy="240"/>
              </a:xfrm>
              <a:prstGeom prst="rect">
                <a:avLst/>
              </a:prstGeom>
              <a:solidFill>
                <a:srgbClr val="6D3E8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" name="Rectangle 61"/>
              <p:cNvSpPr>
                <a:spLocks noChangeArrowheads="1"/>
              </p:cNvSpPr>
              <p:nvPr userDrawn="1"/>
            </p:nvSpPr>
            <p:spPr bwMode="auto">
              <a:xfrm rot="16200000">
                <a:off x="4632" y="1032"/>
                <a:ext cx="96" cy="240"/>
              </a:xfrm>
              <a:prstGeom prst="rect">
                <a:avLst/>
              </a:prstGeom>
              <a:solidFill>
                <a:srgbClr val="00A0D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" name="Rectangle 62"/>
              <p:cNvSpPr>
                <a:spLocks noChangeArrowheads="1"/>
              </p:cNvSpPr>
              <p:nvPr userDrawn="1"/>
            </p:nvSpPr>
            <p:spPr bwMode="auto">
              <a:xfrm rot="16200000">
                <a:off x="4872" y="1032"/>
                <a:ext cx="96" cy="240"/>
              </a:xfrm>
              <a:prstGeom prst="rect">
                <a:avLst/>
              </a:prstGeom>
              <a:solidFill>
                <a:srgbClr val="C4D94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" name="Rectangle 63"/>
              <p:cNvSpPr>
                <a:spLocks noChangeArrowheads="1"/>
              </p:cNvSpPr>
              <p:nvPr userDrawn="1"/>
            </p:nvSpPr>
            <p:spPr bwMode="auto">
              <a:xfrm rot="16200000">
                <a:off x="5112" y="1032"/>
                <a:ext cx="96" cy="240"/>
              </a:xfrm>
              <a:prstGeom prst="rect">
                <a:avLst/>
              </a:prstGeom>
              <a:solidFill>
                <a:srgbClr val="EEB42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8" name="Rectangle 64"/>
              <p:cNvSpPr>
                <a:spLocks noChangeArrowheads="1"/>
              </p:cNvSpPr>
              <p:nvPr userDrawn="1"/>
            </p:nvSpPr>
            <p:spPr bwMode="auto">
              <a:xfrm rot="16200000">
                <a:off x="5352" y="1032"/>
                <a:ext cx="96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9" name="Rectangle 65"/>
              <p:cNvSpPr>
                <a:spLocks noChangeArrowheads="1"/>
              </p:cNvSpPr>
              <p:nvPr userDrawn="1"/>
            </p:nvSpPr>
            <p:spPr bwMode="auto">
              <a:xfrm rot="16200000">
                <a:off x="5591" y="1031"/>
                <a:ext cx="96" cy="240"/>
              </a:xfrm>
              <a:prstGeom prst="rect">
                <a:avLst/>
              </a:prstGeom>
              <a:solidFill>
                <a:srgbClr val="E22F5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98" name="Group 74"/>
            <p:cNvGrpSpPr>
              <a:grpSpLocks/>
            </p:cNvGrpSpPr>
            <p:nvPr userDrawn="1"/>
          </p:nvGrpSpPr>
          <p:grpSpPr bwMode="auto">
            <a:xfrm>
              <a:off x="720" y="1104"/>
              <a:ext cx="1679" cy="97"/>
              <a:chOff x="4080" y="1103"/>
              <a:chExt cx="1679" cy="97"/>
            </a:xfrm>
          </p:grpSpPr>
          <p:sp>
            <p:nvSpPr>
              <p:cNvPr id="1099" name="Rectangle 75"/>
              <p:cNvSpPr>
                <a:spLocks noChangeArrowheads="1"/>
              </p:cNvSpPr>
              <p:nvPr userDrawn="1"/>
            </p:nvSpPr>
            <p:spPr bwMode="auto">
              <a:xfrm rot="16200000">
                <a:off x="4152" y="1032"/>
                <a:ext cx="96" cy="240"/>
              </a:xfrm>
              <a:prstGeom prst="rect">
                <a:avLst/>
              </a:prstGeom>
              <a:solidFill>
                <a:srgbClr val="1E55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0" name="Rectangle 76"/>
              <p:cNvSpPr>
                <a:spLocks noChangeArrowheads="1"/>
              </p:cNvSpPr>
              <p:nvPr userDrawn="1"/>
            </p:nvSpPr>
            <p:spPr bwMode="auto">
              <a:xfrm rot="16200000">
                <a:off x="4392" y="1032"/>
                <a:ext cx="96" cy="240"/>
              </a:xfrm>
              <a:prstGeom prst="rect">
                <a:avLst/>
              </a:prstGeom>
              <a:solidFill>
                <a:srgbClr val="6D3E8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" name="Rectangle 77"/>
              <p:cNvSpPr>
                <a:spLocks noChangeArrowheads="1"/>
              </p:cNvSpPr>
              <p:nvPr userDrawn="1"/>
            </p:nvSpPr>
            <p:spPr bwMode="auto">
              <a:xfrm rot="16200000">
                <a:off x="4632" y="1032"/>
                <a:ext cx="96" cy="240"/>
              </a:xfrm>
              <a:prstGeom prst="rect">
                <a:avLst/>
              </a:prstGeom>
              <a:solidFill>
                <a:srgbClr val="00A0D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" name="Rectangle 78"/>
              <p:cNvSpPr>
                <a:spLocks noChangeArrowheads="1"/>
              </p:cNvSpPr>
              <p:nvPr userDrawn="1"/>
            </p:nvSpPr>
            <p:spPr bwMode="auto">
              <a:xfrm rot="16200000">
                <a:off x="4872" y="1032"/>
                <a:ext cx="96" cy="240"/>
              </a:xfrm>
              <a:prstGeom prst="rect">
                <a:avLst/>
              </a:prstGeom>
              <a:solidFill>
                <a:srgbClr val="C4D94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3" name="Rectangle 79"/>
              <p:cNvSpPr>
                <a:spLocks noChangeArrowheads="1"/>
              </p:cNvSpPr>
              <p:nvPr userDrawn="1"/>
            </p:nvSpPr>
            <p:spPr bwMode="auto">
              <a:xfrm rot="16200000">
                <a:off x="5112" y="1032"/>
                <a:ext cx="96" cy="240"/>
              </a:xfrm>
              <a:prstGeom prst="rect">
                <a:avLst/>
              </a:prstGeom>
              <a:solidFill>
                <a:srgbClr val="EEB42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" name="Rectangle 80"/>
              <p:cNvSpPr>
                <a:spLocks noChangeArrowheads="1"/>
              </p:cNvSpPr>
              <p:nvPr userDrawn="1"/>
            </p:nvSpPr>
            <p:spPr bwMode="auto">
              <a:xfrm rot="16200000">
                <a:off x="5352" y="1032"/>
                <a:ext cx="96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" name="Rectangle 81"/>
              <p:cNvSpPr>
                <a:spLocks noChangeArrowheads="1"/>
              </p:cNvSpPr>
              <p:nvPr userDrawn="1"/>
            </p:nvSpPr>
            <p:spPr bwMode="auto">
              <a:xfrm rot="16200000">
                <a:off x="5591" y="1031"/>
                <a:ext cx="96" cy="240"/>
              </a:xfrm>
              <a:prstGeom prst="rect">
                <a:avLst/>
              </a:prstGeom>
              <a:solidFill>
                <a:srgbClr val="E22F5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11" name="Rectangle 87"/>
            <p:cNvSpPr>
              <a:spLocks noChangeArrowheads="1"/>
            </p:cNvSpPr>
            <p:nvPr userDrawn="1"/>
          </p:nvSpPr>
          <p:spPr bwMode="auto">
            <a:xfrm rot="16200000">
              <a:off x="72" y="1033"/>
              <a:ext cx="96" cy="240"/>
            </a:xfrm>
            <a:prstGeom prst="rect">
              <a:avLst/>
            </a:prstGeom>
            <a:solidFill>
              <a:srgbClr val="EEB42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2" name="Rectangle 88"/>
            <p:cNvSpPr>
              <a:spLocks noChangeArrowheads="1"/>
            </p:cNvSpPr>
            <p:nvPr userDrawn="1"/>
          </p:nvSpPr>
          <p:spPr bwMode="auto">
            <a:xfrm rot="16200000">
              <a:off x="312" y="1033"/>
              <a:ext cx="96" cy="24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3" name="Rectangle 89"/>
            <p:cNvSpPr>
              <a:spLocks noChangeArrowheads="1"/>
            </p:cNvSpPr>
            <p:nvPr userDrawn="1"/>
          </p:nvSpPr>
          <p:spPr bwMode="auto">
            <a:xfrm rot="16200000">
              <a:off x="551" y="1032"/>
              <a:ext cx="96" cy="240"/>
            </a:xfrm>
            <a:prstGeom prst="rect">
              <a:avLst/>
            </a:prstGeom>
            <a:solidFill>
              <a:srgbClr val="E22F5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solidFill>
            <a:srgbClr val="0094D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Rectangle 33"/>
          <p:cNvSpPr>
            <a:spLocks noChangeAspect="1"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81D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67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02DE8D-84E1-413E-A1F5-A18CB0D47CC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9" name="Line 45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" name="Rectangle 92"/>
          <p:cNvSpPr>
            <a:spLocks noChangeArrowheads="1"/>
          </p:cNvSpPr>
          <p:nvPr/>
        </p:nvSpPr>
        <p:spPr bwMode="auto">
          <a:xfrm>
            <a:off x="0" y="6248400"/>
            <a:ext cx="3048000" cy="609600"/>
          </a:xfrm>
          <a:prstGeom prst="rect">
            <a:avLst/>
          </a:prstGeom>
          <a:solidFill>
            <a:srgbClr val="0081D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17" name="Picture 9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10400" y="6248400"/>
            <a:ext cx="1828800" cy="547688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Monotype Sorts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Monotype Sorts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Monotype Sorts" charset="2"/>
        <a:buChar char="n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Monotype Sorts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Monotype Sorts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Monotype Sorts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Monotype Sorts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Monotype Sorts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Monotype Sorts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CD07B4C-697A-4CBE-BCCE-35CAF97EC5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wmf"/><Relationship Id="rId5" Type="http://schemas.openxmlformats.org/officeDocument/2006/relationships/oleObject" Target="../embeddings/Microsoft_Word_97_-_2003_Document4.doc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wmf"/><Relationship Id="rId4" Type="http://schemas.openxmlformats.org/officeDocument/2006/relationships/oleObject" Target="../embeddings/Microsoft_Word_97_-_2003_Document5.doc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0.wmf"/><Relationship Id="rId5" Type="http://schemas.openxmlformats.org/officeDocument/2006/relationships/oleObject" Target="../embeddings/Microsoft_Word_97_-_2003_Document6.doc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Microsoft_Word_97_-_2003_Document1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w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Microsoft_Word_97_-_2003_Document3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algn="ctr"/>
            <a:r>
              <a:rPr lang="en-US"/>
              <a:t>Access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572000"/>
          </a:xfrm>
        </p:spPr>
        <p:txBody>
          <a:bodyPr/>
          <a:lstStyle/>
          <a:p>
            <a:r>
              <a:rPr lang="en-US"/>
              <a:t>If you don’t have it you might as well go home.</a:t>
            </a:r>
          </a:p>
          <a:p>
            <a:r>
              <a:rPr lang="en-US"/>
              <a:t>This is the most important aspect of CRRT therapy.</a:t>
            </a:r>
          </a:p>
          <a:p>
            <a:pPr lvl="2"/>
            <a:r>
              <a:rPr lang="en-US"/>
              <a:t>Adequacy.</a:t>
            </a:r>
          </a:p>
          <a:p>
            <a:pPr lvl="2"/>
            <a:r>
              <a:rPr lang="en-US"/>
              <a:t>Filter life.</a:t>
            </a:r>
          </a:p>
          <a:p>
            <a:pPr lvl="2"/>
            <a:r>
              <a:rPr lang="en-US"/>
              <a:t>Increased blood loss.</a:t>
            </a:r>
          </a:p>
          <a:p>
            <a:pPr lvl="2"/>
            <a:r>
              <a:rPr lang="en-US"/>
              <a:t>Staff satisfaction.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1371600"/>
            <a:ext cx="6705600" cy="4586288"/>
          </a:xfrm>
          <a:solidFill>
            <a:schemeClr val="tx1"/>
          </a:solidFill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12725" y="6284913"/>
            <a:ext cx="450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Hackbarth R et al: </a:t>
            </a:r>
            <a:r>
              <a:rPr lang="en-US" sz="1800" i="1">
                <a:latin typeface="Arial" charset="0"/>
              </a:rPr>
              <a:t>IJAIO</a:t>
            </a:r>
            <a:r>
              <a:rPr lang="en-US" sz="1800">
                <a:latin typeface="Arial" charset="0"/>
              </a:rPr>
              <a:t> 30:1116-21, 2007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28E"/>
            </a:gs>
            <a:gs pos="100000">
              <a:srgbClr val="0081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Vascular Access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5038"/>
            <a:ext cx="7772400" cy="3890962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/>
              <a:t>“Location, location, location!”</a:t>
            </a:r>
            <a:endParaRPr lang="en-US" sz="2400"/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2400"/>
              <a:t>Femoral Vein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2400"/>
              <a:t>Pros:</a:t>
            </a:r>
          </a:p>
          <a:p>
            <a:pPr>
              <a:lnSpc>
                <a:spcPct val="90000"/>
              </a:lnSpc>
            </a:pPr>
            <a:r>
              <a:rPr lang="en-US" sz="2400"/>
              <a:t>Accessible under almost any conditions</a:t>
            </a:r>
          </a:p>
          <a:p>
            <a:pPr>
              <a:lnSpc>
                <a:spcPct val="90000"/>
              </a:lnSpc>
            </a:pPr>
            <a:r>
              <a:rPr lang="en-US" sz="2400"/>
              <a:t>Easier to maintain hemostasis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2400"/>
              <a:t>Cons:</a:t>
            </a:r>
          </a:p>
          <a:p>
            <a:pPr>
              <a:lnSpc>
                <a:spcPct val="90000"/>
              </a:lnSpc>
            </a:pPr>
            <a:r>
              <a:rPr lang="en-US" sz="2400"/>
              <a:t>Potential for kinking</a:t>
            </a:r>
          </a:p>
          <a:p>
            <a:pPr>
              <a:lnSpc>
                <a:spcPct val="90000"/>
              </a:lnSpc>
            </a:pPr>
            <a:r>
              <a:rPr lang="en-US" sz="2400"/>
              <a:t>More recirculation</a:t>
            </a:r>
          </a:p>
          <a:p>
            <a:pPr>
              <a:lnSpc>
                <a:spcPct val="90000"/>
              </a:lnSpc>
            </a:pPr>
            <a:r>
              <a:rPr lang="en-US" sz="2400"/>
              <a:t>Thrombosis</a:t>
            </a:r>
          </a:p>
          <a:p>
            <a:pPr>
              <a:lnSpc>
                <a:spcPct val="90000"/>
              </a:lnSpc>
            </a:pPr>
            <a:r>
              <a:rPr lang="en-US" sz="2400"/>
              <a:t>Problematic flow with increased abdominal pressures</a:t>
            </a:r>
            <a:endParaRPr lang="en-US" sz="20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sz="1800"/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1800"/>
              <a:t>				</a:t>
            </a:r>
            <a:endParaRPr lang="en-US" sz="2000" baseline="30000"/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180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28E"/>
            </a:gs>
            <a:gs pos="100000">
              <a:srgbClr val="0081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Vascular Access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5038"/>
            <a:ext cx="7772400" cy="3890962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/>
              <a:t>“Location, location, location!”</a:t>
            </a:r>
            <a:endParaRPr lang="en-US" sz="2400"/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2400"/>
              <a:t>Subclavian Vein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2400"/>
              <a:t>Pros:</a:t>
            </a:r>
          </a:p>
          <a:p>
            <a:pPr>
              <a:lnSpc>
                <a:spcPct val="90000"/>
              </a:lnSpc>
            </a:pPr>
            <a:r>
              <a:rPr lang="en-US" sz="2400"/>
              <a:t>Shorter catheter/better flow</a:t>
            </a:r>
          </a:p>
          <a:p>
            <a:pPr>
              <a:lnSpc>
                <a:spcPct val="90000"/>
              </a:lnSpc>
            </a:pPr>
            <a:r>
              <a:rPr lang="en-US" sz="2400"/>
              <a:t>Less recirculation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2400"/>
              <a:t>Cons:</a:t>
            </a:r>
          </a:p>
          <a:p>
            <a:pPr>
              <a:lnSpc>
                <a:spcPct val="90000"/>
              </a:lnSpc>
            </a:pPr>
            <a:r>
              <a:rPr lang="en-US" sz="2400"/>
              <a:t>Potential for kinking</a:t>
            </a:r>
          </a:p>
          <a:p>
            <a:pPr>
              <a:lnSpc>
                <a:spcPct val="90000"/>
              </a:lnSpc>
            </a:pPr>
            <a:r>
              <a:rPr lang="en-US" sz="2400"/>
              <a:t>Difficult hemostasis</a:t>
            </a:r>
          </a:p>
          <a:p>
            <a:pPr>
              <a:lnSpc>
                <a:spcPct val="90000"/>
              </a:lnSpc>
            </a:pPr>
            <a:r>
              <a:rPr lang="en-US" sz="2400"/>
              <a:t>Potential for venous narrowing</a:t>
            </a:r>
          </a:p>
          <a:p>
            <a:pPr>
              <a:lnSpc>
                <a:spcPct val="90000"/>
              </a:lnSpc>
            </a:pPr>
            <a:r>
              <a:rPr lang="en-US" sz="2400"/>
              <a:t>Less accessible with cervical trauma</a:t>
            </a:r>
            <a:endParaRPr lang="en-US" sz="20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sz="1800"/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1800"/>
              <a:t>				</a:t>
            </a:r>
            <a:endParaRPr lang="en-US" sz="2000" baseline="30000"/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180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28E"/>
            </a:gs>
            <a:gs pos="100000">
              <a:srgbClr val="0081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Vascular Access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5038"/>
            <a:ext cx="7772400" cy="3890962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/>
              <a:t>“Location, location, location!”</a:t>
            </a:r>
            <a:endParaRPr lang="en-US" sz="2400"/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2400"/>
              <a:t>Internal Jugular Vein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2400"/>
              <a:t>Pros:</a:t>
            </a:r>
          </a:p>
          <a:p>
            <a:pPr>
              <a:lnSpc>
                <a:spcPct val="90000"/>
              </a:lnSpc>
            </a:pPr>
            <a:r>
              <a:rPr lang="en-US" sz="2400"/>
              <a:t>Shorter catheter/better flow</a:t>
            </a:r>
          </a:p>
          <a:p>
            <a:pPr>
              <a:lnSpc>
                <a:spcPct val="90000"/>
              </a:lnSpc>
            </a:pPr>
            <a:r>
              <a:rPr lang="en-US" sz="2400"/>
              <a:t>Less recirculation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2400"/>
              <a:t>Cons:</a:t>
            </a:r>
          </a:p>
          <a:p>
            <a:pPr>
              <a:lnSpc>
                <a:spcPct val="90000"/>
              </a:lnSpc>
            </a:pPr>
            <a:r>
              <a:rPr lang="en-US" sz="2400"/>
              <a:t>Difficult hemostasis</a:t>
            </a:r>
          </a:p>
          <a:p>
            <a:pPr>
              <a:lnSpc>
                <a:spcPct val="90000"/>
              </a:lnSpc>
            </a:pPr>
            <a:r>
              <a:rPr lang="en-US" sz="2400"/>
              <a:t>Less accessible with cervical trauma</a:t>
            </a:r>
          </a:p>
          <a:p>
            <a:pPr>
              <a:lnSpc>
                <a:spcPct val="90000"/>
              </a:lnSpc>
            </a:pPr>
            <a:r>
              <a:rPr lang="en-US" sz="2400"/>
              <a:t>Catheter length problematic in small infants</a:t>
            </a:r>
            <a:endParaRPr lang="en-US" sz="20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sz="1800"/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1800"/>
              <a:t>				</a:t>
            </a:r>
            <a:endParaRPr lang="en-US" sz="2000" baseline="30000"/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180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143000" y="1066800"/>
          <a:ext cx="6553200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2" name="Document" r:id="rId5" imgW="5660136" imgH="3825240" progId="Word.Document.8">
                  <p:embed/>
                </p:oleObj>
              </mc:Choice>
              <mc:Fallback>
                <p:oleObj name="Document" r:id="rId5" imgW="5660136" imgH="382524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66800"/>
                        <a:ext cx="6553200" cy="442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228600" y="6019800"/>
            <a:ext cx="450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Hackbarth R et al: </a:t>
            </a:r>
            <a:r>
              <a:rPr lang="en-US" sz="1800" i="1">
                <a:latin typeface="Arial" charset="0"/>
              </a:rPr>
              <a:t>IJAIO</a:t>
            </a:r>
            <a:r>
              <a:rPr lang="en-US" sz="1800">
                <a:latin typeface="Arial" charset="0"/>
              </a:rPr>
              <a:t> 30:1116-21, 2007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28E"/>
            </a:gs>
            <a:gs pos="100000">
              <a:srgbClr val="0081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Vascular Access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5038"/>
            <a:ext cx="7772400" cy="3890962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</a:pPr>
            <a:endParaRPr lang="en-US" sz="2000"/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1800"/>
              <a:t>				</a:t>
            </a:r>
            <a:endParaRPr lang="en-US" sz="2000" baseline="30000"/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1800"/>
              <a:t>		</a:t>
            </a:r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152400" y="1955800"/>
          <a:ext cx="5791200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Document" r:id="rId4" imgW="6541008" imgH="4901184" progId="Word.Document.8">
                  <p:embed/>
                </p:oleObj>
              </mc:Choice>
              <mc:Fallback>
                <p:oleObj name="Document" r:id="rId4" imgW="6541008" imgH="4901184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55800"/>
                        <a:ext cx="5791200" cy="434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28600" y="6324600"/>
            <a:ext cx="450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Hackbarth R et al: </a:t>
            </a:r>
            <a:r>
              <a:rPr lang="en-US" sz="1800" i="1">
                <a:latin typeface="Arial" charset="0"/>
              </a:rPr>
              <a:t>IJAIO</a:t>
            </a:r>
            <a:r>
              <a:rPr lang="en-US" sz="1800">
                <a:latin typeface="Arial" charset="0"/>
              </a:rPr>
              <a:t> 30:1116-21, 2007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248400" y="3733800"/>
            <a:ext cx="2478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Survival favors IJ</a:t>
            </a:r>
          </a:p>
          <a:p>
            <a:r>
              <a:rPr lang="en-US"/>
              <a:t>Location (p&lt; 0.05)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28E"/>
            </a:gs>
            <a:gs pos="100000">
              <a:srgbClr val="0081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Vascular Access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5038"/>
            <a:ext cx="7772400" cy="3890962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3200"/>
              <a:t>Catheter proximity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/>
              <a:t>Inadvertent removal of infusions</a:t>
            </a:r>
          </a:p>
          <a:p>
            <a:pPr>
              <a:lnSpc>
                <a:spcPct val="90000"/>
              </a:lnSpc>
            </a:pPr>
            <a:r>
              <a:rPr lang="en-US"/>
              <a:t>Circuit clotting with platelet transfusions</a:t>
            </a:r>
          </a:p>
          <a:p>
            <a:pPr>
              <a:lnSpc>
                <a:spcPct val="90000"/>
              </a:lnSpc>
            </a:pPr>
            <a:r>
              <a:rPr lang="en-US"/>
              <a:t>Entraining calcium into the circuit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sz="20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sz="1800"/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1800"/>
              <a:t>				</a:t>
            </a:r>
            <a:endParaRPr lang="en-US" sz="2000" baseline="30000"/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180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r>
              <a:rPr lang="en-US"/>
              <a:t>Vascular Access</a:t>
            </a:r>
          </a:p>
        </p:txBody>
      </p:sp>
      <p:pic>
        <p:nvPicPr>
          <p:cNvPr id="96263" name="Picture 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4256" r="12766"/>
          <a:stretch>
            <a:fillRect/>
          </a:stretch>
        </p:blipFill>
        <p:spPr>
          <a:xfrm>
            <a:off x="1371600" y="1905000"/>
            <a:ext cx="5562600" cy="4732338"/>
          </a:xfrm>
        </p:spPr>
      </p:pic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1828800" y="59436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Note the relationship of the line tips.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Vascular Access for Pediatric CRRT</a:t>
            </a:r>
            <a:br>
              <a:rPr lang="en-US"/>
            </a:br>
            <a:r>
              <a:rPr lang="en-US" sz="2400"/>
              <a:t>(Hackbarth et al, CRRT 2005)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Children on CRRT/24 months</a:t>
            </a:r>
          </a:p>
          <a:p>
            <a:r>
              <a:rPr lang="en-US"/>
              <a:t>Age range 2 days – 18 yrs</a:t>
            </a:r>
          </a:p>
          <a:p>
            <a:r>
              <a:rPr lang="en-US"/>
              <a:t>Wt range 2.5-78 Kg</a:t>
            </a:r>
          </a:p>
          <a:p>
            <a:r>
              <a:rPr lang="en-US"/>
              <a:t>Citrate anticoagulation</a:t>
            </a:r>
          </a:p>
          <a:p>
            <a:r>
              <a:rPr lang="en-US"/>
              <a:t>Avg circuit life 3.1 days (0.3-11 days)</a:t>
            </a:r>
          </a:p>
          <a:p>
            <a:r>
              <a:rPr lang="en-US"/>
              <a:t>Access was size dependent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7 Fr dual lumen with clot in 50%</a:t>
            </a:r>
          </a:p>
          <a:p>
            <a:pPr lvl="1"/>
            <a:r>
              <a:rPr lang="en-US"/>
              <a:t>Avg BFR 27 mls/min</a:t>
            </a:r>
          </a:p>
          <a:p>
            <a:r>
              <a:rPr lang="en-US"/>
              <a:t>8 Fr dual lumen with clot in  20%</a:t>
            </a:r>
          </a:p>
          <a:p>
            <a:pPr lvl="1"/>
            <a:r>
              <a:rPr lang="en-US"/>
              <a:t>Avg BFR 73 mls/min</a:t>
            </a:r>
          </a:p>
          <a:p>
            <a:r>
              <a:rPr lang="en-US"/>
              <a:t>12 Fr triple lumen with no clot in any</a:t>
            </a:r>
          </a:p>
          <a:p>
            <a:pPr lvl="1"/>
            <a:r>
              <a:rPr lang="en-US"/>
              <a:t>Avg BFR 127 mls/min</a:t>
            </a:r>
          </a:p>
          <a:p>
            <a:pPr lvl="1"/>
            <a:r>
              <a:rPr lang="en-US"/>
              <a:t>This was used in in all children &gt; 35 kg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/>
          <a:lstStyle/>
          <a:p>
            <a:pPr algn="ctr"/>
            <a:r>
              <a:rPr lang="en-US"/>
              <a:t>Vascular Access for Pediatric CRRT</a:t>
            </a:r>
            <a:br>
              <a:rPr lang="en-US"/>
            </a:br>
            <a:r>
              <a:rPr lang="en-US" sz="2400"/>
              <a:t>(Hackbarth et al, CRRT 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6367463" cy="1143000"/>
          </a:xfrm>
          <a:noFill/>
          <a:ln/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</a:pPr>
            <a:r>
              <a:rPr lang="en-US"/>
              <a:t>Vascular Access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112000" cy="45720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Ideal Catheter Characteristics</a:t>
            </a:r>
            <a:endParaRPr lang="en-US" sz="2800"/>
          </a:p>
          <a:p>
            <a:pPr lvl="1">
              <a:lnSpc>
                <a:spcPct val="90000"/>
              </a:lnSpc>
            </a:pPr>
            <a:r>
              <a:rPr lang="en-US" sz="2000"/>
              <a:t>Easy Insertion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Permits Adequate Blood Flow without Vessel Damage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Minimal Technical Flaws</a:t>
            </a:r>
            <a:endParaRPr lang="en-US" sz="2400"/>
          </a:p>
          <a:p>
            <a:pPr lvl="2">
              <a:lnSpc>
                <a:spcPct val="90000"/>
              </a:lnSpc>
              <a:buSzPct val="65000"/>
            </a:pPr>
            <a:r>
              <a:rPr lang="en-US" sz="2000"/>
              <a:t>High Recirculation Rate</a:t>
            </a:r>
          </a:p>
          <a:p>
            <a:pPr lvl="2">
              <a:lnSpc>
                <a:spcPct val="90000"/>
              </a:lnSpc>
              <a:buSzPct val="65000"/>
            </a:pPr>
            <a:r>
              <a:rPr lang="en-US" sz="2000"/>
              <a:t>Kinking</a:t>
            </a:r>
          </a:p>
          <a:p>
            <a:pPr>
              <a:lnSpc>
                <a:spcPct val="90000"/>
              </a:lnSpc>
            </a:pPr>
            <a:r>
              <a:rPr lang="en-US" sz="2400"/>
              <a:t>Shorter and Larger Catheters</a:t>
            </a:r>
            <a:r>
              <a:rPr lang="en-US" sz="280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>
                <a:solidFill>
                  <a:schemeClr val="hlink"/>
                </a:solidFill>
              </a:rPr>
              <a:t>	SIZE DOES MATTER</a:t>
            </a:r>
            <a:endParaRPr lang="en-US" sz="2800" b="1">
              <a:solidFill>
                <a:schemeClr val="hlink"/>
              </a:solidFill>
              <a:latin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2000"/>
              <a:t>Lower Resistance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Improved Bloodflow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28E"/>
            </a:gs>
            <a:gs pos="100000">
              <a:srgbClr val="0081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Vascular Access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3200"/>
              <a:t>What size catheter should we use?</a:t>
            </a:r>
            <a:endParaRPr lang="en-US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 sz="2400"/>
              <a:t>Don’t use a 5 French catheter.</a:t>
            </a:r>
          </a:p>
          <a:p>
            <a:pPr>
              <a:lnSpc>
                <a:spcPct val="90000"/>
              </a:lnSpc>
            </a:pPr>
            <a:r>
              <a:rPr lang="en-US" sz="2400"/>
              <a:t>Choose the largest diameter that is safe for the child.</a:t>
            </a:r>
          </a:p>
          <a:p>
            <a:pPr>
              <a:lnSpc>
                <a:spcPct val="90000"/>
              </a:lnSpc>
            </a:pPr>
            <a:r>
              <a:rPr lang="en-US" sz="2400"/>
              <a:t>Choose the smallest catheter that will achieve the necessary flow easily.</a:t>
            </a:r>
          </a:p>
          <a:p>
            <a:pPr>
              <a:lnSpc>
                <a:spcPct val="90000"/>
              </a:lnSpc>
            </a:pPr>
            <a:r>
              <a:rPr lang="en-US" sz="2400"/>
              <a:t>Choose the the minimum length to position the tip for optimal flow.</a:t>
            </a:r>
          </a:p>
          <a:p>
            <a:pPr>
              <a:lnSpc>
                <a:spcPct val="90000"/>
              </a:lnSpc>
            </a:pPr>
            <a:r>
              <a:rPr lang="en-US" sz="2400"/>
              <a:t>In the femoral position, longer catheters will minimize recirculation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28E"/>
            </a:gs>
            <a:gs pos="100000">
              <a:srgbClr val="0081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Vascular Access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3200"/>
              <a:t>Where should the catheter go?</a:t>
            </a:r>
            <a:endParaRPr lang="en-US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 sz="2400"/>
              <a:t>What sites are available?</a:t>
            </a:r>
          </a:p>
          <a:p>
            <a:pPr>
              <a:lnSpc>
                <a:spcPct val="90000"/>
              </a:lnSpc>
            </a:pPr>
            <a:r>
              <a:rPr lang="en-US" sz="2400"/>
              <a:t>Are there anatomic or physiologic constraints?</a:t>
            </a:r>
          </a:p>
          <a:p>
            <a:pPr>
              <a:lnSpc>
                <a:spcPct val="90000"/>
              </a:lnSpc>
            </a:pPr>
            <a:r>
              <a:rPr lang="en-US" sz="2400"/>
              <a:t>Which vessel is optimal for the catheter size?</a:t>
            </a:r>
          </a:p>
          <a:p>
            <a:pPr>
              <a:lnSpc>
                <a:spcPct val="90000"/>
              </a:lnSpc>
            </a:pPr>
            <a:r>
              <a:rPr lang="en-US" sz="2400"/>
              <a:t>Is the patient coagulopathic?</a:t>
            </a:r>
          </a:p>
          <a:p>
            <a:pPr>
              <a:lnSpc>
                <a:spcPct val="90000"/>
              </a:lnSpc>
            </a:pPr>
            <a:r>
              <a:rPr lang="en-US" sz="2400"/>
              <a:t>Consider patient mobility and risk of kinking.</a:t>
            </a:r>
          </a:p>
          <a:p>
            <a:pPr>
              <a:lnSpc>
                <a:spcPct val="90000"/>
              </a:lnSpc>
            </a:pPr>
            <a:r>
              <a:rPr lang="en-US" sz="2400"/>
              <a:t>Is there elevated intra-abdominal pressure?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Grp="1" noChangeAspect="1"/>
          </p:cNvGraphicFramePr>
          <p:nvPr>
            <p:ph type="tbl" idx="4294967295"/>
          </p:nvPr>
        </p:nvGraphicFramePr>
        <p:xfrm>
          <a:off x="1219200" y="381000"/>
          <a:ext cx="6457950" cy="615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Document" r:id="rId5" imgW="7496640" imgH="6350040" progId="Word.Document.8">
                  <p:embed/>
                </p:oleObj>
              </mc:Choice>
              <mc:Fallback>
                <p:oleObj name="Document" r:id="rId5" imgW="7496640" imgH="635004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81000"/>
                        <a:ext cx="6457950" cy="6154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2819400" y="1219200"/>
            <a:ext cx="4495800" cy="0"/>
          </a:xfrm>
          <a:prstGeom prst="line">
            <a:avLst/>
          </a:prstGeom>
          <a:noFill/>
          <a:ln w="28575">
            <a:solidFill>
              <a:srgbClr val="E22F5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57712" presetClass="entr" presetSubtype="4039946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antelle\Desktop\PCRRT 2p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7014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481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Vascular Access for CRRT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495800"/>
          </a:xfrm>
        </p:spPr>
        <p:txBody>
          <a:bodyPr/>
          <a:lstStyle/>
          <a:p>
            <a:r>
              <a:rPr lang="en-US"/>
              <a:t>Match catheter size to patient size and anatomical site</a:t>
            </a:r>
          </a:p>
          <a:p>
            <a:r>
              <a:rPr lang="en-US"/>
              <a:t>One dual- or triple-lumen or two single lumen uncuffed catheters</a:t>
            </a:r>
          </a:p>
          <a:p>
            <a:r>
              <a:rPr lang="en-US"/>
              <a:t>Sites</a:t>
            </a:r>
          </a:p>
          <a:p>
            <a:pPr lvl="1"/>
            <a:r>
              <a:rPr lang="en-US"/>
              <a:t>femoral</a:t>
            </a:r>
          </a:p>
          <a:p>
            <a:pPr lvl="1"/>
            <a:r>
              <a:rPr lang="en-US"/>
              <a:t>internal jugular</a:t>
            </a:r>
          </a:p>
          <a:p>
            <a:pPr lvl="1"/>
            <a:r>
              <a:rPr lang="en-US"/>
              <a:t>avoid sub-clavian vein if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pPr algn="ctr"/>
            <a:r>
              <a:rPr lang="en-US" sz="3600"/>
              <a:t>Pediatric CRRT Vascular Access:</a:t>
            </a:r>
            <a:br>
              <a:rPr lang="en-US" sz="3600"/>
            </a:br>
            <a:r>
              <a:rPr lang="en-US" sz="3600"/>
              <a:t>Performance = Blood Flow</a:t>
            </a:r>
            <a:endParaRPr lang="en-US" sz="40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8077200" cy="2971800"/>
          </a:xfrm>
        </p:spPr>
        <p:txBody>
          <a:bodyPr/>
          <a:lstStyle/>
          <a:p>
            <a:r>
              <a:rPr lang="en-US" sz="2800"/>
              <a:t>Minimum 30 to 50 ml/min to minimize access and filter clotting</a:t>
            </a:r>
          </a:p>
          <a:p>
            <a:r>
              <a:rPr lang="en-US" sz="2800"/>
              <a:t>Maximum rate of 400 ml/min/1.73m</a:t>
            </a:r>
            <a:r>
              <a:rPr lang="en-US" sz="2800" baseline="30000"/>
              <a:t>2 </a:t>
            </a:r>
            <a:r>
              <a:rPr lang="en-US" sz="2800"/>
              <a:t>or</a:t>
            </a:r>
          </a:p>
          <a:p>
            <a:pPr lvl="1"/>
            <a:r>
              <a:rPr lang="en-US" sz="2400"/>
              <a:t>10-12 ml/kg/min in neonates and infants</a:t>
            </a:r>
          </a:p>
          <a:p>
            <a:pPr lvl="1"/>
            <a:r>
              <a:rPr lang="en-US" sz="2400"/>
              <a:t>4-6 ml/kg/min in children</a:t>
            </a:r>
          </a:p>
          <a:p>
            <a:pPr lvl="1"/>
            <a:r>
              <a:rPr lang="en-US" sz="2400"/>
              <a:t>2-4 ml/kg/min in adolescents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Vascular Access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5038"/>
            <a:ext cx="7772400" cy="3890962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/>
              <a:t>Two questions to be answered-</a:t>
            </a:r>
          </a:p>
          <a:p>
            <a:pPr>
              <a:buFont typeface="Monotype Sorts" charset="2"/>
              <a:buNone/>
            </a:pPr>
            <a:endParaRPr lang="en-US"/>
          </a:p>
          <a:p>
            <a:r>
              <a:rPr lang="en-US"/>
              <a:t>What size catheter to use?</a:t>
            </a:r>
          </a:p>
          <a:p>
            <a:endParaRPr lang="en-US"/>
          </a:p>
          <a:p>
            <a:r>
              <a:rPr lang="en-US"/>
              <a:t>Where to put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28E"/>
            </a:gs>
            <a:gs pos="100000">
              <a:srgbClr val="0081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Vascular Access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5038"/>
            <a:ext cx="7772400" cy="3890962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/>
              <a:t>ppCRRT Registry Access Study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 sz="2400"/>
              <a:t>13 Pediatric Institutions</a:t>
            </a:r>
          </a:p>
          <a:p>
            <a:pPr>
              <a:lnSpc>
                <a:spcPct val="90000"/>
              </a:lnSpc>
            </a:pPr>
            <a:r>
              <a:rPr lang="en-US" sz="2400"/>
              <a:t>376 patients</a:t>
            </a:r>
          </a:p>
          <a:p>
            <a:pPr>
              <a:lnSpc>
                <a:spcPct val="90000"/>
              </a:lnSpc>
            </a:pPr>
            <a:r>
              <a:rPr lang="en-US" sz="2400"/>
              <a:t>1574 circuits</a:t>
            </a:r>
          </a:p>
          <a:p>
            <a:pPr>
              <a:lnSpc>
                <a:spcPct val="90000"/>
              </a:lnSpc>
            </a:pPr>
            <a:r>
              <a:rPr lang="en-US" sz="2400"/>
              <a:t>Circuit survival by Catheter size, site, and modality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1600"/>
              <a:t>				</a:t>
            </a:r>
            <a:endParaRPr lang="en-US" sz="1800" baseline="30000"/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1600"/>
              <a:t>		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457200" y="6248400"/>
            <a:ext cx="450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Hackbarth R et al: </a:t>
            </a:r>
            <a:r>
              <a:rPr lang="en-US" sz="1800" i="1">
                <a:latin typeface="Arial" charset="0"/>
              </a:rPr>
              <a:t>IJAIO</a:t>
            </a:r>
            <a:r>
              <a:rPr lang="en-US" sz="1800">
                <a:latin typeface="Arial" charset="0"/>
              </a:rPr>
              <a:t> 30:1116-21,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28E"/>
            </a:gs>
            <a:gs pos="100000">
              <a:srgbClr val="0081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Vascular Access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5038"/>
            <a:ext cx="7772400" cy="3890962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</a:pPr>
            <a:endParaRPr lang="en-US" sz="2000"/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1800"/>
              <a:t>				</a:t>
            </a:r>
            <a:endParaRPr lang="en-US" sz="2000" baseline="30000"/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1800"/>
              <a:t>		</a:t>
            </a:r>
          </a:p>
        </p:txBody>
      </p:sp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762000" y="2209800"/>
          <a:ext cx="5716588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Document" r:id="rId4" imgW="5715000" imgH="3730752" progId="Word.Document.8">
                  <p:embed/>
                </p:oleObj>
              </mc:Choice>
              <mc:Fallback>
                <p:oleObj name="Document" r:id="rId4" imgW="5715000" imgH="3730752" progId="Word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09800"/>
                        <a:ext cx="5716588" cy="373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609600" y="6096000"/>
            <a:ext cx="450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Hackbarth R et al: </a:t>
            </a:r>
            <a:r>
              <a:rPr lang="en-US" sz="1800" i="1">
                <a:latin typeface="Arial" charset="0"/>
              </a:rPr>
              <a:t>IJAIO</a:t>
            </a:r>
            <a:r>
              <a:rPr lang="en-US" sz="1800">
                <a:latin typeface="Arial" charset="0"/>
              </a:rPr>
              <a:t> 30:1116-21,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143000" y="1066800"/>
          <a:ext cx="6553200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Document" r:id="rId5" imgW="5660136" imgH="3825240" progId="Word.Document.8">
                  <p:embed/>
                </p:oleObj>
              </mc:Choice>
              <mc:Fallback>
                <p:oleObj name="Document" r:id="rId5" imgW="5660136" imgH="382524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66800"/>
                        <a:ext cx="6553200" cy="442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28600" y="5867400"/>
            <a:ext cx="450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Hackbarth R et al: </a:t>
            </a:r>
            <a:r>
              <a:rPr lang="en-US" sz="1800" i="1">
                <a:latin typeface="Arial" charset="0"/>
              </a:rPr>
              <a:t>IJAIO</a:t>
            </a:r>
            <a:r>
              <a:rPr lang="en-US" sz="1800">
                <a:latin typeface="Arial" charset="0"/>
              </a:rPr>
              <a:t> 30:1116-21, 2007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28E"/>
            </a:gs>
            <a:gs pos="100000">
              <a:srgbClr val="0081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Vascular Access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5038"/>
            <a:ext cx="7772400" cy="3890962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</a:pPr>
            <a:endParaRPr lang="en-US" sz="2000"/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1800"/>
              <a:t>				</a:t>
            </a:r>
            <a:endParaRPr lang="en-US" sz="2000" baseline="30000"/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1800"/>
              <a:t>		</a:t>
            </a:r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381000" y="1955800"/>
          <a:ext cx="5715000" cy="428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Document" r:id="rId4" imgW="6541008" imgH="4901184" progId="Word.Document.8">
                  <p:embed/>
                </p:oleObj>
              </mc:Choice>
              <mc:Fallback>
                <p:oleObj name="Document" r:id="rId4" imgW="6541008" imgH="4901184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55800"/>
                        <a:ext cx="5715000" cy="428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57200" y="6248400"/>
            <a:ext cx="450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Hackbarth R et al: </a:t>
            </a:r>
            <a:r>
              <a:rPr lang="en-US" sz="1800" i="1">
                <a:latin typeface="Arial" charset="0"/>
              </a:rPr>
              <a:t>IJAIO</a:t>
            </a:r>
            <a:r>
              <a:rPr lang="en-US" sz="1800">
                <a:latin typeface="Arial" charset="0"/>
              </a:rPr>
              <a:t> 30:1116-21, 2007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324600" y="3733800"/>
            <a:ext cx="26304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Shorter life span </a:t>
            </a:r>
          </a:p>
          <a:p>
            <a:r>
              <a:rPr lang="en-US"/>
              <a:t>for 7 and 9 French</a:t>
            </a:r>
          </a:p>
          <a:p>
            <a:r>
              <a:rPr lang="en-US"/>
              <a:t>catheters (p&lt; 0.002)</a:t>
            </a:r>
          </a:p>
          <a:p>
            <a:endParaRPr lang="en-US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461125" y="2555875"/>
            <a:ext cx="2552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1st 72 hrs of circuit</a:t>
            </a:r>
          </a:p>
          <a:p>
            <a:r>
              <a:rPr lang="en-US"/>
              <a:t>life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VCH template blue">
  <a:themeElements>
    <a:clrScheme name="">
      <a:dk1>
        <a:srgbClr val="1E1C70"/>
      </a:dk1>
      <a:lt1>
        <a:srgbClr val="FFFFFF"/>
      </a:lt1>
      <a:dk2>
        <a:srgbClr val="6D3E8D"/>
      </a:dk2>
      <a:lt2>
        <a:srgbClr val="0080DD"/>
      </a:lt2>
      <a:accent1>
        <a:srgbClr val="C3D840"/>
      </a:accent1>
      <a:accent2>
        <a:srgbClr val="EDB32E"/>
      </a:accent2>
      <a:accent3>
        <a:srgbClr val="BAAFC5"/>
      </a:accent3>
      <a:accent4>
        <a:srgbClr val="DADADA"/>
      </a:accent4>
      <a:accent5>
        <a:srgbClr val="DEE9AF"/>
      </a:accent5>
      <a:accent6>
        <a:srgbClr val="D7A229"/>
      </a:accent6>
      <a:hlink>
        <a:srgbClr val="F77E3B"/>
      </a:hlink>
      <a:folHlink>
        <a:srgbClr val="E12F59"/>
      </a:folHlink>
    </a:clrScheme>
    <a:fontScheme name="HDVCH template blu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DVCH templat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DVCH template 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DVCH template 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DVCH template 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DVCH template 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DVCH template 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DVCH template 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3366"/>
    </a:dk1>
    <a:lt1>
      <a:srgbClr val="FFFFFF"/>
    </a:lt1>
    <a:dk2>
      <a:srgbClr val="0080FF"/>
    </a:dk2>
    <a:lt2>
      <a:srgbClr val="CCFFFF"/>
    </a:lt2>
    <a:accent1>
      <a:srgbClr val="3366CC"/>
    </a:accent1>
    <a:accent2>
      <a:srgbClr val="00B000"/>
    </a:accent2>
    <a:accent3>
      <a:srgbClr val="AAC0FF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3366"/>
    </a:dk1>
    <a:lt1>
      <a:srgbClr val="FFFFFF"/>
    </a:lt1>
    <a:dk2>
      <a:srgbClr val="0080FF"/>
    </a:dk2>
    <a:lt2>
      <a:srgbClr val="CCFFFF"/>
    </a:lt2>
    <a:accent1>
      <a:srgbClr val="3366CC"/>
    </a:accent1>
    <a:accent2>
      <a:srgbClr val="00B000"/>
    </a:accent2>
    <a:accent3>
      <a:srgbClr val="AAC0FF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3366"/>
    </a:dk1>
    <a:lt1>
      <a:srgbClr val="FFFFFF"/>
    </a:lt1>
    <a:dk2>
      <a:srgbClr val="0080FF"/>
    </a:dk2>
    <a:lt2>
      <a:srgbClr val="CCFFFF"/>
    </a:lt2>
    <a:accent1>
      <a:srgbClr val="3366CC"/>
    </a:accent1>
    <a:accent2>
      <a:srgbClr val="00B000"/>
    </a:accent2>
    <a:accent3>
      <a:srgbClr val="AAC0FF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3366"/>
    </a:dk1>
    <a:lt1>
      <a:srgbClr val="FFFFFF"/>
    </a:lt1>
    <a:dk2>
      <a:srgbClr val="0080FF"/>
    </a:dk2>
    <a:lt2>
      <a:srgbClr val="CCFFFF"/>
    </a:lt2>
    <a:accent1>
      <a:srgbClr val="3366CC"/>
    </a:accent1>
    <a:accent2>
      <a:srgbClr val="00B000"/>
    </a:accent2>
    <a:accent3>
      <a:srgbClr val="AAC0FF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XMobile:Applications:Microsoft Office X:Templates:My Templates:HDVCH template white.pot</Template>
  <TotalTime>890</TotalTime>
  <Words>600</Words>
  <Application>Microsoft Office PowerPoint</Application>
  <PresentationFormat>On-screen Show (4:3)</PresentationFormat>
  <Paragraphs>186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HDVCH template blue</vt:lpstr>
      <vt:lpstr>Blank Presentation</vt:lpstr>
      <vt:lpstr>Document</vt:lpstr>
      <vt:lpstr>Access</vt:lpstr>
      <vt:lpstr>Vascular Access</vt:lpstr>
      <vt:lpstr>Vascular Access for CRRT</vt:lpstr>
      <vt:lpstr>Pediatric CRRT Vascular Access: Performance = Blood Flow</vt:lpstr>
      <vt:lpstr>Vascular Access</vt:lpstr>
      <vt:lpstr>Vascular Access</vt:lpstr>
      <vt:lpstr>Vascular Access</vt:lpstr>
      <vt:lpstr>PowerPoint Presentation</vt:lpstr>
      <vt:lpstr>Vascular Access</vt:lpstr>
      <vt:lpstr>PowerPoint Presentation</vt:lpstr>
      <vt:lpstr>Vascular Access</vt:lpstr>
      <vt:lpstr>Vascular Access</vt:lpstr>
      <vt:lpstr>Vascular Access</vt:lpstr>
      <vt:lpstr>PowerPoint Presentation</vt:lpstr>
      <vt:lpstr>Vascular Access</vt:lpstr>
      <vt:lpstr>Vascular Access</vt:lpstr>
      <vt:lpstr>Vascular Access</vt:lpstr>
      <vt:lpstr>Vascular Access for Pediatric CRRT (Hackbarth et al, CRRT 2005)</vt:lpstr>
      <vt:lpstr>Vascular Access for Pediatric CRRT (Hackbarth et al, CRRT 2005)</vt:lpstr>
      <vt:lpstr>Vascular Access</vt:lpstr>
      <vt:lpstr>Vascular Access</vt:lpstr>
      <vt:lpstr>PowerPoint Presentation</vt:lpstr>
      <vt:lpstr>PowerPoint Presentation</vt:lpstr>
    </vt:vector>
  </TitlesOfParts>
  <Company>뿿쫰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Vascular Access The Alpha and Omega of CRRT</dc:title>
  <dc:creator>Rick Hackbarth</dc:creator>
  <cp:lastModifiedBy>VCU User</cp:lastModifiedBy>
  <cp:revision>81</cp:revision>
  <dcterms:created xsi:type="dcterms:W3CDTF">2008-04-02T14:17:40Z</dcterms:created>
  <dcterms:modified xsi:type="dcterms:W3CDTF">2014-05-03T20:00:39Z</dcterms:modified>
</cp:coreProperties>
</file>