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591" r:id="rId2"/>
    <p:sldId id="592" r:id="rId3"/>
    <p:sldId id="595" r:id="rId4"/>
    <p:sldId id="585" r:id="rId5"/>
    <p:sldId id="484" r:id="rId6"/>
    <p:sldId id="468" r:id="rId7"/>
    <p:sldId id="379" r:id="rId8"/>
    <p:sldId id="583" r:id="rId9"/>
    <p:sldId id="471" r:id="rId10"/>
    <p:sldId id="588" r:id="rId11"/>
    <p:sldId id="596" r:id="rId12"/>
    <p:sldId id="598" r:id="rId13"/>
    <p:sldId id="600" r:id="rId14"/>
    <p:sldId id="599" r:id="rId15"/>
    <p:sldId id="593" r:id="rId16"/>
    <p:sldId id="601" r:id="rId17"/>
    <p:sldId id="589" r:id="rId18"/>
    <p:sldId id="571" r:id="rId19"/>
    <p:sldId id="572" r:id="rId20"/>
    <p:sldId id="569" r:id="rId21"/>
    <p:sldId id="590" r:id="rId22"/>
    <p:sldId id="602" r:id="rId23"/>
    <p:sldId id="594" r:id="rId24"/>
    <p:sldId id="604" r:id="rId25"/>
    <p:sldId id="603" r:id="rId26"/>
    <p:sldId id="605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CCFF"/>
    <a:srgbClr val="66CCFF"/>
    <a:srgbClr val="DDDDDD"/>
    <a:srgbClr val="66FFFF"/>
    <a:srgbClr val="FF0000"/>
    <a:srgbClr val="FF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320D8E6-2162-4642-B218-F1FD34AC665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7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8526-B7F0-4D7A-A5EE-D84D950B9854}" type="slidenum">
              <a:rPr lang="it-IT"/>
              <a:pPr/>
              <a:t>21</a:t>
            </a:fld>
            <a:endParaRPr lang="it-IT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DC78-5DC2-4D5E-B32A-345A6B09C11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1A664-AFB6-4200-B24F-DC8B332A6663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98E8-A44F-4470-B331-A87C19A1ADC3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892D8F-4F29-4DE0-BEAA-73C3C18B3BB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210943-72DE-4A85-A12D-D097702F78A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BA99-11C9-4B2F-B89D-AD2A6224D3D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EE617-3864-4AB1-9F97-0B096918E3E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6C429-92E6-4816-B068-54BE17DAE67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731B-3F24-4D59-8AFF-0516C28A333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AD79-E606-4707-934D-AA7D652C4A8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FB72-3427-4E63-A19E-608E0E2793A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1FA39-C590-47BB-B293-F07AFF78D7F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45923-194F-4889-9F43-8DC329C72F8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E2081E-6A05-44E9-A781-6E603EF3D914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rrt.com/" TargetMode="External"/><Relationship Id="rId2" Type="http://schemas.openxmlformats.org/officeDocument/2006/relationships/hyperlink" Target="mailto:pcrrt@ao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Microsoft_Word_97_-_2003_Document3.doc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4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Case Study in RRT in In Born Error of Metabolism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4263" y="2133600"/>
            <a:ext cx="6908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Timothy E. Bunchman </a:t>
            </a:r>
          </a:p>
          <a:p>
            <a:r>
              <a:rPr lang="en-US" dirty="0">
                <a:solidFill>
                  <a:srgbClr val="FFFF00"/>
                </a:solidFill>
              </a:rPr>
              <a:t>Pediatric Nephrology &amp; Transplantation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VCU School of Medicine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hlinkClick r:id="rId2"/>
              </a:rPr>
              <a:t>tbunchman@mcvh-vcu.edu</a:t>
            </a:r>
          </a:p>
          <a:p>
            <a:r>
              <a:rPr lang="en-US" dirty="0" smtClean="0">
                <a:hlinkClick r:id="rId2"/>
              </a:rPr>
              <a:t>pcrrt@aol.com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www.pcrrt.com</a:t>
            </a:r>
            <a:r>
              <a:rPr lang="en-US" dirty="0" smtClean="0"/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656" y="3975703"/>
            <a:ext cx="2071915" cy="22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Object 2050"/>
          <p:cNvGraphicFramePr>
            <a:graphicFrameLocks noChangeAspect="1"/>
          </p:cNvGraphicFramePr>
          <p:nvPr/>
        </p:nvGraphicFramePr>
        <p:xfrm>
          <a:off x="8626475" y="6365875"/>
          <a:ext cx="279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8" name="Documento" r:id="rId4" imgW="546840" imgH="579960" progId="Word.Document.8">
                  <p:embed/>
                </p:oleObj>
              </mc:Choice>
              <mc:Fallback>
                <p:oleObj name="Documento" r:id="rId4" imgW="546840" imgH="579960" progId="Word.Document.8">
                  <p:embed/>
                  <p:pic>
                    <p:nvPicPr>
                      <p:cNvPr id="0" name="Picture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475" y="6365875"/>
                        <a:ext cx="2794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1107" name="Group 2051"/>
          <p:cNvGrpSpPr>
            <a:grpSpLocks/>
          </p:cNvGrpSpPr>
          <p:nvPr/>
        </p:nvGrpSpPr>
        <p:grpSpPr bwMode="auto">
          <a:xfrm>
            <a:off x="660400" y="762000"/>
            <a:ext cx="6872288" cy="3457575"/>
            <a:chOff x="416" y="576"/>
            <a:chExt cx="4329" cy="2178"/>
          </a:xfrm>
        </p:grpSpPr>
        <p:sp>
          <p:nvSpPr>
            <p:cNvPr id="431108" name="Line 2052"/>
            <p:cNvSpPr>
              <a:spLocks noChangeShapeType="1"/>
            </p:cNvSpPr>
            <p:nvPr/>
          </p:nvSpPr>
          <p:spPr bwMode="auto">
            <a:xfrm>
              <a:off x="974" y="576"/>
              <a:ext cx="0" cy="19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09" name="Line 2053"/>
            <p:cNvSpPr>
              <a:spLocks noChangeShapeType="1"/>
            </p:cNvSpPr>
            <p:nvPr/>
          </p:nvSpPr>
          <p:spPr bwMode="auto">
            <a:xfrm rot="5400000" flipH="1">
              <a:off x="2860" y="594"/>
              <a:ext cx="0" cy="37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0" name="Freeform 2054"/>
            <p:cNvSpPr>
              <a:spLocks/>
            </p:cNvSpPr>
            <p:nvPr/>
          </p:nvSpPr>
          <p:spPr bwMode="auto">
            <a:xfrm>
              <a:off x="974" y="830"/>
              <a:ext cx="372" cy="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486"/>
                </a:cxn>
                <a:cxn ang="0">
                  <a:pos x="303" y="750"/>
                </a:cxn>
                <a:cxn ang="0">
                  <a:pos x="567" y="813"/>
                </a:cxn>
              </a:cxnLst>
              <a:rect l="0" t="0" r="r" b="b"/>
              <a:pathLst>
                <a:path w="567" h="813">
                  <a:moveTo>
                    <a:pt x="0" y="0"/>
                  </a:moveTo>
                  <a:cubicBezTo>
                    <a:pt x="14" y="81"/>
                    <a:pt x="34" y="361"/>
                    <a:pt x="84" y="486"/>
                  </a:cubicBezTo>
                  <a:cubicBezTo>
                    <a:pt x="134" y="611"/>
                    <a:pt x="222" y="696"/>
                    <a:pt x="303" y="750"/>
                  </a:cubicBezTo>
                  <a:cubicBezTo>
                    <a:pt x="384" y="804"/>
                    <a:pt x="512" y="800"/>
                    <a:pt x="567" y="813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1" name="Line 2055"/>
            <p:cNvSpPr>
              <a:spLocks noChangeShapeType="1"/>
            </p:cNvSpPr>
            <p:nvPr/>
          </p:nvSpPr>
          <p:spPr bwMode="auto">
            <a:xfrm flipV="1">
              <a:off x="1335" y="1231"/>
              <a:ext cx="300" cy="48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2" name="Freeform 2056"/>
            <p:cNvSpPr>
              <a:spLocks/>
            </p:cNvSpPr>
            <p:nvPr/>
          </p:nvSpPr>
          <p:spPr bwMode="auto">
            <a:xfrm>
              <a:off x="1635" y="1231"/>
              <a:ext cx="301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486"/>
                </a:cxn>
                <a:cxn ang="0">
                  <a:pos x="303" y="750"/>
                </a:cxn>
                <a:cxn ang="0">
                  <a:pos x="567" y="813"/>
                </a:cxn>
              </a:cxnLst>
              <a:rect l="0" t="0" r="r" b="b"/>
              <a:pathLst>
                <a:path w="567" h="813">
                  <a:moveTo>
                    <a:pt x="0" y="0"/>
                  </a:moveTo>
                  <a:cubicBezTo>
                    <a:pt x="14" y="81"/>
                    <a:pt x="34" y="361"/>
                    <a:pt x="84" y="486"/>
                  </a:cubicBezTo>
                  <a:cubicBezTo>
                    <a:pt x="134" y="611"/>
                    <a:pt x="222" y="696"/>
                    <a:pt x="303" y="750"/>
                  </a:cubicBezTo>
                  <a:cubicBezTo>
                    <a:pt x="384" y="804"/>
                    <a:pt x="512" y="800"/>
                    <a:pt x="567" y="813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3" name="Line 2057"/>
            <p:cNvSpPr>
              <a:spLocks noChangeShapeType="1"/>
            </p:cNvSpPr>
            <p:nvPr/>
          </p:nvSpPr>
          <p:spPr bwMode="auto">
            <a:xfrm flipV="1">
              <a:off x="1936" y="1472"/>
              <a:ext cx="300" cy="48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4" name="Freeform 2058"/>
            <p:cNvSpPr>
              <a:spLocks/>
            </p:cNvSpPr>
            <p:nvPr/>
          </p:nvSpPr>
          <p:spPr bwMode="auto">
            <a:xfrm>
              <a:off x="2236" y="1472"/>
              <a:ext cx="301" cy="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486"/>
                </a:cxn>
                <a:cxn ang="0">
                  <a:pos x="303" y="750"/>
                </a:cxn>
                <a:cxn ang="0">
                  <a:pos x="567" y="813"/>
                </a:cxn>
              </a:cxnLst>
              <a:rect l="0" t="0" r="r" b="b"/>
              <a:pathLst>
                <a:path w="567" h="813">
                  <a:moveTo>
                    <a:pt x="0" y="0"/>
                  </a:moveTo>
                  <a:cubicBezTo>
                    <a:pt x="14" y="81"/>
                    <a:pt x="34" y="361"/>
                    <a:pt x="84" y="486"/>
                  </a:cubicBezTo>
                  <a:cubicBezTo>
                    <a:pt x="134" y="611"/>
                    <a:pt x="222" y="696"/>
                    <a:pt x="303" y="750"/>
                  </a:cubicBezTo>
                  <a:cubicBezTo>
                    <a:pt x="384" y="804"/>
                    <a:pt x="512" y="800"/>
                    <a:pt x="567" y="813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5" name="Line 2059"/>
            <p:cNvSpPr>
              <a:spLocks noChangeShapeType="1"/>
            </p:cNvSpPr>
            <p:nvPr/>
          </p:nvSpPr>
          <p:spPr bwMode="auto">
            <a:xfrm flipV="1">
              <a:off x="2537" y="1711"/>
              <a:ext cx="300" cy="482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6" name="Freeform 2060"/>
            <p:cNvSpPr>
              <a:spLocks/>
            </p:cNvSpPr>
            <p:nvPr/>
          </p:nvSpPr>
          <p:spPr bwMode="auto">
            <a:xfrm>
              <a:off x="2837" y="1711"/>
              <a:ext cx="361" cy="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486"/>
                </a:cxn>
                <a:cxn ang="0">
                  <a:pos x="303" y="750"/>
                </a:cxn>
                <a:cxn ang="0">
                  <a:pos x="567" y="813"/>
                </a:cxn>
              </a:cxnLst>
              <a:rect l="0" t="0" r="r" b="b"/>
              <a:pathLst>
                <a:path w="567" h="813">
                  <a:moveTo>
                    <a:pt x="0" y="0"/>
                  </a:moveTo>
                  <a:cubicBezTo>
                    <a:pt x="14" y="81"/>
                    <a:pt x="34" y="361"/>
                    <a:pt x="84" y="486"/>
                  </a:cubicBezTo>
                  <a:cubicBezTo>
                    <a:pt x="134" y="611"/>
                    <a:pt x="222" y="696"/>
                    <a:pt x="303" y="750"/>
                  </a:cubicBezTo>
                  <a:cubicBezTo>
                    <a:pt x="384" y="804"/>
                    <a:pt x="512" y="800"/>
                    <a:pt x="567" y="813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7" name="Freeform 2061"/>
            <p:cNvSpPr>
              <a:spLocks/>
            </p:cNvSpPr>
            <p:nvPr/>
          </p:nvSpPr>
          <p:spPr bwMode="auto">
            <a:xfrm>
              <a:off x="974" y="830"/>
              <a:ext cx="2224" cy="12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423"/>
                </a:cxn>
                <a:cxn ang="0">
                  <a:pos x="963" y="684"/>
                </a:cxn>
                <a:cxn ang="0">
                  <a:pos x="1776" y="768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52" y="70"/>
                    <a:pt x="152" y="309"/>
                    <a:pt x="312" y="423"/>
                  </a:cubicBezTo>
                  <a:cubicBezTo>
                    <a:pt x="472" y="537"/>
                    <a:pt x="719" y="627"/>
                    <a:pt x="963" y="684"/>
                  </a:cubicBezTo>
                  <a:cubicBezTo>
                    <a:pt x="1207" y="741"/>
                    <a:pt x="1607" y="751"/>
                    <a:pt x="1776" y="768"/>
                  </a:cubicBezTo>
                </a:path>
              </a:pathLst>
            </a:custGeom>
            <a:noFill/>
            <a:ln w="28575" cap="flat" cmpd="sng">
              <a:solidFill>
                <a:srgbClr val="66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8" name="Freeform 2062"/>
            <p:cNvSpPr>
              <a:spLocks/>
            </p:cNvSpPr>
            <p:nvPr/>
          </p:nvSpPr>
          <p:spPr bwMode="auto">
            <a:xfrm>
              <a:off x="974" y="830"/>
              <a:ext cx="3247" cy="5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423"/>
                </a:cxn>
                <a:cxn ang="0">
                  <a:pos x="963" y="684"/>
                </a:cxn>
                <a:cxn ang="0">
                  <a:pos x="1776" y="768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52" y="70"/>
                    <a:pt x="152" y="309"/>
                    <a:pt x="312" y="423"/>
                  </a:cubicBezTo>
                  <a:cubicBezTo>
                    <a:pt x="472" y="537"/>
                    <a:pt x="719" y="627"/>
                    <a:pt x="963" y="684"/>
                  </a:cubicBezTo>
                  <a:cubicBezTo>
                    <a:pt x="1207" y="741"/>
                    <a:pt x="1607" y="751"/>
                    <a:pt x="1776" y="768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9" name="Text Box 2063"/>
            <p:cNvSpPr txBox="1">
              <a:spLocks noChangeArrowheads="1"/>
            </p:cNvSpPr>
            <p:nvPr/>
          </p:nvSpPr>
          <p:spPr bwMode="auto">
            <a:xfrm>
              <a:off x="4182" y="2466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time</a:t>
              </a:r>
            </a:p>
          </p:txBody>
        </p:sp>
        <p:sp>
          <p:nvSpPr>
            <p:cNvPr id="431120" name="Text Box 2064"/>
            <p:cNvSpPr txBox="1">
              <a:spLocks noChangeArrowheads="1"/>
            </p:cNvSpPr>
            <p:nvPr/>
          </p:nvSpPr>
          <p:spPr bwMode="auto">
            <a:xfrm>
              <a:off x="416" y="604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urea</a:t>
              </a:r>
            </a:p>
          </p:txBody>
        </p:sp>
        <p:sp>
          <p:nvSpPr>
            <p:cNvPr id="431121" name="Text Box 2065"/>
            <p:cNvSpPr txBox="1">
              <a:spLocks noChangeArrowheads="1"/>
            </p:cNvSpPr>
            <p:nvPr/>
          </p:nvSpPr>
          <p:spPr bwMode="auto">
            <a:xfrm>
              <a:off x="4308" y="1267"/>
              <a:ext cx="389" cy="29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>
                  <a:solidFill>
                    <a:srgbClr val="FFFF00"/>
                  </a:solidFill>
                </a:rPr>
                <a:t>PD</a:t>
              </a:r>
            </a:p>
          </p:txBody>
        </p:sp>
        <p:sp>
          <p:nvSpPr>
            <p:cNvPr id="431122" name="Text Box 2066"/>
            <p:cNvSpPr txBox="1">
              <a:spLocks noChangeArrowheads="1"/>
            </p:cNvSpPr>
            <p:nvPr/>
          </p:nvSpPr>
          <p:spPr bwMode="auto">
            <a:xfrm>
              <a:off x="3247" y="2198"/>
              <a:ext cx="394" cy="288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>
                  <a:solidFill>
                    <a:srgbClr val="FF00FF"/>
                  </a:solidFill>
                </a:rPr>
                <a:t>HD</a:t>
              </a:r>
            </a:p>
          </p:txBody>
        </p:sp>
        <p:sp>
          <p:nvSpPr>
            <p:cNvPr id="431123" name="Text Box 2067"/>
            <p:cNvSpPr txBox="1">
              <a:spLocks noChangeArrowheads="1"/>
            </p:cNvSpPr>
            <p:nvPr/>
          </p:nvSpPr>
          <p:spPr bwMode="auto">
            <a:xfrm>
              <a:off x="3234" y="1895"/>
              <a:ext cx="650" cy="288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>
                  <a:solidFill>
                    <a:srgbClr val="66FFFF"/>
                  </a:solidFill>
                </a:rPr>
                <a:t>CRRT</a:t>
              </a:r>
            </a:p>
          </p:txBody>
        </p:sp>
      </p:grpSp>
      <p:sp>
        <p:nvSpPr>
          <p:cNvPr id="431124" name="Rectangle 2068"/>
          <p:cNvSpPr>
            <a:spLocks noChangeArrowheads="1"/>
          </p:cNvSpPr>
          <p:nvPr/>
        </p:nvSpPr>
        <p:spPr bwMode="auto">
          <a:xfrm>
            <a:off x="3848100" y="4749800"/>
            <a:ext cx="1447800" cy="1600200"/>
          </a:xfrm>
          <a:prstGeom prst="rect">
            <a:avLst/>
          </a:prstGeom>
          <a:solidFill>
            <a:srgbClr val="99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25" name="Text Box 2069"/>
          <p:cNvSpPr txBox="1">
            <a:spLocks noChangeArrowheads="1"/>
          </p:cNvSpPr>
          <p:nvPr/>
        </p:nvSpPr>
        <p:spPr bwMode="auto">
          <a:xfrm>
            <a:off x="4249738" y="52578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[C]</a:t>
            </a:r>
          </a:p>
        </p:txBody>
      </p:sp>
      <p:sp>
        <p:nvSpPr>
          <p:cNvPr id="431126" name="Line 2070"/>
          <p:cNvSpPr>
            <a:spLocks noChangeShapeType="1"/>
          </p:cNvSpPr>
          <p:nvPr/>
        </p:nvSpPr>
        <p:spPr bwMode="auto">
          <a:xfrm flipV="1">
            <a:off x="2819400" y="5473700"/>
            <a:ext cx="1231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27" name="Text Box 2071"/>
          <p:cNvSpPr txBox="1">
            <a:spLocks noChangeArrowheads="1"/>
          </p:cNvSpPr>
          <p:nvPr/>
        </p:nvSpPr>
        <p:spPr bwMode="auto">
          <a:xfrm>
            <a:off x="458788" y="5246688"/>
            <a:ext cx="238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generation rate</a:t>
            </a:r>
          </a:p>
        </p:txBody>
      </p:sp>
      <p:sp>
        <p:nvSpPr>
          <p:cNvPr id="431128" name="Line 2072"/>
          <p:cNvSpPr>
            <a:spLocks noChangeShapeType="1"/>
          </p:cNvSpPr>
          <p:nvPr/>
        </p:nvSpPr>
        <p:spPr bwMode="auto">
          <a:xfrm flipV="1">
            <a:off x="5067300" y="5486400"/>
            <a:ext cx="1485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29" name="Text Box 2073"/>
          <p:cNvSpPr txBox="1">
            <a:spLocks noChangeArrowheads="1"/>
          </p:cNvSpPr>
          <p:nvPr/>
        </p:nvSpPr>
        <p:spPr bwMode="auto">
          <a:xfrm>
            <a:off x="6604000" y="52466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clearance</a:t>
            </a:r>
          </a:p>
        </p:txBody>
      </p:sp>
      <p:grpSp>
        <p:nvGrpSpPr>
          <p:cNvPr id="431130" name="Group 2074"/>
          <p:cNvGrpSpPr>
            <a:grpSpLocks/>
          </p:cNvGrpSpPr>
          <p:nvPr/>
        </p:nvGrpSpPr>
        <p:grpSpPr bwMode="auto">
          <a:xfrm>
            <a:off x="365125" y="5638800"/>
            <a:ext cx="2454275" cy="1066800"/>
            <a:chOff x="230" y="3552"/>
            <a:chExt cx="1546" cy="672"/>
          </a:xfrm>
        </p:grpSpPr>
        <p:sp>
          <p:nvSpPr>
            <p:cNvPr id="431131" name="Line 2075"/>
            <p:cNvSpPr>
              <a:spLocks noChangeShapeType="1"/>
            </p:cNvSpPr>
            <p:nvPr/>
          </p:nvSpPr>
          <p:spPr bwMode="auto">
            <a:xfrm>
              <a:off x="960" y="3552"/>
              <a:ext cx="0" cy="2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32" name="Text Box 2076"/>
            <p:cNvSpPr txBox="1">
              <a:spLocks noChangeArrowheads="1"/>
            </p:cNvSpPr>
            <p:nvPr/>
          </p:nvSpPr>
          <p:spPr bwMode="auto">
            <a:xfrm>
              <a:off x="230" y="3853"/>
              <a:ext cx="1546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i="1">
                  <a:solidFill>
                    <a:schemeClr val="bg1"/>
                  </a:solidFill>
                </a:rPr>
                <a:t>ammonium?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RRT intervention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Child was electively intubated for airway protection</a:t>
            </a:r>
          </a:p>
          <a:p>
            <a:r>
              <a:rPr lang="en-US">
                <a:solidFill>
                  <a:srgbClr val="FFFF00"/>
                </a:solidFill>
              </a:rPr>
              <a:t>Foley catheter placed for use for urine collection and accurate I/O</a:t>
            </a:r>
          </a:p>
          <a:p>
            <a:r>
              <a:rPr lang="en-US">
                <a:solidFill>
                  <a:srgbClr val="FFFF00"/>
                </a:solidFill>
              </a:rPr>
              <a:t>Na Pheyacetate, Na Benzoate, Arginine Cl, Carnitine were all begun once urine and plasma amino and organic acids obtained.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RRT intervention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A 7 Fr 10 cm MedComp “softline” duel lumen vascular access placed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HD begun using a blood prime and a  Phoenix (Gambro)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 BRF of 70 mls/min (~ 22 mls/kg/min)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DFR of 500 mls/min with a physiologic K and Phos bath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Ammonia levels collected at 1 hr intervals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Ammonia Clearance 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195388" y="2284413"/>
            <a:ext cx="60372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1195388" y="2284413"/>
            <a:ext cx="1587" cy="306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1119188" y="53498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1119188" y="50069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>
            <a:off x="1119188" y="46640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1119188" y="4330700"/>
            <a:ext cx="762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>
            <a:off x="1119188" y="3987800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>
            <a:off x="1119188" y="3646488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1" name="Line 11"/>
          <p:cNvSpPr>
            <a:spLocks noChangeShapeType="1"/>
          </p:cNvSpPr>
          <p:nvPr/>
        </p:nvSpPr>
        <p:spPr bwMode="auto">
          <a:xfrm>
            <a:off x="1119188" y="3303588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2" name="Line 12"/>
          <p:cNvSpPr>
            <a:spLocks noChangeShapeType="1"/>
          </p:cNvSpPr>
          <p:nvPr/>
        </p:nvSpPr>
        <p:spPr bwMode="auto">
          <a:xfrm>
            <a:off x="1119188" y="29702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3" name="Line 13"/>
          <p:cNvSpPr>
            <a:spLocks noChangeShapeType="1"/>
          </p:cNvSpPr>
          <p:nvPr/>
        </p:nvSpPr>
        <p:spPr bwMode="auto">
          <a:xfrm>
            <a:off x="1119188" y="26273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4" name="Line 14"/>
          <p:cNvSpPr>
            <a:spLocks noChangeShapeType="1"/>
          </p:cNvSpPr>
          <p:nvPr/>
        </p:nvSpPr>
        <p:spPr bwMode="auto">
          <a:xfrm>
            <a:off x="1119188" y="22844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5" name="Line 15"/>
          <p:cNvSpPr>
            <a:spLocks noChangeShapeType="1"/>
          </p:cNvSpPr>
          <p:nvPr/>
        </p:nvSpPr>
        <p:spPr bwMode="auto">
          <a:xfrm>
            <a:off x="1195388" y="5349875"/>
            <a:ext cx="60372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 flipV="1">
            <a:off x="119538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7" name="Line 17"/>
          <p:cNvSpPr>
            <a:spLocks noChangeShapeType="1"/>
          </p:cNvSpPr>
          <p:nvPr/>
        </p:nvSpPr>
        <p:spPr bwMode="auto">
          <a:xfrm flipV="1">
            <a:off x="186213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8" name="Line 18"/>
          <p:cNvSpPr>
            <a:spLocks noChangeShapeType="1"/>
          </p:cNvSpPr>
          <p:nvPr/>
        </p:nvSpPr>
        <p:spPr bwMode="auto">
          <a:xfrm flipV="1">
            <a:off x="2538413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59" name="Line 19"/>
          <p:cNvSpPr>
            <a:spLocks noChangeShapeType="1"/>
          </p:cNvSpPr>
          <p:nvPr/>
        </p:nvSpPr>
        <p:spPr bwMode="auto">
          <a:xfrm flipV="1">
            <a:off x="3205163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0" name="Line 20"/>
          <p:cNvSpPr>
            <a:spLocks noChangeShapeType="1"/>
          </p:cNvSpPr>
          <p:nvPr/>
        </p:nvSpPr>
        <p:spPr bwMode="auto">
          <a:xfrm flipV="1">
            <a:off x="388143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1" name="Line 21"/>
          <p:cNvSpPr>
            <a:spLocks noChangeShapeType="1"/>
          </p:cNvSpPr>
          <p:nvPr/>
        </p:nvSpPr>
        <p:spPr bwMode="auto">
          <a:xfrm flipV="1">
            <a:off x="454660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2" name="Line 22"/>
          <p:cNvSpPr>
            <a:spLocks noChangeShapeType="1"/>
          </p:cNvSpPr>
          <p:nvPr/>
        </p:nvSpPr>
        <p:spPr bwMode="auto">
          <a:xfrm flipV="1">
            <a:off x="5222875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3" name="Line 23"/>
          <p:cNvSpPr>
            <a:spLocks noChangeShapeType="1"/>
          </p:cNvSpPr>
          <p:nvPr/>
        </p:nvSpPr>
        <p:spPr bwMode="auto">
          <a:xfrm flipV="1">
            <a:off x="5889625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V="1">
            <a:off x="656590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 flipV="1">
            <a:off x="723265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1528763" y="2741613"/>
            <a:ext cx="676275" cy="1979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>
            <a:off x="2205038" y="4721225"/>
            <a:ext cx="666750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74" name="Freeform 34"/>
          <p:cNvSpPr>
            <a:spLocks/>
          </p:cNvSpPr>
          <p:nvPr/>
        </p:nvSpPr>
        <p:spPr bwMode="auto">
          <a:xfrm>
            <a:off x="1500188" y="2713038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75" name="Freeform 35"/>
          <p:cNvSpPr>
            <a:spLocks/>
          </p:cNvSpPr>
          <p:nvPr/>
        </p:nvSpPr>
        <p:spPr bwMode="auto">
          <a:xfrm>
            <a:off x="2176463" y="46926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76" name="Freeform 36"/>
          <p:cNvSpPr>
            <a:spLocks/>
          </p:cNvSpPr>
          <p:nvPr/>
        </p:nvSpPr>
        <p:spPr bwMode="auto">
          <a:xfrm>
            <a:off x="2843213" y="49688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483" name="Rectangle 43"/>
          <p:cNvSpPr>
            <a:spLocks noChangeArrowheads="1"/>
          </p:cNvSpPr>
          <p:nvPr/>
        </p:nvSpPr>
        <p:spPr bwMode="auto">
          <a:xfrm>
            <a:off x="881063" y="52165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4" name="Rectangle 44"/>
          <p:cNvSpPr>
            <a:spLocks noChangeArrowheads="1"/>
          </p:cNvSpPr>
          <p:nvPr/>
        </p:nvSpPr>
        <p:spPr bwMode="auto">
          <a:xfrm>
            <a:off x="633413" y="48736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200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5" name="Rectangle 45"/>
          <p:cNvSpPr>
            <a:spLocks noChangeArrowheads="1"/>
          </p:cNvSpPr>
          <p:nvPr/>
        </p:nvSpPr>
        <p:spPr bwMode="auto">
          <a:xfrm>
            <a:off x="633413" y="45307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400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6" name="Rectangle 46"/>
          <p:cNvSpPr>
            <a:spLocks noChangeArrowheads="1"/>
          </p:cNvSpPr>
          <p:nvPr/>
        </p:nvSpPr>
        <p:spPr bwMode="auto">
          <a:xfrm>
            <a:off x="633413" y="41973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600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7" name="Rectangle 47"/>
          <p:cNvSpPr>
            <a:spLocks noChangeArrowheads="1"/>
          </p:cNvSpPr>
          <p:nvPr/>
        </p:nvSpPr>
        <p:spPr bwMode="auto">
          <a:xfrm>
            <a:off x="633413" y="385603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800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8" name="Rectangle 48"/>
          <p:cNvSpPr>
            <a:spLocks noChangeArrowheads="1"/>
          </p:cNvSpPr>
          <p:nvPr/>
        </p:nvSpPr>
        <p:spPr bwMode="auto">
          <a:xfrm>
            <a:off x="509588" y="35131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1000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89" name="Rectangle 49"/>
          <p:cNvSpPr>
            <a:spLocks noChangeArrowheads="1"/>
          </p:cNvSpPr>
          <p:nvPr/>
        </p:nvSpPr>
        <p:spPr bwMode="auto">
          <a:xfrm>
            <a:off x="509588" y="31702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1200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0" name="Rectangle 50"/>
          <p:cNvSpPr>
            <a:spLocks noChangeArrowheads="1"/>
          </p:cNvSpPr>
          <p:nvPr/>
        </p:nvSpPr>
        <p:spPr bwMode="auto">
          <a:xfrm>
            <a:off x="509588" y="28368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1400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1" name="Rectangle 51"/>
          <p:cNvSpPr>
            <a:spLocks noChangeArrowheads="1"/>
          </p:cNvSpPr>
          <p:nvPr/>
        </p:nvSpPr>
        <p:spPr bwMode="auto">
          <a:xfrm>
            <a:off x="509588" y="24939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1600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2" name="Rectangle 52"/>
          <p:cNvSpPr>
            <a:spLocks noChangeArrowheads="1"/>
          </p:cNvSpPr>
          <p:nvPr/>
        </p:nvSpPr>
        <p:spPr bwMode="auto">
          <a:xfrm>
            <a:off x="509588" y="21510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1800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3" name="Rectangle 53"/>
          <p:cNvSpPr>
            <a:spLocks noChangeArrowheads="1"/>
          </p:cNvSpPr>
          <p:nvPr/>
        </p:nvSpPr>
        <p:spPr bwMode="auto">
          <a:xfrm>
            <a:off x="1471613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4" name="Rectangle 54"/>
          <p:cNvSpPr>
            <a:spLocks noChangeArrowheads="1"/>
          </p:cNvSpPr>
          <p:nvPr/>
        </p:nvSpPr>
        <p:spPr bwMode="auto">
          <a:xfrm>
            <a:off x="2147888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2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5" name="Rectangle 55"/>
          <p:cNvSpPr>
            <a:spLocks noChangeArrowheads="1"/>
          </p:cNvSpPr>
          <p:nvPr/>
        </p:nvSpPr>
        <p:spPr bwMode="auto">
          <a:xfrm>
            <a:off x="2814638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3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6" name="Rectangle 56"/>
          <p:cNvSpPr>
            <a:spLocks noChangeArrowheads="1"/>
          </p:cNvSpPr>
          <p:nvPr/>
        </p:nvSpPr>
        <p:spPr bwMode="auto">
          <a:xfrm>
            <a:off x="3490913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5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7" name="Rectangle 57"/>
          <p:cNvSpPr>
            <a:spLocks noChangeArrowheads="1"/>
          </p:cNvSpPr>
          <p:nvPr/>
        </p:nvSpPr>
        <p:spPr bwMode="auto">
          <a:xfrm>
            <a:off x="4156075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7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8" name="Rectangle 58"/>
          <p:cNvSpPr>
            <a:spLocks noChangeArrowheads="1"/>
          </p:cNvSpPr>
          <p:nvPr/>
        </p:nvSpPr>
        <p:spPr bwMode="auto">
          <a:xfrm>
            <a:off x="4756150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11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499" name="Rectangle 59"/>
          <p:cNvSpPr>
            <a:spLocks noChangeArrowheads="1"/>
          </p:cNvSpPr>
          <p:nvPr/>
        </p:nvSpPr>
        <p:spPr bwMode="auto">
          <a:xfrm>
            <a:off x="5432425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15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500" name="Rectangle 60"/>
          <p:cNvSpPr>
            <a:spLocks noChangeArrowheads="1"/>
          </p:cNvSpPr>
          <p:nvPr/>
        </p:nvSpPr>
        <p:spPr bwMode="auto">
          <a:xfrm>
            <a:off x="6099175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17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501" name="Rectangle 61"/>
          <p:cNvSpPr>
            <a:spLocks noChangeArrowheads="1"/>
          </p:cNvSpPr>
          <p:nvPr/>
        </p:nvSpPr>
        <p:spPr bwMode="auto">
          <a:xfrm>
            <a:off x="6775450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19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5502" name="Rectangle 62"/>
          <p:cNvSpPr>
            <a:spLocks noChangeArrowheads="1"/>
          </p:cNvSpPr>
          <p:nvPr/>
        </p:nvSpPr>
        <p:spPr bwMode="auto">
          <a:xfrm>
            <a:off x="7508875" y="3808413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03" name="Text Box 63"/>
          <p:cNvSpPr txBox="1">
            <a:spLocks noChangeArrowheads="1"/>
          </p:cNvSpPr>
          <p:nvPr/>
        </p:nvSpPr>
        <p:spPr bwMode="auto">
          <a:xfrm>
            <a:off x="1219200" y="1828800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HD Begins</a:t>
            </a:r>
          </a:p>
        </p:txBody>
      </p:sp>
      <p:sp>
        <p:nvSpPr>
          <p:cNvPr id="445504" name="Line 64"/>
          <p:cNvSpPr>
            <a:spLocks noChangeShapeType="1"/>
          </p:cNvSpPr>
          <p:nvPr/>
        </p:nvSpPr>
        <p:spPr bwMode="auto">
          <a:xfrm rot="20055380" flipH="1">
            <a:off x="1447800" y="22860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5505" name="Line 65"/>
          <p:cNvSpPr>
            <a:spLocks noChangeShapeType="1"/>
          </p:cNvSpPr>
          <p:nvPr/>
        </p:nvSpPr>
        <p:spPr bwMode="auto">
          <a:xfrm>
            <a:off x="2590800" y="2819400"/>
            <a:ext cx="228600" cy="1981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5508" name="Text Box 68"/>
          <p:cNvSpPr txBox="1">
            <a:spLocks noChangeArrowheads="1"/>
          </p:cNvSpPr>
          <p:nvPr/>
        </p:nvSpPr>
        <p:spPr bwMode="auto">
          <a:xfrm>
            <a:off x="3276600" y="6019800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Time  (hours)</a:t>
            </a:r>
          </a:p>
        </p:txBody>
      </p:sp>
      <p:sp>
        <p:nvSpPr>
          <p:cNvPr id="445509" name="Text Box 69"/>
          <p:cNvSpPr txBox="1">
            <a:spLocks noChangeArrowheads="1"/>
          </p:cNvSpPr>
          <p:nvPr/>
        </p:nvSpPr>
        <p:spPr bwMode="auto">
          <a:xfrm rot="-5400000">
            <a:off x="-1379538" y="3513138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Ammonia (micromol/l)</a:t>
            </a:r>
          </a:p>
        </p:txBody>
      </p:sp>
      <p:sp>
        <p:nvSpPr>
          <p:cNvPr id="445510" name="Text Box 70"/>
          <p:cNvSpPr txBox="1">
            <a:spLocks noChangeArrowheads="1"/>
          </p:cNvSpPr>
          <p:nvPr/>
        </p:nvSpPr>
        <p:spPr bwMode="auto">
          <a:xfrm>
            <a:off x="2117725" y="240347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HD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RRT intervention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48625" cy="4114800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At 2 hours of HD the ammonia was ~ 200 micromls/l and HD was exchanged for CVVHDF (Gambro Prisma M 60 membrane)  using the same vascular access</a:t>
            </a:r>
          </a:p>
          <a:p>
            <a:r>
              <a:rPr lang="en-US" sz="2800">
                <a:solidFill>
                  <a:srgbClr val="FFFF00"/>
                </a:solidFill>
              </a:rPr>
              <a:t>A blood prime bypass maneuver was performed</a:t>
            </a:r>
          </a:p>
          <a:p>
            <a:r>
              <a:rPr lang="en-US" sz="2800">
                <a:solidFill>
                  <a:srgbClr val="FFFF00"/>
                </a:solidFill>
              </a:rPr>
              <a:t>Replacement rate of 2 liters per hour and a dialysate rate of 1 liter per hour</a:t>
            </a:r>
          </a:p>
          <a:p>
            <a:r>
              <a:rPr lang="en-US" sz="2800">
                <a:solidFill>
                  <a:srgbClr val="FFFF00"/>
                </a:solidFill>
              </a:rPr>
              <a:t>(HD clearance was 30 l/hr now decreased to 3 l/hr)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Ammonia Clearance 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195388" y="2284413"/>
            <a:ext cx="60372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1195388" y="2284413"/>
            <a:ext cx="1587" cy="306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>
            <a:off x="1119188" y="53498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1119188" y="50069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>
            <a:off x="1119188" y="4664075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>
            <a:off x="1119188" y="4330700"/>
            <a:ext cx="762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1119188" y="3987800"/>
            <a:ext cx="76200" cy="158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1119188" y="3646488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119188" y="3303588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>
            <a:off x="1119188" y="29702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1119188" y="26273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1119188" y="2284413"/>
            <a:ext cx="76200" cy="1587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7" name="Line 15"/>
          <p:cNvSpPr>
            <a:spLocks noChangeShapeType="1"/>
          </p:cNvSpPr>
          <p:nvPr/>
        </p:nvSpPr>
        <p:spPr bwMode="auto">
          <a:xfrm>
            <a:off x="1195388" y="5349875"/>
            <a:ext cx="60372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V="1">
            <a:off x="119538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 flipV="1">
            <a:off x="186213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 flipV="1">
            <a:off x="2538413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V="1">
            <a:off x="3205163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 flipV="1">
            <a:off x="3881438" y="5349875"/>
            <a:ext cx="1587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3" name="Line 21"/>
          <p:cNvSpPr>
            <a:spLocks noChangeShapeType="1"/>
          </p:cNvSpPr>
          <p:nvPr/>
        </p:nvSpPr>
        <p:spPr bwMode="auto">
          <a:xfrm flipV="1">
            <a:off x="454660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222875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V="1">
            <a:off x="5889625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56590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V="1">
            <a:off x="7232650" y="5349875"/>
            <a:ext cx="1588" cy="76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8" name="Line 26"/>
          <p:cNvSpPr>
            <a:spLocks noChangeShapeType="1"/>
          </p:cNvSpPr>
          <p:nvPr/>
        </p:nvSpPr>
        <p:spPr bwMode="auto">
          <a:xfrm>
            <a:off x="1528763" y="2741613"/>
            <a:ext cx="676275" cy="1979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299" name="Line 27"/>
          <p:cNvSpPr>
            <a:spLocks noChangeShapeType="1"/>
          </p:cNvSpPr>
          <p:nvPr/>
        </p:nvSpPr>
        <p:spPr bwMode="auto">
          <a:xfrm>
            <a:off x="2205038" y="4721225"/>
            <a:ext cx="666750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0" name="Line 28"/>
          <p:cNvSpPr>
            <a:spLocks noChangeShapeType="1"/>
          </p:cNvSpPr>
          <p:nvPr/>
        </p:nvSpPr>
        <p:spPr bwMode="auto">
          <a:xfrm>
            <a:off x="2871788" y="4997450"/>
            <a:ext cx="676275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1" name="Line 29"/>
          <p:cNvSpPr>
            <a:spLocks noChangeShapeType="1"/>
          </p:cNvSpPr>
          <p:nvPr/>
        </p:nvSpPr>
        <p:spPr bwMode="auto">
          <a:xfrm>
            <a:off x="3548063" y="5102225"/>
            <a:ext cx="665162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4213225" y="5102225"/>
            <a:ext cx="66675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>
            <a:off x="4879975" y="5111750"/>
            <a:ext cx="676275" cy="28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4" name="Line 32"/>
          <p:cNvSpPr>
            <a:spLocks noChangeShapeType="1"/>
          </p:cNvSpPr>
          <p:nvPr/>
        </p:nvSpPr>
        <p:spPr bwMode="auto">
          <a:xfrm>
            <a:off x="5556250" y="5140325"/>
            <a:ext cx="666750" cy="19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5" name="Line 33"/>
          <p:cNvSpPr>
            <a:spLocks noChangeShapeType="1"/>
          </p:cNvSpPr>
          <p:nvPr/>
        </p:nvSpPr>
        <p:spPr bwMode="auto">
          <a:xfrm>
            <a:off x="6223000" y="5159375"/>
            <a:ext cx="676275" cy="47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6" name="Freeform 34"/>
          <p:cNvSpPr>
            <a:spLocks/>
          </p:cNvSpPr>
          <p:nvPr/>
        </p:nvSpPr>
        <p:spPr bwMode="auto">
          <a:xfrm>
            <a:off x="1500188" y="2713038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7" name="Freeform 35"/>
          <p:cNvSpPr>
            <a:spLocks/>
          </p:cNvSpPr>
          <p:nvPr/>
        </p:nvSpPr>
        <p:spPr bwMode="auto">
          <a:xfrm>
            <a:off x="2176463" y="46926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8" name="Freeform 36"/>
          <p:cNvSpPr>
            <a:spLocks/>
          </p:cNvSpPr>
          <p:nvPr/>
        </p:nvSpPr>
        <p:spPr bwMode="auto">
          <a:xfrm>
            <a:off x="2843213" y="49688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09" name="Freeform 37"/>
          <p:cNvSpPr>
            <a:spLocks/>
          </p:cNvSpPr>
          <p:nvPr/>
        </p:nvSpPr>
        <p:spPr bwMode="auto">
          <a:xfrm>
            <a:off x="3519488" y="50736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0" name="Freeform 38"/>
          <p:cNvSpPr>
            <a:spLocks/>
          </p:cNvSpPr>
          <p:nvPr/>
        </p:nvSpPr>
        <p:spPr bwMode="auto">
          <a:xfrm>
            <a:off x="4184650" y="50736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1" name="Freeform 39"/>
          <p:cNvSpPr>
            <a:spLocks/>
          </p:cNvSpPr>
          <p:nvPr/>
        </p:nvSpPr>
        <p:spPr bwMode="auto">
          <a:xfrm>
            <a:off x="4851400" y="50831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2" name="Freeform 40"/>
          <p:cNvSpPr>
            <a:spLocks/>
          </p:cNvSpPr>
          <p:nvPr/>
        </p:nvSpPr>
        <p:spPr bwMode="auto">
          <a:xfrm>
            <a:off x="5527675" y="51117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3" name="Freeform 41"/>
          <p:cNvSpPr>
            <a:spLocks/>
          </p:cNvSpPr>
          <p:nvPr/>
        </p:nvSpPr>
        <p:spPr bwMode="auto">
          <a:xfrm>
            <a:off x="6194425" y="5130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4" name="Freeform 42"/>
          <p:cNvSpPr>
            <a:spLocks/>
          </p:cNvSpPr>
          <p:nvPr/>
        </p:nvSpPr>
        <p:spPr bwMode="auto">
          <a:xfrm>
            <a:off x="6870700" y="51784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15" name="Rectangle 43"/>
          <p:cNvSpPr>
            <a:spLocks noChangeArrowheads="1"/>
          </p:cNvSpPr>
          <p:nvPr/>
        </p:nvSpPr>
        <p:spPr bwMode="auto">
          <a:xfrm>
            <a:off x="881063" y="52165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16" name="Rectangle 44"/>
          <p:cNvSpPr>
            <a:spLocks noChangeArrowheads="1"/>
          </p:cNvSpPr>
          <p:nvPr/>
        </p:nvSpPr>
        <p:spPr bwMode="auto">
          <a:xfrm>
            <a:off x="633413" y="48736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200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17" name="Rectangle 45"/>
          <p:cNvSpPr>
            <a:spLocks noChangeArrowheads="1"/>
          </p:cNvSpPr>
          <p:nvPr/>
        </p:nvSpPr>
        <p:spPr bwMode="auto">
          <a:xfrm>
            <a:off x="633413" y="45307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400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18" name="Rectangle 46"/>
          <p:cNvSpPr>
            <a:spLocks noChangeArrowheads="1"/>
          </p:cNvSpPr>
          <p:nvPr/>
        </p:nvSpPr>
        <p:spPr bwMode="auto">
          <a:xfrm>
            <a:off x="633413" y="41973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600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19" name="Rectangle 47"/>
          <p:cNvSpPr>
            <a:spLocks noChangeArrowheads="1"/>
          </p:cNvSpPr>
          <p:nvPr/>
        </p:nvSpPr>
        <p:spPr bwMode="auto">
          <a:xfrm>
            <a:off x="633413" y="385603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800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0" name="Rectangle 48"/>
          <p:cNvSpPr>
            <a:spLocks noChangeArrowheads="1"/>
          </p:cNvSpPr>
          <p:nvPr/>
        </p:nvSpPr>
        <p:spPr bwMode="auto">
          <a:xfrm>
            <a:off x="509588" y="35131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1000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1" name="Rectangle 49"/>
          <p:cNvSpPr>
            <a:spLocks noChangeArrowheads="1"/>
          </p:cNvSpPr>
          <p:nvPr/>
        </p:nvSpPr>
        <p:spPr bwMode="auto">
          <a:xfrm>
            <a:off x="509588" y="317023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1200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2" name="Rectangle 50"/>
          <p:cNvSpPr>
            <a:spLocks noChangeArrowheads="1"/>
          </p:cNvSpPr>
          <p:nvPr/>
        </p:nvSpPr>
        <p:spPr bwMode="auto">
          <a:xfrm>
            <a:off x="509588" y="28368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1400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3" name="Rectangle 51"/>
          <p:cNvSpPr>
            <a:spLocks noChangeArrowheads="1"/>
          </p:cNvSpPr>
          <p:nvPr/>
        </p:nvSpPr>
        <p:spPr bwMode="auto">
          <a:xfrm>
            <a:off x="509588" y="24939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1600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4" name="Rectangle 52"/>
          <p:cNvSpPr>
            <a:spLocks noChangeArrowheads="1"/>
          </p:cNvSpPr>
          <p:nvPr/>
        </p:nvSpPr>
        <p:spPr bwMode="auto">
          <a:xfrm>
            <a:off x="509588" y="2151063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1800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5" name="Rectangle 53"/>
          <p:cNvSpPr>
            <a:spLocks noChangeArrowheads="1"/>
          </p:cNvSpPr>
          <p:nvPr/>
        </p:nvSpPr>
        <p:spPr bwMode="auto">
          <a:xfrm>
            <a:off x="1471613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6" name="Rectangle 54"/>
          <p:cNvSpPr>
            <a:spLocks noChangeArrowheads="1"/>
          </p:cNvSpPr>
          <p:nvPr/>
        </p:nvSpPr>
        <p:spPr bwMode="auto">
          <a:xfrm>
            <a:off x="2147888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2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7" name="Rectangle 55"/>
          <p:cNvSpPr>
            <a:spLocks noChangeArrowheads="1"/>
          </p:cNvSpPr>
          <p:nvPr/>
        </p:nvSpPr>
        <p:spPr bwMode="auto">
          <a:xfrm>
            <a:off x="2814638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3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8" name="Rectangle 56"/>
          <p:cNvSpPr>
            <a:spLocks noChangeArrowheads="1"/>
          </p:cNvSpPr>
          <p:nvPr/>
        </p:nvSpPr>
        <p:spPr bwMode="auto">
          <a:xfrm>
            <a:off x="3490913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5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29" name="Rectangle 57"/>
          <p:cNvSpPr>
            <a:spLocks noChangeArrowheads="1"/>
          </p:cNvSpPr>
          <p:nvPr/>
        </p:nvSpPr>
        <p:spPr bwMode="auto">
          <a:xfrm>
            <a:off x="4156075" y="55689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7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30" name="Rectangle 58"/>
          <p:cNvSpPr>
            <a:spLocks noChangeArrowheads="1"/>
          </p:cNvSpPr>
          <p:nvPr/>
        </p:nvSpPr>
        <p:spPr bwMode="auto">
          <a:xfrm>
            <a:off x="4756150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11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31" name="Rectangle 59"/>
          <p:cNvSpPr>
            <a:spLocks noChangeArrowheads="1"/>
          </p:cNvSpPr>
          <p:nvPr/>
        </p:nvSpPr>
        <p:spPr bwMode="auto">
          <a:xfrm>
            <a:off x="5432425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15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32" name="Rectangle 60"/>
          <p:cNvSpPr>
            <a:spLocks noChangeArrowheads="1"/>
          </p:cNvSpPr>
          <p:nvPr/>
        </p:nvSpPr>
        <p:spPr bwMode="auto">
          <a:xfrm>
            <a:off x="6099175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17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33" name="Rectangle 61"/>
          <p:cNvSpPr>
            <a:spLocks noChangeArrowheads="1"/>
          </p:cNvSpPr>
          <p:nvPr/>
        </p:nvSpPr>
        <p:spPr bwMode="auto">
          <a:xfrm>
            <a:off x="6775450" y="5568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</a:rPr>
              <a:t>19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8334" name="Rectangle 62"/>
          <p:cNvSpPr>
            <a:spLocks noChangeArrowheads="1"/>
          </p:cNvSpPr>
          <p:nvPr/>
        </p:nvSpPr>
        <p:spPr bwMode="auto">
          <a:xfrm>
            <a:off x="7508875" y="3808413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335" name="Text Box 63"/>
          <p:cNvSpPr txBox="1">
            <a:spLocks noChangeArrowheads="1"/>
          </p:cNvSpPr>
          <p:nvPr/>
        </p:nvSpPr>
        <p:spPr bwMode="auto">
          <a:xfrm>
            <a:off x="1219200" y="1828800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HD Begins</a:t>
            </a:r>
          </a:p>
        </p:txBody>
      </p:sp>
      <p:sp>
        <p:nvSpPr>
          <p:cNvPr id="438336" name="Line 64"/>
          <p:cNvSpPr>
            <a:spLocks noChangeShapeType="1"/>
          </p:cNvSpPr>
          <p:nvPr/>
        </p:nvSpPr>
        <p:spPr bwMode="auto">
          <a:xfrm rot="20055380" flipH="1">
            <a:off x="1447800" y="22860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8337" name="Line 65"/>
          <p:cNvSpPr>
            <a:spLocks noChangeShapeType="1"/>
          </p:cNvSpPr>
          <p:nvPr/>
        </p:nvSpPr>
        <p:spPr bwMode="auto">
          <a:xfrm>
            <a:off x="2590800" y="2819400"/>
            <a:ext cx="228600" cy="1981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8338" name="Line 66"/>
          <p:cNvSpPr>
            <a:spLocks noChangeShapeType="1"/>
          </p:cNvSpPr>
          <p:nvPr/>
        </p:nvSpPr>
        <p:spPr bwMode="auto">
          <a:xfrm flipH="1">
            <a:off x="2971800" y="3048000"/>
            <a:ext cx="990600" cy="18288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8339" name="Line 67"/>
          <p:cNvSpPr>
            <a:spLocks noChangeShapeType="1"/>
          </p:cNvSpPr>
          <p:nvPr/>
        </p:nvSpPr>
        <p:spPr bwMode="auto">
          <a:xfrm rot="2152461">
            <a:off x="5791200" y="3048000"/>
            <a:ext cx="1752600" cy="16764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8340" name="Text Box 68"/>
          <p:cNvSpPr txBox="1">
            <a:spLocks noChangeArrowheads="1"/>
          </p:cNvSpPr>
          <p:nvPr/>
        </p:nvSpPr>
        <p:spPr bwMode="auto">
          <a:xfrm>
            <a:off x="3276600" y="6019800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Time  (hours)</a:t>
            </a:r>
          </a:p>
        </p:txBody>
      </p:sp>
      <p:sp>
        <p:nvSpPr>
          <p:cNvPr id="438341" name="Text Box 69"/>
          <p:cNvSpPr txBox="1">
            <a:spLocks noChangeArrowheads="1"/>
          </p:cNvSpPr>
          <p:nvPr/>
        </p:nvSpPr>
        <p:spPr bwMode="auto">
          <a:xfrm rot="-5400000">
            <a:off x="-1379538" y="3513138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Ammonia (micromol/l)</a:t>
            </a:r>
          </a:p>
        </p:txBody>
      </p:sp>
      <p:sp>
        <p:nvSpPr>
          <p:cNvPr id="438342" name="Text Box 70"/>
          <p:cNvSpPr txBox="1">
            <a:spLocks noChangeArrowheads="1"/>
          </p:cNvSpPr>
          <p:nvPr/>
        </p:nvSpPr>
        <p:spPr bwMode="auto">
          <a:xfrm>
            <a:off x="2117725" y="240347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HD Ends</a:t>
            </a:r>
          </a:p>
        </p:txBody>
      </p:sp>
      <p:sp>
        <p:nvSpPr>
          <p:cNvPr id="438343" name="Text Box 71"/>
          <p:cNvSpPr txBox="1">
            <a:spLocks noChangeArrowheads="1"/>
          </p:cNvSpPr>
          <p:nvPr/>
        </p:nvSpPr>
        <p:spPr bwMode="auto">
          <a:xfrm>
            <a:off x="3505200" y="2514600"/>
            <a:ext cx="149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HF Begins</a:t>
            </a:r>
          </a:p>
        </p:txBody>
      </p:sp>
      <p:sp>
        <p:nvSpPr>
          <p:cNvPr id="438344" name="Text Box 72"/>
          <p:cNvSpPr txBox="1">
            <a:spLocks noChangeArrowheads="1"/>
          </p:cNvSpPr>
          <p:nvPr/>
        </p:nvSpPr>
        <p:spPr bwMode="auto">
          <a:xfrm>
            <a:off x="5715000" y="2133600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HF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RRT intervention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 few practical comments</a:t>
            </a:r>
          </a:p>
          <a:p>
            <a:r>
              <a:rPr lang="en-US">
                <a:solidFill>
                  <a:srgbClr val="FFFF00"/>
                </a:solidFill>
              </a:rPr>
              <a:t>Ammonia is non-osmolar so no risk of dialysate disequilibrium exists </a:t>
            </a:r>
          </a:p>
          <a:p>
            <a:r>
              <a:rPr lang="en-US">
                <a:solidFill>
                  <a:srgbClr val="FFFF00"/>
                </a:solidFill>
              </a:rPr>
              <a:t>In Born Error of metabolism infants appear to be polyuric so keeping them intubated and keeping them “wet”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-1588" y="304800"/>
            <a:ext cx="9070976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it-IT" sz="3000" b="1" i="1">
                <a:solidFill>
                  <a:schemeClr val="bg1"/>
                </a:solidFill>
              </a:rPr>
              <a:t>TREATMENT of NEONATAL HYPERAMMONEMIA</a:t>
            </a:r>
            <a:endParaRPr lang="it-IT" sz="3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667000" y="1143000"/>
            <a:ext cx="2951163" cy="4667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it-IT" sz="2400" b="1">
                <a:solidFill>
                  <a:srgbClr val="FAFD00"/>
                </a:solidFill>
              </a:rPr>
              <a:t>HOSPITALIZATION</a:t>
            </a:r>
            <a:endParaRPr lang="it-IT" sz="2800">
              <a:solidFill>
                <a:srgbClr val="FAFD00"/>
              </a:solidFill>
            </a:endParaRPr>
          </a:p>
        </p:txBody>
      </p:sp>
      <p:grpSp>
        <p:nvGrpSpPr>
          <p:cNvPr id="432132" name="Group 4"/>
          <p:cNvGrpSpPr>
            <a:grpSpLocks/>
          </p:cNvGrpSpPr>
          <p:nvPr/>
        </p:nvGrpSpPr>
        <p:grpSpPr bwMode="auto">
          <a:xfrm>
            <a:off x="1677988" y="1752600"/>
            <a:ext cx="6034087" cy="1828800"/>
            <a:chOff x="1057" y="1104"/>
            <a:chExt cx="3801" cy="1152"/>
          </a:xfrm>
        </p:grpSpPr>
        <p:grpSp>
          <p:nvGrpSpPr>
            <p:cNvPr id="432133" name="Group 5"/>
            <p:cNvGrpSpPr>
              <a:grpSpLocks/>
            </p:cNvGrpSpPr>
            <p:nvPr/>
          </p:nvGrpSpPr>
          <p:grpSpPr bwMode="auto">
            <a:xfrm>
              <a:off x="1057" y="1540"/>
              <a:ext cx="3801" cy="524"/>
              <a:chOff x="1057" y="1540"/>
              <a:chExt cx="3801" cy="524"/>
            </a:xfrm>
          </p:grpSpPr>
          <p:sp>
            <p:nvSpPr>
              <p:cNvPr id="432134" name="Rectangle 6"/>
              <p:cNvSpPr>
                <a:spLocks noChangeArrowheads="1"/>
              </p:cNvSpPr>
              <p:nvPr/>
            </p:nvSpPr>
            <p:spPr bwMode="auto">
              <a:xfrm>
                <a:off x="1057" y="1655"/>
                <a:ext cx="1199" cy="29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/>
                <a:r>
                  <a:rPr lang="it-IT" sz="2400" b="1">
                    <a:solidFill>
                      <a:srgbClr val="FAFD00"/>
                    </a:solidFill>
                  </a:rPr>
                  <a:t>DIAGNOSIS</a:t>
                </a:r>
              </a:p>
            </p:txBody>
          </p:sp>
          <p:sp>
            <p:nvSpPr>
              <p:cNvPr id="432135" name="Text Box 7"/>
              <p:cNvSpPr txBox="1">
                <a:spLocks noChangeArrowheads="1"/>
              </p:cNvSpPr>
              <p:nvPr/>
            </p:nvSpPr>
            <p:spPr bwMode="auto">
              <a:xfrm>
                <a:off x="2688" y="1540"/>
                <a:ext cx="2170" cy="524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2400" b="1">
                    <a:solidFill>
                      <a:srgbClr val="FFFF00"/>
                    </a:solidFill>
                  </a:rPr>
                  <a:t>PHARMACOLOGICAL </a:t>
                </a:r>
              </a:p>
              <a:p>
                <a:pPr algn="ctr"/>
                <a:r>
                  <a:rPr lang="it-IT" sz="2400" b="1">
                    <a:solidFill>
                      <a:srgbClr val="FFFF00"/>
                    </a:solidFill>
                  </a:rPr>
                  <a:t>TREATMENT</a:t>
                </a:r>
                <a:endParaRPr lang="it-IT" sz="2400">
                  <a:latin typeface="Times New Roman" pitchFamily="18" charset="0"/>
                </a:endParaRPr>
              </a:p>
            </p:txBody>
          </p:sp>
        </p:grpSp>
        <p:sp>
          <p:nvSpPr>
            <p:cNvPr id="432136" name="Line 8"/>
            <p:cNvSpPr>
              <a:spLocks noChangeShapeType="1"/>
            </p:cNvSpPr>
            <p:nvPr/>
          </p:nvSpPr>
          <p:spPr bwMode="auto">
            <a:xfrm>
              <a:off x="2496" y="1104"/>
              <a:ext cx="0" cy="115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2137" name="Group 9"/>
          <p:cNvGrpSpPr>
            <a:grpSpLocks/>
          </p:cNvGrpSpPr>
          <p:nvPr/>
        </p:nvGrpSpPr>
        <p:grpSpPr bwMode="auto">
          <a:xfrm>
            <a:off x="1066800" y="3619500"/>
            <a:ext cx="2895600" cy="2928938"/>
            <a:chOff x="672" y="2280"/>
            <a:chExt cx="1824" cy="1845"/>
          </a:xfrm>
        </p:grpSpPr>
        <p:sp>
          <p:nvSpPr>
            <p:cNvPr id="432138" name="Line 10"/>
            <p:cNvSpPr>
              <a:spLocks noChangeShapeType="1"/>
            </p:cNvSpPr>
            <p:nvPr/>
          </p:nvSpPr>
          <p:spPr bwMode="auto">
            <a:xfrm flipH="1">
              <a:off x="1968" y="2280"/>
              <a:ext cx="528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39" name="Text Box 11"/>
            <p:cNvSpPr txBox="1">
              <a:spLocks noChangeArrowheads="1"/>
            </p:cNvSpPr>
            <p:nvPr/>
          </p:nvSpPr>
          <p:spPr bwMode="auto">
            <a:xfrm>
              <a:off x="860" y="3792"/>
              <a:ext cx="1154" cy="333"/>
            </a:xfrm>
            <a:prstGeom prst="rect">
              <a:avLst/>
            </a:prstGeom>
            <a:noFill/>
            <a:ln w="9525">
              <a:solidFill>
                <a:srgbClr val="66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 i="1">
                  <a:solidFill>
                    <a:srgbClr val="66FFFF"/>
                  </a:solidFill>
                </a:rPr>
                <a:t>DIALYSIS</a:t>
              </a:r>
              <a:endParaRPr lang="it-IT" sz="2800" i="1">
                <a:solidFill>
                  <a:srgbClr val="66FFFF"/>
                </a:solidFill>
                <a:latin typeface="Times New Roman" pitchFamily="18" charset="0"/>
              </a:endParaRPr>
            </a:p>
          </p:txBody>
        </p:sp>
        <p:sp>
          <p:nvSpPr>
            <p:cNvPr id="432140" name="Text Box 12"/>
            <p:cNvSpPr txBox="1">
              <a:spLocks noChangeArrowheads="1"/>
            </p:cNvSpPr>
            <p:nvPr/>
          </p:nvSpPr>
          <p:spPr bwMode="auto">
            <a:xfrm>
              <a:off x="672" y="2922"/>
              <a:ext cx="153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FFFF00"/>
                  </a:solidFill>
                </a:rPr>
                <a:t>NO RESPONSE</a:t>
              </a:r>
            </a:p>
          </p:txBody>
        </p:sp>
        <p:sp>
          <p:nvSpPr>
            <p:cNvPr id="432141" name="Line 13"/>
            <p:cNvSpPr>
              <a:spLocks noChangeShapeType="1"/>
            </p:cNvSpPr>
            <p:nvPr/>
          </p:nvSpPr>
          <p:spPr bwMode="auto">
            <a:xfrm>
              <a:off x="1437" y="3360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2142" name="Group 14"/>
          <p:cNvGrpSpPr>
            <a:grpSpLocks/>
          </p:cNvGrpSpPr>
          <p:nvPr/>
        </p:nvGrpSpPr>
        <p:grpSpPr bwMode="auto">
          <a:xfrm>
            <a:off x="3962400" y="3581400"/>
            <a:ext cx="2454275" cy="2895600"/>
            <a:chOff x="2496" y="2256"/>
            <a:chExt cx="1546" cy="1824"/>
          </a:xfrm>
        </p:grpSpPr>
        <p:sp>
          <p:nvSpPr>
            <p:cNvPr id="432143" name="Text Box 15"/>
            <p:cNvSpPr txBox="1">
              <a:spLocks noChangeArrowheads="1"/>
            </p:cNvSpPr>
            <p:nvPr/>
          </p:nvSpPr>
          <p:spPr bwMode="auto">
            <a:xfrm>
              <a:off x="2794" y="2928"/>
              <a:ext cx="1189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>
                  <a:solidFill>
                    <a:srgbClr val="FFFF00"/>
                  </a:solidFill>
                </a:rPr>
                <a:t>RESPONSE</a:t>
              </a:r>
            </a:p>
          </p:txBody>
        </p:sp>
        <p:sp>
          <p:nvSpPr>
            <p:cNvPr id="432144" name="Line 16"/>
            <p:cNvSpPr>
              <a:spLocks noChangeShapeType="1"/>
            </p:cNvSpPr>
            <p:nvPr/>
          </p:nvSpPr>
          <p:spPr bwMode="auto">
            <a:xfrm rot="16200000" flipH="1">
              <a:off x="2472" y="2280"/>
              <a:ext cx="528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45" name="Line 17"/>
            <p:cNvSpPr>
              <a:spLocks noChangeShapeType="1"/>
            </p:cNvSpPr>
            <p:nvPr/>
          </p:nvSpPr>
          <p:spPr bwMode="auto">
            <a:xfrm>
              <a:off x="3389" y="3312"/>
              <a:ext cx="0" cy="2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146" name="Text Box 18"/>
            <p:cNvSpPr txBox="1">
              <a:spLocks noChangeArrowheads="1"/>
            </p:cNvSpPr>
            <p:nvPr/>
          </p:nvSpPr>
          <p:spPr bwMode="auto">
            <a:xfrm>
              <a:off x="2736" y="3786"/>
              <a:ext cx="1306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>
                  <a:solidFill>
                    <a:srgbClr val="FFFF00"/>
                  </a:solidFill>
                </a:rPr>
                <a:t>RE-FEEDING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 rot="16200000">
            <a:off x="-2040731" y="3029744"/>
            <a:ext cx="521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NH4p (percent of initial value)</a:t>
            </a:r>
            <a:endParaRPr lang="it-IT" sz="2800" b="1">
              <a:solidFill>
                <a:srgbClr val="000000"/>
              </a:solidFill>
            </a:endParaRP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2995613" y="6065838"/>
            <a:ext cx="245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b="1"/>
              <a:t>Time (hours)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1990725" y="57213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0</a:t>
            </a:r>
            <a:endParaRPr lang="it-IT"/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3021013" y="57213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5</a:t>
            </a:r>
            <a:endParaRPr lang="it-IT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4000500" y="57213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10</a:t>
            </a:r>
            <a:endParaRPr lang="it-IT"/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5029200" y="57213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15</a:t>
            </a:r>
            <a:endParaRPr lang="it-IT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6059488" y="57213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20</a:t>
            </a:r>
            <a:endParaRPr lang="it-IT"/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7088188" y="57213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25</a:t>
            </a:r>
            <a:endParaRPr lang="it-IT"/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1270000" y="54610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0</a:t>
            </a:r>
            <a:endParaRPr lang="it-IT" b="1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1168400" y="49323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20</a:t>
            </a:r>
            <a:endParaRPr lang="it-IT" b="1"/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1168400" y="44037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40</a:t>
            </a:r>
            <a:endParaRPr lang="it-IT" b="1"/>
          </a:p>
        </p:txBody>
      </p:sp>
      <p:sp>
        <p:nvSpPr>
          <p:cNvPr id="407565" name="Rectangle 13"/>
          <p:cNvSpPr>
            <a:spLocks noChangeArrowheads="1"/>
          </p:cNvSpPr>
          <p:nvPr/>
        </p:nvSpPr>
        <p:spPr bwMode="auto">
          <a:xfrm>
            <a:off x="1168400" y="3878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60</a:t>
            </a:r>
            <a:endParaRPr lang="it-IT" b="1"/>
          </a:p>
        </p:txBody>
      </p:sp>
      <p:sp>
        <p:nvSpPr>
          <p:cNvPr id="407566" name="Rectangle 14"/>
          <p:cNvSpPr>
            <a:spLocks noChangeArrowheads="1"/>
          </p:cNvSpPr>
          <p:nvPr/>
        </p:nvSpPr>
        <p:spPr bwMode="auto">
          <a:xfrm>
            <a:off x="1168400" y="33496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80</a:t>
            </a:r>
            <a:endParaRPr lang="it-IT" b="1"/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1066800" y="282098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000000"/>
                </a:solidFill>
              </a:rPr>
              <a:t>100</a:t>
            </a:r>
            <a:endParaRPr lang="it-IT" b="1"/>
          </a:p>
        </p:txBody>
      </p:sp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1066800" y="229393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3300"/>
                </a:solidFill>
              </a:rPr>
              <a:t>120</a:t>
            </a:r>
            <a:endParaRPr lang="it-IT" b="1">
              <a:solidFill>
                <a:srgbClr val="FF3300"/>
              </a:solidFill>
            </a:endParaRPr>
          </a:p>
        </p:txBody>
      </p:sp>
      <p:sp>
        <p:nvSpPr>
          <p:cNvPr id="407569" name="Rectangle 17"/>
          <p:cNvSpPr>
            <a:spLocks noChangeArrowheads="1"/>
          </p:cNvSpPr>
          <p:nvPr/>
        </p:nvSpPr>
        <p:spPr bwMode="auto">
          <a:xfrm>
            <a:off x="1066800" y="1766888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3300"/>
                </a:solidFill>
              </a:rPr>
              <a:t>140</a:t>
            </a:r>
            <a:endParaRPr lang="it-IT" b="1">
              <a:solidFill>
                <a:srgbClr val="FF3300"/>
              </a:solidFill>
            </a:endParaRPr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1066800" y="1238250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3300"/>
                </a:solidFill>
              </a:rPr>
              <a:t>160</a:t>
            </a:r>
            <a:endParaRPr lang="it-IT" b="1">
              <a:solidFill>
                <a:srgbClr val="FF3300"/>
              </a:solidFill>
            </a:endParaRPr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1066800" y="709613"/>
            <a:ext cx="33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3300"/>
                </a:solidFill>
              </a:rPr>
              <a:t>180</a:t>
            </a:r>
            <a:endParaRPr lang="it-IT" b="1">
              <a:solidFill>
                <a:srgbClr val="FF3300"/>
              </a:solidFill>
            </a:endParaRPr>
          </a:p>
        </p:txBody>
      </p:sp>
      <p:sp>
        <p:nvSpPr>
          <p:cNvPr id="407572" name="Line 20"/>
          <p:cNvSpPr>
            <a:spLocks noChangeShapeType="1"/>
          </p:cNvSpPr>
          <p:nvPr/>
        </p:nvSpPr>
        <p:spPr bwMode="auto">
          <a:xfrm flipV="1">
            <a:off x="1527175" y="5583238"/>
            <a:ext cx="1588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3" name="Line 21"/>
          <p:cNvSpPr>
            <a:spLocks noChangeShapeType="1"/>
          </p:cNvSpPr>
          <p:nvPr/>
        </p:nvSpPr>
        <p:spPr bwMode="auto">
          <a:xfrm flipV="1">
            <a:off x="2041525" y="5583238"/>
            <a:ext cx="1588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4" name="Line 22"/>
          <p:cNvSpPr>
            <a:spLocks noChangeShapeType="1"/>
          </p:cNvSpPr>
          <p:nvPr/>
        </p:nvSpPr>
        <p:spPr bwMode="auto">
          <a:xfrm flipV="1">
            <a:off x="2557463" y="5583238"/>
            <a:ext cx="1587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5" name="Line 23"/>
          <p:cNvSpPr>
            <a:spLocks noChangeShapeType="1"/>
          </p:cNvSpPr>
          <p:nvPr/>
        </p:nvSpPr>
        <p:spPr bwMode="auto">
          <a:xfrm flipV="1">
            <a:off x="3071813" y="5583238"/>
            <a:ext cx="1587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6" name="Line 24"/>
          <p:cNvSpPr>
            <a:spLocks noChangeShapeType="1"/>
          </p:cNvSpPr>
          <p:nvPr/>
        </p:nvSpPr>
        <p:spPr bwMode="auto">
          <a:xfrm flipV="1">
            <a:off x="3586163" y="5583238"/>
            <a:ext cx="1587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 flipV="1">
            <a:off x="4102100" y="5583238"/>
            <a:ext cx="1588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 flipV="1">
            <a:off x="4616450" y="5583238"/>
            <a:ext cx="1588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79" name="Line 27"/>
          <p:cNvSpPr>
            <a:spLocks noChangeShapeType="1"/>
          </p:cNvSpPr>
          <p:nvPr/>
        </p:nvSpPr>
        <p:spPr bwMode="auto">
          <a:xfrm flipV="1">
            <a:off x="5130800" y="5583238"/>
            <a:ext cx="1588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 flipV="1">
            <a:off x="5645150" y="5583238"/>
            <a:ext cx="1588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1" name="Line 29"/>
          <p:cNvSpPr>
            <a:spLocks noChangeShapeType="1"/>
          </p:cNvSpPr>
          <p:nvPr/>
        </p:nvSpPr>
        <p:spPr bwMode="auto">
          <a:xfrm flipV="1">
            <a:off x="6161088" y="5583238"/>
            <a:ext cx="1587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2" name="Line 30"/>
          <p:cNvSpPr>
            <a:spLocks noChangeShapeType="1"/>
          </p:cNvSpPr>
          <p:nvPr/>
        </p:nvSpPr>
        <p:spPr bwMode="auto">
          <a:xfrm flipV="1">
            <a:off x="6675438" y="5583238"/>
            <a:ext cx="1587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3" name="Line 31"/>
          <p:cNvSpPr>
            <a:spLocks noChangeShapeType="1"/>
          </p:cNvSpPr>
          <p:nvPr/>
        </p:nvSpPr>
        <p:spPr bwMode="auto">
          <a:xfrm flipV="1">
            <a:off x="7189788" y="5583238"/>
            <a:ext cx="1587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4" name="Line 32"/>
          <p:cNvSpPr>
            <a:spLocks noChangeShapeType="1"/>
          </p:cNvSpPr>
          <p:nvPr/>
        </p:nvSpPr>
        <p:spPr bwMode="auto">
          <a:xfrm flipV="1">
            <a:off x="7705725" y="5583238"/>
            <a:ext cx="1588" cy="492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5" name="Line 33"/>
          <p:cNvSpPr>
            <a:spLocks noChangeShapeType="1"/>
          </p:cNvSpPr>
          <p:nvPr/>
        </p:nvSpPr>
        <p:spPr bwMode="auto">
          <a:xfrm>
            <a:off x="1527175" y="5583238"/>
            <a:ext cx="61785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6" name="Line 34"/>
          <p:cNvSpPr>
            <a:spLocks noChangeShapeType="1"/>
          </p:cNvSpPr>
          <p:nvPr/>
        </p:nvSpPr>
        <p:spPr bwMode="auto">
          <a:xfrm>
            <a:off x="1435100" y="5583238"/>
            <a:ext cx="92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7" name="Line 35"/>
          <p:cNvSpPr>
            <a:spLocks noChangeShapeType="1"/>
          </p:cNvSpPr>
          <p:nvPr/>
        </p:nvSpPr>
        <p:spPr bwMode="auto">
          <a:xfrm>
            <a:off x="1481138" y="5319713"/>
            <a:ext cx="460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8" name="Line 36"/>
          <p:cNvSpPr>
            <a:spLocks noChangeShapeType="1"/>
          </p:cNvSpPr>
          <p:nvPr/>
        </p:nvSpPr>
        <p:spPr bwMode="auto">
          <a:xfrm>
            <a:off x="1435100" y="5056188"/>
            <a:ext cx="92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89" name="Line 37"/>
          <p:cNvSpPr>
            <a:spLocks noChangeShapeType="1"/>
          </p:cNvSpPr>
          <p:nvPr/>
        </p:nvSpPr>
        <p:spPr bwMode="auto">
          <a:xfrm>
            <a:off x="1481138" y="4791075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0" name="Line 38"/>
          <p:cNvSpPr>
            <a:spLocks noChangeShapeType="1"/>
          </p:cNvSpPr>
          <p:nvPr/>
        </p:nvSpPr>
        <p:spPr bwMode="auto">
          <a:xfrm>
            <a:off x="1435100" y="4527550"/>
            <a:ext cx="920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>
            <a:off x="1481138" y="4264025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2" name="Line 40"/>
          <p:cNvSpPr>
            <a:spLocks noChangeShapeType="1"/>
          </p:cNvSpPr>
          <p:nvPr/>
        </p:nvSpPr>
        <p:spPr bwMode="auto">
          <a:xfrm>
            <a:off x="1435100" y="4000500"/>
            <a:ext cx="920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3" name="Line 41"/>
          <p:cNvSpPr>
            <a:spLocks noChangeShapeType="1"/>
          </p:cNvSpPr>
          <p:nvPr/>
        </p:nvSpPr>
        <p:spPr bwMode="auto">
          <a:xfrm>
            <a:off x="1481138" y="3736975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4" name="Line 42"/>
          <p:cNvSpPr>
            <a:spLocks noChangeShapeType="1"/>
          </p:cNvSpPr>
          <p:nvPr/>
        </p:nvSpPr>
        <p:spPr bwMode="auto">
          <a:xfrm>
            <a:off x="1435100" y="3471863"/>
            <a:ext cx="92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5" name="Line 43"/>
          <p:cNvSpPr>
            <a:spLocks noChangeShapeType="1"/>
          </p:cNvSpPr>
          <p:nvPr/>
        </p:nvSpPr>
        <p:spPr bwMode="auto">
          <a:xfrm>
            <a:off x="1481138" y="3208338"/>
            <a:ext cx="460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6" name="Line 44"/>
          <p:cNvSpPr>
            <a:spLocks noChangeShapeType="1"/>
          </p:cNvSpPr>
          <p:nvPr/>
        </p:nvSpPr>
        <p:spPr bwMode="auto">
          <a:xfrm>
            <a:off x="1435100" y="2944813"/>
            <a:ext cx="92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7" name="Line 45"/>
          <p:cNvSpPr>
            <a:spLocks noChangeShapeType="1"/>
          </p:cNvSpPr>
          <p:nvPr/>
        </p:nvSpPr>
        <p:spPr bwMode="auto">
          <a:xfrm>
            <a:off x="1481138" y="2679700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8" name="Line 46"/>
          <p:cNvSpPr>
            <a:spLocks noChangeShapeType="1"/>
          </p:cNvSpPr>
          <p:nvPr/>
        </p:nvSpPr>
        <p:spPr bwMode="auto">
          <a:xfrm>
            <a:off x="1435100" y="2416175"/>
            <a:ext cx="920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599" name="Line 47"/>
          <p:cNvSpPr>
            <a:spLocks noChangeShapeType="1"/>
          </p:cNvSpPr>
          <p:nvPr/>
        </p:nvSpPr>
        <p:spPr bwMode="auto">
          <a:xfrm>
            <a:off x="1481138" y="2152650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0" name="Line 48"/>
          <p:cNvSpPr>
            <a:spLocks noChangeShapeType="1"/>
          </p:cNvSpPr>
          <p:nvPr/>
        </p:nvSpPr>
        <p:spPr bwMode="auto">
          <a:xfrm>
            <a:off x="1435100" y="1889125"/>
            <a:ext cx="920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1" name="Line 49"/>
          <p:cNvSpPr>
            <a:spLocks noChangeShapeType="1"/>
          </p:cNvSpPr>
          <p:nvPr/>
        </p:nvSpPr>
        <p:spPr bwMode="auto">
          <a:xfrm>
            <a:off x="1481138" y="1625600"/>
            <a:ext cx="4603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2" name="Line 50"/>
          <p:cNvSpPr>
            <a:spLocks noChangeShapeType="1"/>
          </p:cNvSpPr>
          <p:nvPr/>
        </p:nvSpPr>
        <p:spPr bwMode="auto">
          <a:xfrm>
            <a:off x="1435100" y="1362075"/>
            <a:ext cx="920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3" name="Line 51"/>
          <p:cNvSpPr>
            <a:spLocks noChangeShapeType="1"/>
          </p:cNvSpPr>
          <p:nvPr/>
        </p:nvSpPr>
        <p:spPr bwMode="auto">
          <a:xfrm>
            <a:off x="1481138" y="1096963"/>
            <a:ext cx="4603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4" name="Line 52"/>
          <p:cNvSpPr>
            <a:spLocks noChangeShapeType="1"/>
          </p:cNvSpPr>
          <p:nvPr/>
        </p:nvSpPr>
        <p:spPr bwMode="auto">
          <a:xfrm>
            <a:off x="1435100" y="833438"/>
            <a:ext cx="92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5" name="Line 53"/>
          <p:cNvSpPr>
            <a:spLocks noChangeShapeType="1"/>
          </p:cNvSpPr>
          <p:nvPr/>
        </p:nvSpPr>
        <p:spPr bwMode="auto">
          <a:xfrm flipV="1">
            <a:off x="1527175" y="833438"/>
            <a:ext cx="1588" cy="47498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6" name="Freeform 54"/>
          <p:cNvSpPr>
            <a:spLocks/>
          </p:cNvSpPr>
          <p:nvPr/>
        </p:nvSpPr>
        <p:spPr bwMode="auto">
          <a:xfrm>
            <a:off x="2041525" y="2944813"/>
            <a:ext cx="4943475" cy="519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9" y="93"/>
              </a:cxn>
              <a:cxn ang="0">
                <a:pos x="3112" y="655"/>
              </a:cxn>
              <a:cxn ang="0">
                <a:pos x="4151" y="576"/>
              </a:cxn>
              <a:cxn ang="0">
                <a:pos x="5188" y="93"/>
              </a:cxn>
              <a:cxn ang="0">
                <a:pos x="6227" y="93"/>
              </a:cxn>
            </a:cxnLst>
            <a:rect l="0" t="0" r="r" b="b"/>
            <a:pathLst>
              <a:path w="6227" h="655">
                <a:moveTo>
                  <a:pt x="0" y="0"/>
                </a:moveTo>
                <a:lnTo>
                  <a:pt x="1039" y="93"/>
                </a:lnTo>
                <a:lnTo>
                  <a:pt x="3112" y="655"/>
                </a:lnTo>
                <a:lnTo>
                  <a:pt x="4151" y="576"/>
                </a:lnTo>
                <a:lnTo>
                  <a:pt x="5188" y="93"/>
                </a:lnTo>
                <a:lnTo>
                  <a:pt x="6227" y="9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7" name="Line 55"/>
          <p:cNvSpPr>
            <a:spLocks noChangeShapeType="1"/>
          </p:cNvSpPr>
          <p:nvPr/>
        </p:nvSpPr>
        <p:spPr bwMode="auto">
          <a:xfrm>
            <a:off x="2041525" y="2944813"/>
            <a:ext cx="1236663" cy="804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8" name="Line 56"/>
          <p:cNvSpPr>
            <a:spLocks noChangeShapeType="1"/>
          </p:cNvSpPr>
          <p:nvPr/>
        </p:nvSpPr>
        <p:spPr bwMode="auto">
          <a:xfrm flipV="1">
            <a:off x="2041525" y="1155700"/>
            <a:ext cx="825500" cy="178911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609" name="Text Box 57"/>
          <p:cNvSpPr txBox="1">
            <a:spLocks noChangeArrowheads="1"/>
          </p:cNvSpPr>
          <p:nvPr/>
        </p:nvSpPr>
        <p:spPr bwMode="auto">
          <a:xfrm>
            <a:off x="3505200" y="30480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b="1"/>
              <a:t>PD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2459038" y="21463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3157538" y="2146300"/>
            <a:ext cx="1698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3897313" y="214630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4633913" y="214630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5372100" y="2146300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3" name="Rectangle 7"/>
          <p:cNvSpPr>
            <a:spLocks noChangeArrowheads="1"/>
          </p:cNvSpPr>
          <p:nvPr/>
        </p:nvSpPr>
        <p:spPr bwMode="auto">
          <a:xfrm>
            <a:off x="6110288" y="2146300"/>
            <a:ext cx="1698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4" name="Rectangle 8"/>
          <p:cNvSpPr>
            <a:spLocks noChangeArrowheads="1"/>
          </p:cNvSpPr>
          <p:nvPr/>
        </p:nvSpPr>
        <p:spPr bwMode="auto">
          <a:xfrm>
            <a:off x="6846888" y="2146300"/>
            <a:ext cx="1698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5" name="Rectangle 9"/>
          <p:cNvSpPr>
            <a:spLocks noChangeArrowheads="1"/>
          </p:cNvSpPr>
          <p:nvPr/>
        </p:nvSpPr>
        <p:spPr bwMode="auto">
          <a:xfrm>
            <a:off x="1976438" y="1911350"/>
            <a:ext cx="857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1900238" y="159861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7" name="Rectangle 11"/>
          <p:cNvSpPr>
            <a:spLocks noChangeArrowheads="1"/>
          </p:cNvSpPr>
          <p:nvPr/>
        </p:nvSpPr>
        <p:spPr bwMode="auto">
          <a:xfrm>
            <a:off x="1900238" y="1289050"/>
            <a:ext cx="1698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8" name="Rectangle 12"/>
          <p:cNvSpPr>
            <a:spLocks noChangeArrowheads="1"/>
          </p:cNvSpPr>
          <p:nvPr/>
        </p:nvSpPr>
        <p:spPr bwMode="auto">
          <a:xfrm>
            <a:off x="1900238" y="97631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900238" y="66516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590" name="Rectangle 14"/>
          <p:cNvSpPr>
            <a:spLocks noChangeArrowheads="1"/>
          </p:cNvSpPr>
          <p:nvPr/>
        </p:nvSpPr>
        <p:spPr bwMode="auto">
          <a:xfrm>
            <a:off x="1827213" y="355600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08591" name="Line 15"/>
          <p:cNvSpPr>
            <a:spLocks noChangeShapeType="1"/>
          </p:cNvSpPr>
          <p:nvPr/>
        </p:nvSpPr>
        <p:spPr bwMode="auto">
          <a:xfrm flipV="1">
            <a:off x="2127250" y="2093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2" name="Line 16"/>
          <p:cNvSpPr>
            <a:spLocks noChangeShapeType="1"/>
          </p:cNvSpPr>
          <p:nvPr/>
        </p:nvSpPr>
        <p:spPr bwMode="auto">
          <a:xfrm flipV="1">
            <a:off x="2495550" y="20748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3" name="Line 17"/>
          <p:cNvSpPr>
            <a:spLocks noChangeShapeType="1"/>
          </p:cNvSpPr>
          <p:nvPr/>
        </p:nvSpPr>
        <p:spPr bwMode="auto">
          <a:xfrm flipV="1">
            <a:off x="2865438" y="209391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4" name="Line 18"/>
          <p:cNvSpPr>
            <a:spLocks noChangeShapeType="1"/>
          </p:cNvSpPr>
          <p:nvPr/>
        </p:nvSpPr>
        <p:spPr bwMode="auto">
          <a:xfrm flipV="1">
            <a:off x="3233738" y="207486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5" name="Line 19"/>
          <p:cNvSpPr>
            <a:spLocks noChangeShapeType="1"/>
          </p:cNvSpPr>
          <p:nvPr/>
        </p:nvSpPr>
        <p:spPr bwMode="auto">
          <a:xfrm flipV="1">
            <a:off x="3602038" y="209391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6" name="Line 20"/>
          <p:cNvSpPr>
            <a:spLocks noChangeShapeType="1"/>
          </p:cNvSpPr>
          <p:nvPr/>
        </p:nvSpPr>
        <p:spPr bwMode="auto">
          <a:xfrm flipV="1">
            <a:off x="3970338" y="207486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7" name="Line 21"/>
          <p:cNvSpPr>
            <a:spLocks noChangeShapeType="1"/>
          </p:cNvSpPr>
          <p:nvPr/>
        </p:nvSpPr>
        <p:spPr bwMode="auto">
          <a:xfrm flipV="1">
            <a:off x="4341813" y="20939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8" name="Line 22"/>
          <p:cNvSpPr>
            <a:spLocks noChangeShapeType="1"/>
          </p:cNvSpPr>
          <p:nvPr/>
        </p:nvSpPr>
        <p:spPr bwMode="auto">
          <a:xfrm flipV="1">
            <a:off x="4710113" y="20748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599" name="Line 23"/>
          <p:cNvSpPr>
            <a:spLocks noChangeShapeType="1"/>
          </p:cNvSpPr>
          <p:nvPr/>
        </p:nvSpPr>
        <p:spPr bwMode="auto">
          <a:xfrm flipV="1">
            <a:off x="5078413" y="209391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0" name="Line 24"/>
          <p:cNvSpPr>
            <a:spLocks noChangeShapeType="1"/>
          </p:cNvSpPr>
          <p:nvPr/>
        </p:nvSpPr>
        <p:spPr bwMode="auto">
          <a:xfrm flipV="1">
            <a:off x="5446713" y="20748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1" name="Line 25"/>
          <p:cNvSpPr>
            <a:spLocks noChangeShapeType="1"/>
          </p:cNvSpPr>
          <p:nvPr/>
        </p:nvSpPr>
        <p:spPr bwMode="auto">
          <a:xfrm flipV="1">
            <a:off x="5816600" y="2093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2" name="Line 26"/>
          <p:cNvSpPr>
            <a:spLocks noChangeShapeType="1"/>
          </p:cNvSpPr>
          <p:nvPr/>
        </p:nvSpPr>
        <p:spPr bwMode="auto">
          <a:xfrm flipV="1">
            <a:off x="6184900" y="20748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3" name="Line 27"/>
          <p:cNvSpPr>
            <a:spLocks noChangeShapeType="1"/>
          </p:cNvSpPr>
          <p:nvPr/>
        </p:nvSpPr>
        <p:spPr bwMode="auto">
          <a:xfrm flipV="1">
            <a:off x="6553200" y="20939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4" name="Line 28"/>
          <p:cNvSpPr>
            <a:spLocks noChangeShapeType="1"/>
          </p:cNvSpPr>
          <p:nvPr/>
        </p:nvSpPr>
        <p:spPr bwMode="auto">
          <a:xfrm flipV="1">
            <a:off x="6921500" y="20748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5" name="Line 29"/>
          <p:cNvSpPr>
            <a:spLocks noChangeShapeType="1"/>
          </p:cNvSpPr>
          <p:nvPr/>
        </p:nvSpPr>
        <p:spPr bwMode="auto">
          <a:xfrm>
            <a:off x="2127250" y="2112963"/>
            <a:ext cx="4794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6" name="Line 30"/>
          <p:cNvSpPr>
            <a:spLocks noChangeShapeType="1"/>
          </p:cNvSpPr>
          <p:nvPr/>
        </p:nvSpPr>
        <p:spPr bwMode="auto">
          <a:xfrm>
            <a:off x="2127250" y="211296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7" name="Line 31"/>
          <p:cNvSpPr>
            <a:spLocks noChangeShapeType="1"/>
          </p:cNvSpPr>
          <p:nvPr/>
        </p:nvSpPr>
        <p:spPr bwMode="auto">
          <a:xfrm>
            <a:off x="2127250" y="195897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8" name="Line 32"/>
          <p:cNvSpPr>
            <a:spLocks noChangeShapeType="1"/>
          </p:cNvSpPr>
          <p:nvPr/>
        </p:nvSpPr>
        <p:spPr bwMode="auto">
          <a:xfrm>
            <a:off x="2127250" y="1803400"/>
            <a:ext cx="36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09" name="Line 33"/>
          <p:cNvSpPr>
            <a:spLocks noChangeShapeType="1"/>
          </p:cNvSpPr>
          <p:nvPr/>
        </p:nvSpPr>
        <p:spPr bwMode="auto">
          <a:xfrm>
            <a:off x="2127250" y="164782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0" name="Line 34"/>
          <p:cNvSpPr>
            <a:spLocks noChangeShapeType="1"/>
          </p:cNvSpPr>
          <p:nvPr/>
        </p:nvSpPr>
        <p:spPr bwMode="auto">
          <a:xfrm>
            <a:off x="2127250" y="1492250"/>
            <a:ext cx="36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1" name="Line 35"/>
          <p:cNvSpPr>
            <a:spLocks noChangeShapeType="1"/>
          </p:cNvSpPr>
          <p:nvPr/>
        </p:nvSpPr>
        <p:spPr bwMode="auto">
          <a:xfrm>
            <a:off x="2127250" y="1336675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2" name="Line 36"/>
          <p:cNvSpPr>
            <a:spLocks noChangeShapeType="1"/>
          </p:cNvSpPr>
          <p:nvPr/>
        </p:nvSpPr>
        <p:spPr bwMode="auto">
          <a:xfrm>
            <a:off x="2127250" y="11795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3" name="Line 37"/>
          <p:cNvSpPr>
            <a:spLocks noChangeShapeType="1"/>
          </p:cNvSpPr>
          <p:nvPr/>
        </p:nvSpPr>
        <p:spPr bwMode="auto">
          <a:xfrm>
            <a:off x="2127250" y="102552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4" name="Line 38"/>
          <p:cNvSpPr>
            <a:spLocks noChangeShapeType="1"/>
          </p:cNvSpPr>
          <p:nvPr/>
        </p:nvSpPr>
        <p:spPr bwMode="auto">
          <a:xfrm>
            <a:off x="2127250" y="869950"/>
            <a:ext cx="36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5" name="Line 39"/>
          <p:cNvSpPr>
            <a:spLocks noChangeShapeType="1"/>
          </p:cNvSpPr>
          <p:nvPr/>
        </p:nvSpPr>
        <p:spPr bwMode="auto">
          <a:xfrm>
            <a:off x="2127250" y="712788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6" name="Line 40"/>
          <p:cNvSpPr>
            <a:spLocks noChangeShapeType="1"/>
          </p:cNvSpPr>
          <p:nvPr/>
        </p:nvSpPr>
        <p:spPr bwMode="auto">
          <a:xfrm>
            <a:off x="2127250" y="55721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7" name="Line 41"/>
          <p:cNvSpPr>
            <a:spLocks noChangeShapeType="1"/>
          </p:cNvSpPr>
          <p:nvPr/>
        </p:nvSpPr>
        <p:spPr bwMode="auto">
          <a:xfrm>
            <a:off x="2127250" y="403225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8" name="Line 42"/>
          <p:cNvSpPr>
            <a:spLocks noChangeShapeType="1"/>
          </p:cNvSpPr>
          <p:nvPr/>
        </p:nvSpPr>
        <p:spPr bwMode="auto">
          <a:xfrm>
            <a:off x="2127250" y="246063"/>
            <a:ext cx="36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19" name="Line 43"/>
          <p:cNvSpPr>
            <a:spLocks noChangeShapeType="1"/>
          </p:cNvSpPr>
          <p:nvPr/>
        </p:nvSpPr>
        <p:spPr bwMode="auto">
          <a:xfrm flipV="1">
            <a:off x="2127250" y="246063"/>
            <a:ext cx="1588" cy="1866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0" name="Freeform 44"/>
          <p:cNvSpPr>
            <a:spLocks/>
          </p:cNvSpPr>
          <p:nvPr/>
        </p:nvSpPr>
        <p:spPr bwMode="auto">
          <a:xfrm>
            <a:off x="2495550" y="403225"/>
            <a:ext cx="4425950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981"/>
              </a:cxn>
              <a:cxn ang="0">
                <a:pos x="212" y="2903"/>
              </a:cxn>
              <a:cxn ang="0">
                <a:pos x="319" y="3334"/>
              </a:cxn>
              <a:cxn ang="0">
                <a:pos x="425" y="3534"/>
              </a:cxn>
              <a:cxn ang="0">
                <a:pos x="531" y="3626"/>
              </a:cxn>
              <a:cxn ang="0">
                <a:pos x="637" y="3669"/>
              </a:cxn>
              <a:cxn ang="0">
                <a:pos x="743" y="3689"/>
              </a:cxn>
              <a:cxn ang="0">
                <a:pos x="851" y="3699"/>
              </a:cxn>
              <a:cxn ang="0">
                <a:pos x="957" y="3703"/>
              </a:cxn>
              <a:cxn ang="0">
                <a:pos x="1063" y="3705"/>
              </a:cxn>
              <a:cxn ang="0">
                <a:pos x="1169" y="3706"/>
              </a:cxn>
              <a:cxn ang="0">
                <a:pos x="1276" y="3706"/>
              </a:cxn>
              <a:cxn ang="0">
                <a:pos x="1382" y="3706"/>
              </a:cxn>
              <a:cxn ang="0">
                <a:pos x="1488" y="3706"/>
              </a:cxn>
              <a:cxn ang="0">
                <a:pos x="1594" y="3706"/>
              </a:cxn>
              <a:cxn ang="0">
                <a:pos x="1700" y="3706"/>
              </a:cxn>
              <a:cxn ang="0">
                <a:pos x="1808" y="3706"/>
              </a:cxn>
              <a:cxn ang="0">
                <a:pos x="1914" y="3706"/>
              </a:cxn>
              <a:cxn ang="0">
                <a:pos x="2020" y="3706"/>
              </a:cxn>
              <a:cxn ang="0">
                <a:pos x="2126" y="3706"/>
              </a:cxn>
              <a:cxn ang="0">
                <a:pos x="2233" y="3706"/>
              </a:cxn>
              <a:cxn ang="0">
                <a:pos x="2339" y="3706"/>
              </a:cxn>
              <a:cxn ang="0">
                <a:pos x="2445" y="3706"/>
              </a:cxn>
              <a:cxn ang="0">
                <a:pos x="2551" y="3706"/>
              </a:cxn>
              <a:cxn ang="0">
                <a:pos x="2657" y="3706"/>
              </a:cxn>
              <a:cxn ang="0">
                <a:pos x="2765" y="3706"/>
              </a:cxn>
              <a:cxn ang="0">
                <a:pos x="2871" y="3706"/>
              </a:cxn>
              <a:cxn ang="0">
                <a:pos x="2977" y="3706"/>
              </a:cxn>
              <a:cxn ang="0">
                <a:pos x="3083" y="3706"/>
              </a:cxn>
              <a:cxn ang="0">
                <a:pos x="3190" y="3706"/>
              </a:cxn>
              <a:cxn ang="0">
                <a:pos x="3296" y="3706"/>
              </a:cxn>
              <a:cxn ang="0">
                <a:pos x="3402" y="3706"/>
              </a:cxn>
              <a:cxn ang="0">
                <a:pos x="3508" y="3706"/>
              </a:cxn>
              <a:cxn ang="0">
                <a:pos x="3614" y="3706"/>
              </a:cxn>
              <a:cxn ang="0">
                <a:pos x="3722" y="3706"/>
              </a:cxn>
              <a:cxn ang="0">
                <a:pos x="3828" y="3706"/>
              </a:cxn>
              <a:cxn ang="0">
                <a:pos x="3934" y="3706"/>
              </a:cxn>
              <a:cxn ang="0">
                <a:pos x="4040" y="3706"/>
              </a:cxn>
              <a:cxn ang="0">
                <a:pos x="4147" y="3706"/>
              </a:cxn>
              <a:cxn ang="0">
                <a:pos x="4253" y="3706"/>
              </a:cxn>
              <a:cxn ang="0">
                <a:pos x="4359" y="3706"/>
              </a:cxn>
              <a:cxn ang="0">
                <a:pos x="4465" y="3706"/>
              </a:cxn>
              <a:cxn ang="0">
                <a:pos x="4571" y="3706"/>
              </a:cxn>
              <a:cxn ang="0">
                <a:pos x="4679" y="3706"/>
              </a:cxn>
              <a:cxn ang="0">
                <a:pos x="4785" y="3706"/>
              </a:cxn>
              <a:cxn ang="0">
                <a:pos x="4891" y="3706"/>
              </a:cxn>
              <a:cxn ang="0">
                <a:pos x="4997" y="3706"/>
              </a:cxn>
              <a:cxn ang="0">
                <a:pos x="5104" y="3706"/>
              </a:cxn>
              <a:cxn ang="0">
                <a:pos x="5210" y="3706"/>
              </a:cxn>
              <a:cxn ang="0">
                <a:pos x="5316" y="3706"/>
              </a:cxn>
              <a:cxn ang="0">
                <a:pos x="5422" y="3706"/>
              </a:cxn>
              <a:cxn ang="0">
                <a:pos x="5528" y="3706"/>
              </a:cxn>
              <a:cxn ang="0">
                <a:pos x="5636" y="3706"/>
              </a:cxn>
              <a:cxn ang="0">
                <a:pos x="5742" y="3706"/>
              </a:cxn>
              <a:cxn ang="0">
                <a:pos x="5848" y="3706"/>
              </a:cxn>
              <a:cxn ang="0">
                <a:pos x="5954" y="3706"/>
              </a:cxn>
              <a:cxn ang="0">
                <a:pos x="6061" y="3706"/>
              </a:cxn>
              <a:cxn ang="0">
                <a:pos x="6167" y="3706"/>
              </a:cxn>
              <a:cxn ang="0">
                <a:pos x="6273" y="3706"/>
              </a:cxn>
            </a:cxnLst>
            <a:rect l="0" t="0" r="r" b="b"/>
            <a:pathLst>
              <a:path w="6273" h="3706">
                <a:moveTo>
                  <a:pt x="0" y="0"/>
                </a:moveTo>
                <a:lnTo>
                  <a:pt x="106" y="1981"/>
                </a:lnTo>
                <a:lnTo>
                  <a:pt x="212" y="2903"/>
                </a:lnTo>
                <a:lnTo>
                  <a:pt x="319" y="3334"/>
                </a:lnTo>
                <a:lnTo>
                  <a:pt x="425" y="3534"/>
                </a:lnTo>
                <a:lnTo>
                  <a:pt x="531" y="3626"/>
                </a:lnTo>
                <a:lnTo>
                  <a:pt x="637" y="3669"/>
                </a:lnTo>
                <a:lnTo>
                  <a:pt x="743" y="3689"/>
                </a:lnTo>
                <a:lnTo>
                  <a:pt x="851" y="3699"/>
                </a:lnTo>
                <a:lnTo>
                  <a:pt x="957" y="3703"/>
                </a:lnTo>
                <a:lnTo>
                  <a:pt x="1063" y="3705"/>
                </a:lnTo>
                <a:lnTo>
                  <a:pt x="1169" y="3706"/>
                </a:lnTo>
                <a:lnTo>
                  <a:pt x="1276" y="3706"/>
                </a:lnTo>
                <a:lnTo>
                  <a:pt x="1382" y="3706"/>
                </a:lnTo>
                <a:lnTo>
                  <a:pt x="1488" y="3706"/>
                </a:lnTo>
                <a:lnTo>
                  <a:pt x="1594" y="3706"/>
                </a:lnTo>
                <a:lnTo>
                  <a:pt x="1700" y="3706"/>
                </a:lnTo>
                <a:lnTo>
                  <a:pt x="1808" y="3706"/>
                </a:lnTo>
                <a:lnTo>
                  <a:pt x="1914" y="3706"/>
                </a:lnTo>
                <a:lnTo>
                  <a:pt x="2020" y="3706"/>
                </a:lnTo>
                <a:lnTo>
                  <a:pt x="2126" y="3706"/>
                </a:lnTo>
                <a:lnTo>
                  <a:pt x="2233" y="3706"/>
                </a:lnTo>
                <a:lnTo>
                  <a:pt x="2339" y="3706"/>
                </a:lnTo>
                <a:lnTo>
                  <a:pt x="2445" y="3706"/>
                </a:lnTo>
                <a:lnTo>
                  <a:pt x="2551" y="3706"/>
                </a:lnTo>
                <a:lnTo>
                  <a:pt x="2657" y="3706"/>
                </a:lnTo>
                <a:lnTo>
                  <a:pt x="2765" y="3706"/>
                </a:lnTo>
                <a:lnTo>
                  <a:pt x="2871" y="3706"/>
                </a:lnTo>
                <a:lnTo>
                  <a:pt x="2977" y="3706"/>
                </a:lnTo>
                <a:lnTo>
                  <a:pt x="3083" y="3706"/>
                </a:lnTo>
                <a:lnTo>
                  <a:pt x="3190" y="3706"/>
                </a:lnTo>
                <a:lnTo>
                  <a:pt x="3296" y="3706"/>
                </a:lnTo>
                <a:lnTo>
                  <a:pt x="3402" y="3706"/>
                </a:lnTo>
                <a:lnTo>
                  <a:pt x="3508" y="3706"/>
                </a:lnTo>
                <a:lnTo>
                  <a:pt x="3614" y="3706"/>
                </a:lnTo>
                <a:lnTo>
                  <a:pt x="3722" y="3706"/>
                </a:lnTo>
                <a:lnTo>
                  <a:pt x="3828" y="3706"/>
                </a:lnTo>
                <a:lnTo>
                  <a:pt x="3934" y="3706"/>
                </a:lnTo>
                <a:lnTo>
                  <a:pt x="4040" y="3706"/>
                </a:lnTo>
                <a:lnTo>
                  <a:pt x="4147" y="3706"/>
                </a:lnTo>
                <a:lnTo>
                  <a:pt x="4253" y="3706"/>
                </a:lnTo>
                <a:lnTo>
                  <a:pt x="4359" y="3706"/>
                </a:lnTo>
                <a:lnTo>
                  <a:pt x="4465" y="3706"/>
                </a:lnTo>
                <a:lnTo>
                  <a:pt x="4571" y="3706"/>
                </a:lnTo>
                <a:lnTo>
                  <a:pt x="4679" y="3706"/>
                </a:lnTo>
                <a:lnTo>
                  <a:pt x="4785" y="3706"/>
                </a:lnTo>
                <a:lnTo>
                  <a:pt x="4891" y="3706"/>
                </a:lnTo>
                <a:lnTo>
                  <a:pt x="4997" y="3706"/>
                </a:lnTo>
                <a:lnTo>
                  <a:pt x="5104" y="3706"/>
                </a:lnTo>
                <a:lnTo>
                  <a:pt x="5210" y="3706"/>
                </a:lnTo>
                <a:lnTo>
                  <a:pt x="5316" y="3706"/>
                </a:lnTo>
                <a:lnTo>
                  <a:pt x="5422" y="3706"/>
                </a:lnTo>
                <a:lnTo>
                  <a:pt x="5528" y="3706"/>
                </a:lnTo>
                <a:lnTo>
                  <a:pt x="5636" y="3706"/>
                </a:lnTo>
                <a:lnTo>
                  <a:pt x="5742" y="3706"/>
                </a:lnTo>
                <a:lnTo>
                  <a:pt x="5848" y="3706"/>
                </a:lnTo>
                <a:lnTo>
                  <a:pt x="5954" y="3706"/>
                </a:lnTo>
                <a:lnTo>
                  <a:pt x="6061" y="3706"/>
                </a:lnTo>
                <a:lnTo>
                  <a:pt x="6167" y="3706"/>
                </a:lnTo>
                <a:lnTo>
                  <a:pt x="6273" y="370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1" name="Freeform 45"/>
          <p:cNvSpPr>
            <a:spLocks/>
          </p:cNvSpPr>
          <p:nvPr/>
        </p:nvSpPr>
        <p:spPr bwMode="auto">
          <a:xfrm>
            <a:off x="2495550" y="257175"/>
            <a:ext cx="2097088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255"/>
              </a:cxn>
              <a:cxn ang="0">
                <a:pos x="137" y="492"/>
              </a:cxn>
              <a:cxn ang="0">
                <a:pos x="207" y="712"/>
              </a:cxn>
              <a:cxn ang="0">
                <a:pos x="276" y="918"/>
              </a:cxn>
              <a:cxn ang="0">
                <a:pos x="345" y="1109"/>
              </a:cxn>
              <a:cxn ang="0">
                <a:pos x="414" y="1286"/>
              </a:cxn>
              <a:cxn ang="0">
                <a:pos x="484" y="1453"/>
              </a:cxn>
              <a:cxn ang="0">
                <a:pos x="553" y="1607"/>
              </a:cxn>
              <a:cxn ang="0">
                <a:pos x="621" y="1751"/>
              </a:cxn>
              <a:cxn ang="0">
                <a:pos x="690" y="1885"/>
              </a:cxn>
              <a:cxn ang="0">
                <a:pos x="760" y="2010"/>
              </a:cxn>
              <a:cxn ang="0">
                <a:pos x="829" y="2127"/>
              </a:cxn>
              <a:cxn ang="0">
                <a:pos x="898" y="2235"/>
              </a:cxn>
              <a:cxn ang="0">
                <a:pos x="967" y="2335"/>
              </a:cxn>
              <a:cxn ang="0">
                <a:pos x="1037" y="2429"/>
              </a:cxn>
              <a:cxn ang="0">
                <a:pos x="1106" y="2517"/>
              </a:cxn>
              <a:cxn ang="0">
                <a:pos x="1174" y="2597"/>
              </a:cxn>
              <a:cxn ang="0">
                <a:pos x="1243" y="2673"/>
              </a:cxn>
              <a:cxn ang="0">
                <a:pos x="1313" y="2744"/>
              </a:cxn>
              <a:cxn ang="0">
                <a:pos x="1382" y="2810"/>
              </a:cxn>
              <a:cxn ang="0">
                <a:pos x="1451" y="2870"/>
              </a:cxn>
              <a:cxn ang="0">
                <a:pos x="1520" y="2928"/>
              </a:cxn>
              <a:cxn ang="0">
                <a:pos x="1590" y="2981"/>
              </a:cxn>
              <a:cxn ang="0">
                <a:pos x="1659" y="3030"/>
              </a:cxn>
              <a:cxn ang="0">
                <a:pos x="1727" y="3076"/>
              </a:cxn>
              <a:cxn ang="0">
                <a:pos x="1796" y="3119"/>
              </a:cxn>
              <a:cxn ang="0">
                <a:pos x="1866" y="3160"/>
              </a:cxn>
              <a:cxn ang="0">
                <a:pos x="1935" y="3197"/>
              </a:cxn>
              <a:cxn ang="0">
                <a:pos x="2004" y="3232"/>
              </a:cxn>
              <a:cxn ang="0">
                <a:pos x="2073" y="3263"/>
              </a:cxn>
              <a:cxn ang="0">
                <a:pos x="2141" y="3293"/>
              </a:cxn>
              <a:cxn ang="0">
                <a:pos x="2212" y="3322"/>
              </a:cxn>
              <a:cxn ang="0">
                <a:pos x="2280" y="3348"/>
              </a:cxn>
              <a:cxn ang="0">
                <a:pos x="2349" y="3373"/>
              </a:cxn>
              <a:cxn ang="0">
                <a:pos x="2418" y="3394"/>
              </a:cxn>
              <a:cxn ang="0">
                <a:pos x="2488" y="3416"/>
              </a:cxn>
              <a:cxn ang="0">
                <a:pos x="2557" y="3436"/>
              </a:cxn>
              <a:cxn ang="0">
                <a:pos x="2626" y="3453"/>
              </a:cxn>
              <a:cxn ang="0">
                <a:pos x="2695" y="3470"/>
              </a:cxn>
              <a:cxn ang="0">
                <a:pos x="2765" y="3486"/>
              </a:cxn>
              <a:cxn ang="0">
                <a:pos x="2833" y="3501"/>
              </a:cxn>
              <a:cxn ang="0">
                <a:pos x="2902" y="3515"/>
              </a:cxn>
              <a:cxn ang="0">
                <a:pos x="2971" y="3528"/>
              </a:cxn>
            </a:cxnLst>
            <a:rect l="0" t="0" r="r" b="b"/>
            <a:pathLst>
              <a:path w="2971" h="3528">
                <a:moveTo>
                  <a:pt x="0" y="0"/>
                </a:moveTo>
                <a:lnTo>
                  <a:pt x="68" y="255"/>
                </a:lnTo>
                <a:lnTo>
                  <a:pt x="137" y="492"/>
                </a:lnTo>
                <a:lnTo>
                  <a:pt x="207" y="712"/>
                </a:lnTo>
                <a:lnTo>
                  <a:pt x="276" y="918"/>
                </a:lnTo>
                <a:lnTo>
                  <a:pt x="345" y="1109"/>
                </a:lnTo>
                <a:lnTo>
                  <a:pt x="414" y="1286"/>
                </a:lnTo>
                <a:lnTo>
                  <a:pt x="484" y="1453"/>
                </a:lnTo>
                <a:lnTo>
                  <a:pt x="553" y="1607"/>
                </a:lnTo>
                <a:lnTo>
                  <a:pt x="621" y="1751"/>
                </a:lnTo>
                <a:lnTo>
                  <a:pt x="690" y="1885"/>
                </a:lnTo>
                <a:lnTo>
                  <a:pt x="760" y="2010"/>
                </a:lnTo>
                <a:lnTo>
                  <a:pt x="829" y="2127"/>
                </a:lnTo>
                <a:lnTo>
                  <a:pt x="898" y="2235"/>
                </a:lnTo>
                <a:lnTo>
                  <a:pt x="967" y="2335"/>
                </a:lnTo>
                <a:lnTo>
                  <a:pt x="1037" y="2429"/>
                </a:lnTo>
                <a:lnTo>
                  <a:pt x="1106" y="2517"/>
                </a:lnTo>
                <a:lnTo>
                  <a:pt x="1174" y="2597"/>
                </a:lnTo>
                <a:lnTo>
                  <a:pt x="1243" y="2673"/>
                </a:lnTo>
                <a:lnTo>
                  <a:pt x="1313" y="2744"/>
                </a:lnTo>
                <a:lnTo>
                  <a:pt x="1382" y="2810"/>
                </a:lnTo>
                <a:lnTo>
                  <a:pt x="1451" y="2870"/>
                </a:lnTo>
                <a:lnTo>
                  <a:pt x="1520" y="2928"/>
                </a:lnTo>
                <a:lnTo>
                  <a:pt x="1590" y="2981"/>
                </a:lnTo>
                <a:lnTo>
                  <a:pt x="1659" y="3030"/>
                </a:lnTo>
                <a:lnTo>
                  <a:pt x="1727" y="3076"/>
                </a:lnTo>
                <a:lnTo>
                  <a:pt x="1796" y="3119"/>
                </a:lnTo>
                <a:lnTo>
                  <a:pt x="1866" y="3160"/>
                </a:lnTo>
                <a:lnTo>
                  <a:pt x="1935" y="3197"/>
                </a:lnTo>
                <a:lnTo>
                  <a:pt x="2004" y="3232"/>
                </a:lnTo>
                <a:lnTo>
                  <a:pt x="2073" y="3263"/>
                </a:lnTo>
                <a:lnTo>
                  <a:pt x="2141" y="3293"/>
                </a:lnTo>
                <a:lnTo>
                  <a:pt x="2212" y="3322"/>
                </a:lnTo>
                <a:lnTo>
                  <a:pt x="2280" y="3348"/>
                </a:lnTo>
                <a:lnTo>
                  <a:pt x="2349" y="3373"/>
                </a:lnTo>
                <a:lnTo>
                  <a:pt x="2418" y="3394"/>
                </a:lnTo>
                <a:lnTo>
                  <a:pt x="2488" y="3416"/>
                </a:lnTo>
                <a:lnTo>
                  <a:pt x="2557" y="3436"/>
                </a:lnTo>
                <a:lnTo>
                  <a:pt x="2626" y="3453"/>
                </a:lnTo>
                <a:lnTo>
                  <a:pt x="2695" y="3470"/>
                </a:lnTo>
                <a:lnTo>
                  <a:pt x="2765" y="3486"/>
                </a:lnTo>
                <a:lnTo>
                  <a:pt x="2833" y="3501"/>
                </a:lnTo>
                <a:lnTo>
                  <a:pt x="2902" y="3515"/>
                </a:lnTo>
                <a:lnTo>
                  <a:pt x="2971" y="3528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2" name="Freeform 46"/>
          <p:cNvSpPr>
            <a:spLocks/>
          </p:cNvSpPr>
          <p:nvPr/>
        </p:nvSpPr>
        <p:spPr bwMode="auto">
          <a:xfrm>
            <a:off x="2495550" y="411163"/>
            <a:ext cx="2876550" cy="154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895"/>
              </a:cxn>
              <a:cxn ang="0">
                <a:pos x="137" y="1585"/>
              </a:cxn>
              <a:cxn ang="0">
                <a:pos x="207" y="2116"/>
              </a:cxn>
              <a:cxn ang="0">
                <a:pos x="276" y="2524"/>
              </a:cxn>
              <a:cxn ang="0">
                <a:pos x="345" y="2841"/>
              </a:cxn>
              <a:cxn ang="0">
                <a:pos x="414" y="3082"/>
              </a:cxn>
              <a:cxn ang="0">
                <a:pos x="484" y="3271"/>
              </a:cxn>
              <a:cxn ang="0">
                <a:pos x="553" y="3415"/>
              </a:cxn>
              <a:cxn ang="0">
                <a:pos x="621" y="3526"/>
              </a:cxn>
              <a:cxn ang="0">
                <a:pos x="690" y="3612"/>
              </a:cxn>
              <a:cxn ang="0">
                <a:pos x="760" y="3677"/>
              </a:cxn>
              <a:cxn ang="0">
                <a:pos x="829" y="3728"/>
              </a:cxn>
              <a:cxn ang="0">
                <a:pos x="898" y="3767"/>
              </a:cxn>
              <a:cxn ang="0">
                <a:pos x="967" y="3798"/>
              </a:cxn>
              <a:cxn ang="0">
                <a:pos x="1037" y="3821"/>
              </a:cxn>
              <a:cxn ang="0">
                <a:pos x="1106" y="3839"/>
              </a:cxn>
              <a:cxn ang="0">
                <a:pos x="1174" y="3852"/>
              </a:cxn>
              <a:cxn ang="0">
                <a:pos x="1243" y="3864"/>
              </a:cxn>
              <a:cxn ang="0">
                <a:pos x="1313" y="3871"/>
              </a:cxn>
              <a:cxn ang="0">
                <a:pos x="1382" y="3878"/>
              </a:cxn>
              <a:cxn ang="0">
                <a:pos x="1451" y="3882"/>
              </a:cxn>
              <a:cxn ang="0">
                <a:pos x="1520" y="3887"/>
              </a:cxn>
              <a:cxn ang="0">
                <a:pos x="1590" y="3890"/>
              </a:cxn>
              <a:cxn ang="0">
                <a:pos x="1659" y="3891"/>
              </a:cxn>
              <a:cxn ang="0">
                <a:pos x="1727" y="3893"/>
              </a:cxn>
              <a:cxn ang="0">
                <a:pos x="1796" y="3894"/>
              </a:cxn>
              <a:cxn ang="0">
                <a:pos x="1866" y="3895"/>
              </a:cxn>
              <a:cxn ang="0">
                <a:pos x="1935" y="3897"/>
              </a:cxn>
              <a:cxn ang="0">
                <a:pos x="2004" y="3897"/>
              </a:cxn>
              <a:cxn ang="0">
                <a:pos x="2073" y="3897"/>
              </a:cxn>
              <a:cxn ang="0">
                <a:pos x="2141" y="3898"/>
              </a:cxn>
              <a:cxn ang="0">
                <a:pos x="2212" y="3898"/>
              </a:cxn>
              <a:cxn ang="0">
                <a:pos x="2280" y="3898"/>
              </a:cxn>
              <a:cxn ang="0">
                <a:pos x="2349" y="3898"/>
              </a:cxn>
              <a:cxn ang="0">
                <a:pos x="2418" y="3898"/>
              </a:cxn>
              <a:cxn ang="0">
                <a:pos x="2488" y="3898"/>
              </a:cxn>
              <a:cxn ang="0">
                <a:pos x="2557" y="3898"/>
              </a:cxn>
              <a:cxn ang="0">
                <a:pos x="2626" y="3898"/>
              </a:cxn>
              <a:cxn ang="0">
                <a:pos x="2695" y="3898"/>
              </a:cxn>
              <a:cxn ang="0">
                <a:pos x="2765" y="3898"/>
              </a:cxn>
              <a:cxn ang="0">
                <a:pos x="2833" y="3898"/>
              </a:cxn>
              <a:cxn ang="0">
                <a:pos x="2902" y="3898"/>
              </a:cxn>
              <a:cxn ang="0">
                <a:pos x="2971" y="3898"/>
              </a:cxn>
              <a:cxn ang="0">
                <a:pos x="3041" y="3898"/>
              </a:cxn>
              <a:cxn ang="0">
                <a:pos x="3110" y="3898"/>
              </a:cxn>
              <a:cxn ang="0">
                <a:pos x="3179" y="3898"/>
              </a:cxn>
              <a:cxn ang="0">
                <a:pos x="3248" y="3898"/>
              </a:cxn>
              <a:cxn ang="0">
                <a:pos x="3318" y="3898"/>
              </a:cxn>
              <a:cxn ang="0">
                <a:pos x="3387" y="3898"/>
              </a:cxn>
              <a:cxn ang="0">
                <a:pos x="3455" y="3898"/>
              </a:cxn>
              <a:cxn ang="0">
                <a:pos x="3524" y="3898"/>
              </a:cxn>
              <a:cxn ang="0">
                <a:pos x="3594" y="3898"/>
              </a:cxn>
              <a:cxn ang="0">
                <a:pos x="3663" y="3898"/>
              </a:cxn>
              <a:cxn ang="0">
                <a:pos x="3732" y="3898"/>
              </a:cxn>
              <a:cxn ang="0">
                <a:pos x="3801" y="3898"/>
              </a:cxn>
              <a:cxn ang="0">
                <a:pos x="3871" y="3898"/>
              </a:cxn>
              <a:cxn ang="0">
                <a:pos x="3940" y="3898"/>
              </a:cxn>
              <a:cxn ang="0">
                <a:pos x="4008" y="3898"/>
              </a:cxn>
              <a:cxn ang="0">
                <a:pos x="4077" y="3898"/>
              </a:cxn>
            </a:cxnLst>
            <a:rect l="0" t="0" r="r" b="b"/>
            <a:pathLst>
              <a:path w="4077" h="3898">
                <a:moveTo>
                  <a:pt x="0" y="0"/>
                </a:moveTo>
                <a:lnTo>
                  <a:pt x="68" y="895"/>
                </a:lnTo>
                <a:lnTo>
                  <a:pt x="137" y="1585"/>
                </a:lnTo>
                <a:lnTo>
                  <a:pt x="207" y="2116"/>
                </a:lnTo>
                <a:lnTo>
                  <a:pt x="276" y="2524"/>
                </a:lnTo>
                <a:lnTo>
                  <a:pt x="345" y="2841"/>
                </a:lnTo>
                <a:lnTo>
                  <a:pt x="414" y="3082"/>
                </a:lnTo>
                <a:lnTo>
                  <a:pt x="484" y="3271"/>
                </a:lnTo>
                <a:lnTo>
                  <a:pt x="553" y="3415"/>
                </a:lnTo>
                <a:lnTo>
                  <a:pt x="621" y="3526"/>
                </a:lnTo>
                <a:lnTo>
                  <a:pt x="690" y="3612"/>
                </a:lnTo>
                <a:lnTo>
                  <a:pt x="760" y="3677"/>
                </a:lnTo>
                <a:lnTo>
                  <a:pt x="829" y="3728"/>
                </a:lnTo>
                <a:lnTo>
                  <a:pt x="898" y="3767"/>
                </a:lnTo>
                <a:lnTo>
                  <a:pt x="967" y="3798"/>
                </a:lnTo>
                <a:lnTo>
                  <a:pt x="1037" y="3821"/>
                </a:lnTo>
                <a:lnTo>
                  <a:pt x="1106" y="3839"/>
                </a:lnTo>
                <a:lnTo>
                  <a:pt x="1174" y="3852"/>
                </a:lnTo>
                <a:lnTo>
                  <a:pt x="1243" y="3864"/>
                </a:lnTo>
                <a:lnTo>
                  <a:pt x="1313" y="3871"/>
                </a:lnTo>
                <a:lnTo>
                  <a:pt x="1382" y="3878"/>
                </a:lnTo>
                <a:lnTo>
                  <a:pt x="1451" y="3882"/>
                </a:lnTo>
                <a:lnTo>
                  <a:pt x="1520" y="3887"/>
                </a:lnTo>
                <a:lnTo>
                  <a:pt x="1590" y="3890"/>
                </a:lnTo>
                <a:lnTo>
                  <a:pt x="1659" y="3891"/>
                </a:lnTo>
                <a:lnTo>
                  <a:pt x="1727" y="3893"/>
                </a:lnTo>
                <a:lnTo>
                  <a:pt x="1796" y="3894"/>
                </a:lnTo>
                <a:lnTo>
                  <a:pt x="1866" y="3895"/>
                </a:lnTo>
                <a:lnTo>
                  <a:pt x="1935" y="3897"/>
                </a:lnTo>
                <a:lnTo>
                  <a:pt x="2004" y="3897"/>
                </a:lnTo>
                <a:lnTo>
                  <a:pt x="2073" y="3897"/>
                </a:lnTo>
                <a:lnTo>
                  <a:pt x="2141" y="3898"/>
                </a:lnTo>
                <a:lnTo>
                  <a:pt x="2212" y="3898"/>
                </a:lnTo>
                <a:lnTo>
                  <a:pt x="2280" y="3898"/>
                </a:lnTo>
                <a:lnTo>
                  <a:pt x="2349" y="3898"/>
                </a:lnTo>
                <a:lnTo>
                  <a:pt x="2418" y="3898"/>
                </a:lnTo>
                <a:lnTo>
                  <a:pt x="2488" y="3898"/>
                </a:lnTo>
                <a:lnTo>
                  <a:pt x="2557" y="3898"/>
                </a:lnTo>
                <a:lnTo>
                  <a:pt x="2626" y="3898"/>
                </a:lnTo>
                <a:lnTo>
                  <a:pt x="2695" y="3898"/>
                </a:lnTo>
                <a:lnTo>
                  <a:pt x="2765" y="3898"/>
                </a:lnTo>
                <a:lnTo>
                  <a:pt x="2833" y="3898"/>
                </a:lnTo>
                <a:lnTo>
                  <a:pt x="2902" y="3898"/>
                </a:lnTo>
                <a:lnTo>
                  <a:pt x="2971" y="3898"/>
                </a:lnTo>
                <a:lnTo>
                  <a:pt x="3041" y="3898"/>
                </a:lnTo>
                <a:lnTo>
                  <a:pt x="3110" y="3898"/>
                </a:lnTo>
                <a:lnTo>
                  <a:pt x="3179" y="3898"/>
                </a:lnTo>
                <a:lnTo>
                  <a:pt x="3248" y="3898"/>
                </a:lnTo>
                <a:lnTo>
                  <a:pt x="3318" y="3898"/>
                </a:lnTo>
                <a:lnTo>
                  <a:pt x="3387" y="3898"/>
                </a:lnTo>
                <a:lnTo>
                  <a:pt x="3455" y="3898"/>
                </a:lnTo>
                <a:lnTo>
                  <a:pt x="3524" y="3898"/>
                </a:lnTo>
                <a:lnTo>
                  <a:pt x="3594" y="3898"/>
                </a:lnTo>
                <a:lnTo>
                  <a:pt x="3663" y="3898"/>
                </a:lnTo>
                <a:lnTo>
                  <a:pt x="3732" y="3898"/>
                </a:lnTo>
                <a:lnTo>
                  <a:pt x="3801" y="3898"/>
                </a:lnTo>
                <a:lnTo>
                  <a:pt x="3871" y="3898"/>
                </a:lnTo>
                <a:lnTo>
                  <a:pt x="3940" y="3898"/>
                </a:lnTo>
                <a:lnTo>
                  <a:pt x="4008" y="3898"/>
                </a:lnTo>
                <a:lnTo>
                  <a:pt x="4077" y="3898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3" name="Freeform 47"/>
          <p:cNvSpPr>
            <a:spLocks/>
          </p:cNvSpPr>
          <p:nvPr/>
        </p:nvSpPr>
        <p:spPr bwMode="auto">
          <a:xfrm>
            <a:off x="2495550" y="403225"/>
            <a:ext cx="2732088" cy="155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1056"/>
              </a:cxn>
              <a:cxn ang="0">
                <a:pos x="137" y="1827"/>
              </a:cxn>
              <a:cxn ang="0">
                <a:pos x="207" y="2390"/>
              </a:cxn>
              <a:cxn ang="0">
                <a:pos x="276" y="2801"/>
              </a:cxn>
              <a:cxn ang="0">
                <a:pos x="345" y="3102"/>
              </a:cxn>
              <a:cxn ang="0">
                <a:pos x="414" y="3322"/>
              </a:cxn>
              <a:cxn ang="0">
                <a:pos x="484" y="3482"/>
              </a:cxn>
              <a:cxn ang="0">
                <a:pos x="553" y="3600"/>
              </a:cxn>
              <a:cxn ang="0">
                <a:pos x="621" y="3685"/>
              </a:cxn>
              <a:cxn ang="0">
                <a:pos x="690" y="3748"/>
              </a:cxn>
              <a:cxn ang="0">
                <a:pos x="760" y="3793"/>
              </a:cxn>
              <a:cxn ang="0">
                <a:pos x="829" y="3827"/>
              </a:cxn>
              <a:cxn ang="0">
                <a:pos x="898" y="3852"/>
              </a:cxn>
              <a:cxn ang="0">
                <a:pos x="967" y="3869"/>
              </a:cxn>
              <a:cxn ang="0">
                <a:pos x="1037" y="3882"/>
              </a:cxn>
              <a:cxn ang="0">
                <a:pos x="1106" y="3892"/>
              </a:cxn>
              <a:cxn ang="0">
                <a:pos x="1174" y="3898"/>
              </a:cxn>
              <a:cxn ang="0">
                <a:pos x="1243" y="3903"/>
              </a:cxn>
              <a:cxn ang="0">
                <a:pos x="1313" y="3908"/>
              </a:cxn>
              <a:cxn ang="0">
                <a:pos x="1382" y="3909"/>
              </a:cxn>
              <a:cxn ang="0">
                <a:pos x="1451" y="3912"/>
              </a:cxn>
              <a:cxn ang="0">
                <a:pos x="1520" y="3913"/>
              </a:cxn>
              <a:cxn ang="0">
                <a:pos x="1590" y="3915"/>
              </a:cxn>
              <a:cxn ang="0">
                <a:pos x="1659" y="3915"/>
              </a:cxn>
              <a:cxn ang="0">
                <a:pos x="1727" y="3915"/>
              </a:cxn>
              <a:cxn ang="0">
                <a:pos x="1796" y="3916"/>
              </a:cxn>
              <a:cxn ang="0">
                <a:pos x="1866" y="3916"/>
              </a:cxn>
              <a:cxn ang="0">
                <a:pos x="1935" y="3916"/>
              </a:cxn>
              <a:cxn ang="0">
                <a:pos x="2004" y="3916"/>
              </a:cxn>
              <a:cxn ang="0">
                <a:pos x="2073" y="3916"/>
              </a:cxn>
              <a:cxn ang="0">
                <a:pos x="2141" y="3916"/>
              </a:cxn>
              <a:cxn ang="0">
                <a:pos x="2212" y="3916"/>
              </a:cxn>
              <a:cxn ang="0">
                <a:pos x="2280" y="3916"/>
              </a:cxn>
              <a:cxn ang="0">
                <a:pos x="2349" y="3916"/>
              </a:cxn>
              <a:cxn ang="0">
                <a:pos x="2418" y="3916"/>
              </a:cxn>
              <a:cxn ang="0">
                <a:pos x="2488" y="3916"/>
              </a:cxn>
              <a:cxn ang="0">
                <a:pos x="2557" y="3916"/>
              </a:cxn>
              <a:cxn ang="0">
                <a:pos x="2626" y="3916"/>
              </a:cxn>
              <a:cxn ang="0">
                <a:pos x="2695" y="3916"/>
              </a:cxn>
              <a:cxn ang="0">
                <a:pos x="2765" y="3916"/>
              </a:cxn>
              <a:cxn ang="0">
                <a:pos x="2833" y="3916"/>
              </a:cxn>
              <a:cxn ang="0">
                <a:pos x="2902" y="3916"/>
              </a:cxn>
              <a:cxn ang="0">
                <a:pos x="2971" y="3916"/>
              </a:cxn>
              <a:cxn ang="0">
                <a:pos x="3041" y="3916"/>
              </a:cxn>
              <a:cxn ang="0">
                <a:pos x="3110" y="3916"/>
              </a:cxn>
              <a:cxn ang="0">
                <a:pos x="3179" y="3916"/>
              </a:cxn>
              <a:cxn ang="0">
                <a:pos x="3248" y="3916"/>
              </a:cxn>
              <a:cxn ang="0">
                <a:pos x="3318" y="3916"/>
              </a:cxn>
              <a:cxn ang="0">
                <a:pos x="3387" y="3916"/>
              </a:cxn>
              <a:cxn ang="0">
                <a:pos x="3455" y="3916"/>
              </a:cxn>
              <a:cxn ang="0">
                <a:pos x="3524" y="3916"/>
              </a:cxn>
              <a:cxn ang="0">
                <a:pos x="3594" y="3916"/>
              </a:cxn>
              <a:cxn ang="0">
                <a:pos x="3663" y="3916"/>
              </a:cxn>
              <a:cxn ang="0">
                <a:pos x="3732" y="3916"/>
              </a:cxn>
              <a:cxn ang="0">
                <a:pos x="3801" y="3916"/>
              </a:cxn>
              <a:cxn ang="0">
                <a:pos x="3871" y="3916"/>
              </a:cxn>
            </a:cxnLst>
            <a:rect l="0" t="0" r="r" b="b"/>
            <a:pathLst>
              <a:path w="3871" h="3916">
                <a:moveTo>
                  <a:pt x="0" y="0"/>
                </a:moveTo>
                <a:lnTo>
                  <a:pt x="68" y="1056"/>
                </a:lnTo>
                <a:lnTo>
                  <a:pt x="137" y="1827"/>
                </a:lnTo>
                <a:lnTo>
                  <a:pt x="207" y="2390"/>
                </a:lnTo>
                <a:lnTo>
                  <a:pt x="276" y="2801"/>
                </a:lnTo>
                <a:lnTo>
                  <a:pt x="345" y="3102"/>
                </a:lnTo>
                <a:lnTo>
                  <a:pt x="414" y="3322"/>
                </a:lnTo>
                <a:lnTo>
                  <a:pt x="484" y="3482"/>
                </a:lnTo>
                <a:lnTo>
                  <a:pt x="553" y="3600"/>
                </a:lnTo>
                <a:lnTo>
                  <a:pt x="621" y="3685"/>
                </a:lnTo>
                <a:lnTo>
                  <a:pt x="690" y="3748"/>
                </a:lnTo>
                <a:lnTo>
                  <a:pt x="760" y="3793"/>
                </a:lnTo>
                <a:lnTo>
                  <a:pt x="829" y="3827"/>
                </a:lnTo>
                <a:lnTo>
                  <a:pt x="898" y="3852"/>
                </a:lnTo>
                <a:lnTo>
                  <a:pt x="967" y="3869"/>
                </a:lnTo>
                <a:lnTo>
                  <a:pt x="1037" y="3882"/>
                </a:lnTo>
                <a:lnTo>
                  <a:pt x="1106" y="3892"/>
                </a:lnTo>
                <a:lnTo>
                  <a:pt x="1174" y="3898"/>
                </a:lnTo>
                <a:lnTo>
                  <a:pt x="1243" y="3903"/>
                </a:lnTo>
                <a:lnTo>
                  <a:pt x="1313" y="3908"/>
                </a:lnTo>
                <a:lnTo>
                  <a:pt x="1382" y="3909"/>
                </a:lnTo>
                <a:lnTo>
                  <a:pt x="1451" y="3912"/>
                </a:lnTo>
                <a:lnTo>
                  <a:pt x="1520" y="3913"/>
                </a:lnTo>
                <a:lnTo>
                  <a:pt x="1590" y="3915"/>
                </a:lnTo>
                <a:lnTo>
                  <a:pt x="1659" y="3915"/>
                </a:lnTo>
                <a:lnTo>
                  <a:pt x="1727" y="3915"/>
                </a:lnTo>
                <a:lnTo>
                  <a:pt x="1796" y="3916"/>
                </a:lnTo>
                <a:lnTo>
                  <a:pt x="1866" y="3916"/>
                </a:lnTo>
                <a:lnTo>
                  <a:pt x="1935" y="3916"/>
                </a:lnTo>
                <a:lnTo>
                  <a:pt x="2004" y="3916"/>
                </a:lnTo>
                <a:lnTo>
                  <a:pt x="2073" y="3916"/>
                </a:lnTo>
                <a:lnTo>
                  <a:pt x="2141" y="3916"/>
                </a:lnTo>
                <a:lnTo>
                  <a:pt x="2212" y="3916"/>
                </a:lnTo>
                <a:lnTo>
                  <a:pt x="2280" y="3916"/>
                </a:lnTo>
                <a:lnTo>
                  <a:pt x="2349" y="3916"/>
                </a:lnTo>
                <a:lnTo>
                  <a:pt x="2418" y="3916"/>
                </a:lnTo>
                <a:lnTo>
                  <a:pt x="2488" y="3916"/>
                </a:lnTo>
                <a:lnTo>
                  <a:pt x="2557" y="3916"/>
                </a:lnTo>
                <a:lnTo>
                  <a:pt x="2626" y="3916"/>
                </a:lnTo>
                <a:lnTo>
                  <a:pt x="2695" y="3916"/>
                </a:lnTo>
                <a:lnTo>
                  <a:pt x="2765" y="3916"/>
                </a:lnTo>
                <a:lnTo>
                  <a:pt x="2833" y="3916"/>
                </a:lnTo>
                <a:lnTo>
                  <a:pt x="2902" y="3916"/>
                </a:lnTo>
                <a:lnTo>
                  <a:pt x="2971" y="3916"/>
                </a:lnTo>
                <a:lnTo>
                  <a:pt x="3041" y="3916"/>
                </a:lnTo>
                <a:lnTo>
                  <a:pt x="3110" y="3916"/>
                </a:lnTo>
                <a:lnTo>
                  <a:pt x="3179" y="3916"/>
                </a:lnTo>
                <a:lnTo>
                  <a:pt x="3248" y="3916"/>
                </a:lnTo>
                <a:lnTo>
                  <a:pt x="3318" y="3916"/>
                </a:lnTo>
                <a:lnTo>
                  <a:pt x="3387" y="3916"/>
                </a:lnTo>
                <a:lnTo>
                  <a:pt x="3455" y="3916"/>
                </a:lnTo>
                <a:lnTo>
                  <a:pt x="3524" y="3916"/>
                </a:lnTo>
                <a:lnTo>
                  <a:pt x="3594" y="3916"/>
                </a:lnTo>
                <a:lnTo>
                  <a:pt x="3663" y="3916"/>
                </a:lnTo>
                <a:lnTo>
                  <a:pt x="3732" y="3916"/>
                </a:lnTo>
                <a:lnTo>
                  <a:pt x="3801" y="3916"/>
                </a:lnTo>
                <a:lnTo>
                  <a:pt x="3871" y="3916"/>
                </a:lnTo>
              </a:path>
            </a:pathLst>
          </a:custGeom>
          <a:noFill/>
          <a:ln w="31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4" name="Freeform 48"/>
          <p:cNvSpPr>
            <a:spLocks/>
          </p:cNvSpPr>
          <p:nvPr/>
        </p:nvSpPr>
        <p:spPr bwMode="auto">
          <a:xfrm>
            <a:off x="2495550" y="338138"/>
            <a:ext cx="2438400" cy="138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212"/>
              </a:cxn>
              <a:cxn ang="0">
                <a:pos x="137" y="412"/>
              </a:cxn>
              <a:cxn ang="0">
                <a:pos x="207" y="600"/>
              </a:cxn>
              <a:cxn ang="0">
                <a:pos x="276" y="779"/>
              </a:cxn>
              <a:cxn ang="0">
                <a:pos x="345" y="946"/>
              </a:cxn>
              <a:cxn ang="0">
                <a:pos x="414" y="1104"/>
              </a:cxn>
              <a:cxn ang="0">
                <a:pos x="484" y="1252"/>
              </a:cxn>
              <a:cxn ang="0">
                <a:pos x="553" y="1393"/>
              </a:cxn>
              <a:cxn ang="0">
                <a:pos x="621" y="1525"/>
              </a:cxn>
              <a:cxn ang="0">
                <a:pos x="690" y="1649"/>
              </a:cxn>
              <a:cxn ang="0">
                <a:pos x="760" y="1767"/>
              </a:cxn>
              <a:cxn ang="0">
                <a:pos x="829" y="1878"/>
              </a:cxn>
              <a:cxn ang="0">
                <a:pos x="898" y="1982"/>
              </a:cxn>
              <a:cxn ang="0">
                <a:pos x="967" y="2081"/>
              </a:cxn>
              <a:cxn ang="0">
                <a:pos x="1037" y="2173"/>
              </a:cxn>
              <a:cxn ang="0">
                <a:pos x="1106" y="2261"/>
              </a:cxn>
              <a:cxn ang="0">
                <a:pos x="1174" y="2343"/>
              </a:cxn>
              <a:cxn ang="0">
                <a:pos x="1243" y="2420"/>
              </a:cxn>
              <a:cxn ang="0">
                <a:pos x="1313" y="2494"/>
              </a:cxn>
              <a:cxn ang="0">
                <a:pos x="1382" y="2563"/>
              </a:cxn>
              <a:cxn ang="0">
                <a:pos x="1451" y="2628"/>
              </a:cxn>
              <a:cxn ang="0">
                <a:pos x="1520" y="2688"/>
              </a:cxn>
              <a:cxn ang="0">
                <a:pos x="1590" y="2746"/>
              </a:cxn>
              <a:cxn ang="0">
                <a:pos x="1659" y="2800"/>
              </a:cxn>
              <a:cxn ang="0">
                <a:pos x="1727" y="2852"/>
              </a:cxn>
              <a:cxn ang="0">
                <a:pos x="1796" y="2900"/>
              </a:cxn>
              <a:cxn ang="0">
                <a:pos x="1866" y="2946"/>
              </a:cxn>
              <a:cxn ang="0">
                <a:pos x="1935" y="2989"/>
              </a:cxn>
              <a:cxn ang="0">
                <a:pos x="2004" y="3029"/>
              </a:cxn>
              <a:cxn ang="0">
                <a:pos x="2073" y="3066"/>
              </a:cxn>
              <a:cxn ang="0">
                <a:pos x="2141" y="3102"/>
              </a:cxn>
              <a:cxn ang="0">
                <a:pos x="2212" y="3137"/>
              </a:cxn>
              <a:cxn ang="0">
                <a:pos x="2280" y="3169"/>
              </a:cxn>
              <a:cxn ang="0">
                <a:pos x="2349" y="3199"/>
              </a:cxn>
              <a:cxn ang="0">
                <a:pos x="2418" y="3228"/>
              </a:cxn>
              <a:cxn ang="0">
                <a:pos x="2488" y="3254"/>
              </a:cxn>
              <a:cxn ang="0">
                <a:pos x="2557" y="3279"/>
              </a:cxn>
              <a:cxn ang="0">
                <a:pos x="2626" y="3302"/>
              </a:cxn>
              <a:cxn ang="0">
                <a:pos x="2695" y="3325"/>
              </a:cxn>
              <a:cxn ang="0">
                <a:pos x="2765" y="3347"/>
              </a:cxn>
              <a:cxn ang="0">
                <a:pos x="2833" y="3366"/>
              </a:cxn>
              <a:cxn ang="0">
                <a:pos x="2902" y="3384"/>
              </a:cxn>
              <a:cxn ang="0">
                <a:pos x="2971" y="3403"/>
              </a:cxn>
              <a:cxn ang="0">
                <a:pos x="3041" y="3419"/>
              </a:cxn>
              <a:cxn ang="0">
                <a:pos x="3110" y="3435"/>
              </a:cxn>
              <a:cxn ang="0">
                <a:pos x="3179" y="3449"/>
              </a:cxn>
              <a:cxn ang="0">
                <a:pos x="3248" y="3464"/>
              </a:cxn>
              <a:cxn ang="0">
                <a:pos x="3318" y="3477"/>
              </a:cxn>
              <a:cxn ang="0">
                <a:pos x="3387" y="3489"/>
              </a:cxn>
              <a:cxn ang="0">
                <a:pos x="3455" y="3501"/>
              </a:cxn>
            </a:cxnLst>
            <a:rect l="0" t="0" r="r" b="b"/>
            <a:pathLst>
              <a:path w="3455" h="3501">
                <a:moveTo>
                  <a:pt x="0" y="0"/>
                </a:moveTo>
                <a:lnTo>
                  <a:pt x="68" y="212"/>
                </a:lnTo>
                <a:lnTo>
                  <a:pt x="137" y="412"/>
                </a:lnTo>
                <a:lnTo>
                  <a:pt x="207" y="600"/>
                </a:lnTo>
                <a:lnTo>
                  <a:pt x="276" y="779"/>
                </a:lnTo>
                <a:lnTo>
                  <a:pt x="345" y="946"/>
                </a:lnTo>
                <a:lnTo>
                  <a:pt x="414" y="1104"/>
                </a:lnTo>
                <a:lnTo>
                  <a:pt x="484" y="1252"/>
                </a:lnTo>
                <a:lnTo>
                  <a:pt x="553" y="1393"/>
                </a:lnTo>
                <a:lnTo>
                  <a:pt x="621" y="1525"/>
                </a:lnTo>
                <a:lnTo>
                  <a:pt x="690" y="1649"/>
                </a:lnTo>
                <a:lnTo>
                  <a:pt x="760" y="1767"/>
                </a:lnTo>
                <a:lnTo>
                  <a:pt x="829" y="1878"/>
                </a:lnTo>
                <a:lnTo>
                  <a:pt x="898" y="1982"/>
                </a:lnTo>
                <a:lnTo>
                  <a:pt x="967" y="2081"/>
                </a:lnTo>
                <a:lnTo>
                  <a:pt x="1037" y="2173"/>
                </a:lnTo>
                <a:lnTo>
                  <a:pt x="1106" y="2261"/>
                </a:lnTo>
                <a:lnTo>
                  <a:pt x="1174" y="2343"/>
                </a:lnTo>
                <a:lnTo>
                  <a:pt x="1243" y="2420"/>
                </a:lnTo>
                <a:lnTo>
                  <a:pt x="1313" y="2494"/>
                </a:lnTo>
                <a:lnTo>
                  <a:pt x="1382" y="2563"/>
                </a:lnTo>
                <a:lnTo>
                  <a:pt x="1451" y="2628"/>
                </a:lnTo>
                <a:lnTo>
                  <a:pt x="1520" y="2688"/>
                </a:lnTo>
                <a:lnTo>
                  <a:pt x="1590" y="2746"/>
                </a:lnTo>
                <a:lnTo>
                  <a:pt x="1659" y="2800"/>
                </a:lnTo>
                <a:lnTo>
                  <a:pt x="1727" y="2852"/>
                </a:lnTo>
                <a:lnTo>
                  <a:pt x="1796" y="2900"/>
                </a:lnTo>
                <a:lnTo>
                  <a:pt x="1866" y="2946"/>
                </a:lnTo>
                <a:lnTo>
                  <a:pt x="1935" y="2989"/>
                </a:lnTo>
                <a:lnTo>
                  <a:pt x="2004" y="3029"/>
                </a:lnTo>
                <a:lnTo>
                  <a:pt x="2073" y="3066"/>
                </a:lnTo>
                <a:lnTo>
                  <a:pt x="2141" y="3102"/>
                </a:lnTo>
                <a:lnTo>
                  <a:pt x="2212" y="3137"/>
                </a:lnTo>
                <a:lnTo>
                  <a:pt x="2280" y="3169"/>
                </a:lnTo>
                <a:lnTo>
                  <a:pt x="2349" y="3199"/>
                </a:lnTo>
                <a:lnTo>
                  <a:pt x="2418" y="3228"/>
                </a:lnTo>
                <a:lnTo>
                  <a:pt x="2488" y="3254"/>
                </a:lnTo>
                <a:lnTo>
                  <a:pt x="2557" y="3279"/>
                </a:lnTo>
                <a:lnTo>
                  <a:pt x="2626" y="3302"/>
                </a:lnTo>
                <a:lnTo>
                  <a:pt x="2695" y="3325"/>
                </a:lnTo>
                <a:lnTo>
                  <a:pt x="2765" y="3347"/>
                </a:lnTo>
                <a:lnTo>
                  <a:pt x="2833" y="3366"/>
                </a:lnTo>
                <a:lnTo>
                  <a:pt x="2902" y="3384"/>
                </a:lnTo>
                <a:lnTo>
                  <a:pt x="2971" y="3403"/>
                </a:lnTo>
                <a:lnTo>
                  <a:pt x="3041" y="3419"/>
                </a:lnTo>
                <a:lnTo>
                  <a:pt x="3110" y="3435"/>
                </a:lnTo>
                <a:lnTo>
                  <a:pt x="3179" y="3449"/>
                </a:lnTo>
                <a:lnTo>
                  <a:pt x="3248" y="3464"/>
                </a:lnTo>
                <a:lnTo>
                  <a:pt x="3318" y="3477"/>
                </a:lnTo>
                <a:lnTo>
                  <a:pt x="3387" y="3489"/>
                </a:lnTo>
                <a:lnTo>
                  <a:pt x="3455" y="3501"/>
                </a:lnTo>
              </a:path>
            </a:pathLst>
          </a:custGeom>
          <a:noFill/>
          <a:ln w="3175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25" name="Rectangle 49"/>
          <p:cNvSpPr>
            <a:spLocks noChangeArrowheads="1"/>
          </p:cNvSpPr>
          <p:nvPr/>
        </p:nvSpPr>
        <p:spPr bwMode="auto">
          <a:xfrm>
            <a:off x="3465513" y="250825"/>
            <a:ext cx="2336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CAVHD patients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26" name="Rectangle 50"/>
          <p:cNvSpPr>
            <a:spLocks noChangeArrowheads="1"/>
          </p:cNvSpPr>
          <p:nvPr/>
        </p:nvSpPr>
        <p:spPr bwMode="auto">
          <a:xfrm>
            <a:off x="2463800" y="6418263"/>
            <a:ext cx="84138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27" name="Rectangle 51"/>
          <p:cNvSpPr>
            <a:spLocks noChangeArrowheads="1"/>
          </p:cNvSpPr>
          <p:nvPr/>
        </p:nvSpPr>
        <p:spPr bwMode="auto">
          <a:xfrm>
            <a:off x="3230563" y="6418263"/>
            <a:ext cx="1682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28" name="Rectangle 52"/>
          <p:cNvSpPr>
            <a:spLocks noChangeArrowheads="1"/>
          </p:cNvSpPr>
          <p:nvPr/>
        </p:nvSpPr>
        <p:spPr bwMode="auto">
          <a:xfrm>
            <a:off x="4033838" y="641826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29" name="Rectangle 53"/>
          <p:cNvSpPr>
            <a:spLocks noChangeArrowheads="1"/>
          </p:cNvSpPr>
          <p:nvPr/>
        </p:nvSpPr>
        <p:spPr bwMode="auto">
          <a:xfrm>
            <a:off x="4837113" y="6418263"/>
            <a:ext cx="16827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0" name="Rectangle 54"/>
          <p:cNvSpPr>
            <a:spLocks noChangeArrowheads="1"/>
          </p:cNvSpPr>
          <p:nvPr/>
        </p:nvSpPr>
        <p:spPr bwMode="auto">
          <a:xfrm>
            <a:off x="5640388" y="641826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1" name="Rectangle 55"/>
          <p:cNvSpPr>
            <a:spLocks noChangeArrowheads="1"/>
          </p:cNvSpPr>
          <p:nvPr/>
        </p:nvSpPr>
        <p:spPr bwMode="auto">
          <a:xfrm>
            <a:off x="6445250" y="6418263"/>
            <a:ext cx="169863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2" name="Rectangle 56"/>
          <p:cNvSpPr>
            <a:spLocks noChangeArrowheads="1"/>
          </p:cNvSpPr>
          <p:nvPr/>
        </p:nvSpPr>
        <p:spPr bwMode="auto">
          <a:xfrm>
            <a:off x="7246938" y="6418263"/>
            <a:ext cx="169862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3" name="Rectangle 57"/>
          <p:cNvSpPr>
            <a:spLocks noChangeArrowheads="1"/>
          </p:cNvSpPr>
          <p:nvPr/>
        </p:nvSpPr>
        <p:spPr bwMode="auto">
          <a:xfrm>
            <a:off x="1947863" y="6338888"/>
            <a:ext cx="841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4" name="Rectangle 58"/>
          <p:cNvSpPr>
            <a:spLocks noChangeArrowheads="1"/>
          </p:cNvSpPr>
          <p:nvPr/>
        </p:nvSpPr>
        <p:spPr bwMode="auto">
          <a:xfrm>
            <a:off x="1873250" y="5994400"/>
            <a:ext cx="1698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5" name="Rectangle 59"/>
          <p:cNvSpPr>
            <a:spLocks noChangeArrowheads="1"/>
          </p:cNvSpPr>
          <p:nvPr/>
        </p:nvSpPr>
        <p:spPr bwMode="auto">
          <a:xfrm>
            <a:off x="1873250" y="5649913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6" name="Rectangle 60"/>
          <p:cNvSpPr>
            <a:spLocks noChangeArrowheads="1"/>
          </p:cNvSpPr>
          <p:nvPr/>
        </p:nvSpPr>
        <p:spPr bwMode="auto">
          <a:xfrm>
            <a:off x="1873250" y="5303838"/>
            <a:ext cx="169863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7" name="Rectangle 61"/>
          <p:cNvSpPr>
            <a:spLocks noChangeArrowheads="1"/>
          </p:cNvSpPr>
          <p:nvPr/>
        </p:nvSpPr>
        <p:spPr bwMode="auto">
          <a:xfrm>
            <a:off x="1873250" y="4960938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8" name="Rectangle 62"/>
          <p:cNvSpPr>
            <a:spLocks noChangeArrowheads="1"/>
          </p:cNvSpPr>
          <p:nvPr/>
        </p:nvSpPr>
        <p:spPr bwMode="auto">
          <a:xfrm>
            <a:off x="1798638" y="4614863"/>
            <a:ext cx="2540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39" name="Line 63"/>
          <p:cNvSpPr>
            <a:spLocks noChangeShapeType="1"/>
          </p:cNvSpPr>
          <p:nvPr/>
        </p:nvSpPr>
        <p:spPr bwMode="auto">
          <a:xfrm flipV="1">
            <a:off x="2097088" y="636746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0" name="Line 64"/>
          <p:cNvSpPr>
            <a:spLocks noChangeShapeType="1"/>
          </p:cNvSpPr>
          <p:nvPr/>
        </p:nvSpPr>
        <p:spPr bwMode="auto">
          <a:xfrm flipV="1">
            <a:off x="2500313" y="634682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1" name="Line 65"/>
          <p:cNvSpPr>
            <a:spLocks noChangeShapeType="1"/>
          </p:cNvSpPr>
          <p:nvPr/>
        </p:nvSpPr>
        <p:spPr bwMode="auto">
          <a:xfrm flipV="1">
            <a:off x="2901950" y="63674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2" name="Line 66"/>
          <p:cNvSpPr>
            <a:spLocks noChangeShapeType="1"/>
          </p:cNvSpPr>
          <p:nvPr/>
        </p:nvSpPr>
        <p:spPr bwMode="auto">
          <a:xfrm flipV="1">
            <a:off x="3303588" y="63468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3" name="Line 67"/>
          <p:cNvSpPr>
            <a:spLocks noChangeShapeType="1"/>
          </p:cNvSpPr>
          <p:nvPr/>
        </p:nvSpPr>
        <p:spPr bwMode="auto">
          <a:xfrm flipV="1">
            <a:off x="3706813" y="63674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4" name="Line 68"/>
          <p:cNvSpPr>
            <a:spLocks noChangeShapeType="1"/>
          </p:cNvSpPr>
          <p:nvPr/>
        </p:nvSpPr>
        <p:spPr bwMode="auto">
          <a:xfrm flipV="1">
            <a:off x="4108450" y="634682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5" name="Line 69"/>
          <p:cNvSpPr>
            <a:spLocks noChangeShapeType="1"/>
          </p:cNvSpPr>
          <p:nvPr/>
        </p:nvSpPr>
        <p:spPr bwMode="auto">
          <a:xfrm flipV="1">
            <a:off x="4510088" y="636746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6" name="Line 70"/>
          <p:cNvSpPr>
            <a:spLocks noChangeShapeType="1"/>
          </p:cNvSpPr>
          <p:nvPr/>
        </p:nvSpPr>
        <p:spPr bwMode="auto">
          <a:xfrm flipV="1">
            <a:off x="4910138" y="63468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7" name="Line 71"/>
          <p:cNvSpPr>
            <a:spLocks noChangeShapeType="1"/>
          </p:cNvSpPr>
          <p:nvPr/>
        </p:nvSpPr>
        <p:spPr bwMode="auto">
          <a:xfrm flipV="1">
            <a:off x="5313363" y="63674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8" name="Line 72"/>
          <p:cNvSpPr>
            <a:spLocks noChangeShapeType="1"/>
          </p:cNvSpPr>
          <p:nvPr/>
        </p:nvSpPr>
        <p:spPr bwMode="auto">
          <a:xfrm flipV="1">
            <a:off x="5715000" y="6346825"/>
            <a:ext cx="1588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49" name="Line 73"/>
          <p:cNvSpPr>
            <a:spLocks noChangeShapeType="1"/>
          </p:cNvSpPr>
          <p:nvPr/>
        </p:nvSpPr>
        <p:spPr bwMode="auto">
          <a:xfrm flipV="1">
            <a:off x="6116638" y="636746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0" name="Line 74"/>
          <p:cNvSpPr>
            <a:spLocks noChangeShapeType="1"/>
          </p:cNvSpPr>
          <p:nvPr/>
        </p:nvSpPr>
        <p:spPr bwMode="auto">
          <a:xfrm flipV="1">
            <a:off x="6519863" y="634682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1" name="Line 75"/>
          <p:cNvSpPr>
            <a:spLocks noChangeShapeType="1"/>
          </p:cNvSpPr>
          <p:nvPr/>
        </p:nvSpPr>
        <p:spPr bwMode="auto">
          <a:xfrm flipV="1">
            <a:off x="6921500" y="63674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2" name="Line 76"/>
          <p:cNvSpPr>
            <a:spLocks noChangeShapeType="1"/>
          </p:cNvSpPr>
          <p:nvPr/>
        </p:nvSpPr>
        <p:spPr bwMode="auto">
          <a:xfrm flipV="1">
            <a:off x="7323138" y="63468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3" name="Line 77"/>
          <p:cNvSpPr>
            <a:spLocks noChangeShapeType="1"/>
          </p:cNvSpPr>
          <p:nvPr/>
        </p:nvSpPr>
        <p:spPr bwMode="auto">
          <a:xfrm>
            <a:off x="2097088" y="6386513"/>
            <a:ext cx="5226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4" name="Line 78"/>
          <p:cNvSpPr>
            <a:spLocks noChangeShapeType="1"/>
          </p:cNvSpPr>
          <p:nvPr/>
        </p:nvSpPr>
        <p:spPr bwMode="auto">
          <a:xfrm>
            <a:off x="2097088" y="6386513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5" name="Line 79"/>
          <p:cNvSpPr>
            <a:spLocks noChangeShapeType="1"/>
          </p:cNvSpPr>
          <p:nvPr/>
        </p:nvSpPr>
        <p:spPr bwMode="auto">
          <a:xfrm>
            <a:off x="2097088" y="6215063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6" name="Line 80"/>
          <p:cNvSpPr>
            <a:spLocks noChangeShapeType="1"/>
          </p:cNvSpPr>
          <p:nvPr/>
        </p:nvSpPr>
        <p:spPr bwMode="auto">
          <a:xfrm>
            <a:off x="2097088" y="604202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7" name="Line 81"/>
          <p:cNvSpPr>
            <a:spLocks noChangeShapeType="1"/>
          </p:cNvSpPr>
          <p:nvPr/>
        </p:nvSpPr>
        <p:spPr bwMode="auto">
          <a:xfrm>
            <a:off x="2097088" y="5870575"/>
            <a:ext cx="36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8" name="Line 82"/>
          <p:cNvSpPr>
            <a:spLocks noChangeShapeType="1"/>
          </p:cNvSpPr>
          <p:nvPr/>
        </p:nvSpPr>
        <p:spPr bwMode="auto">
          <a:xfrm>
            <a:off x="2097088" y="5697538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59" name="Line 83"/>
          <p:cNvSpPr>
            <a:spLocks noChangeShapeType="1"/>
          </p:cNvSpPr>
          <p:nvPr/>
        </p:nvSpPr>
        <p:spPr bwMode="auto">
          <a:xfrm>
            <a:off x="2097088" y="5526088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0" name="Line 84"/>
          <p:cNvSpPr>
            <a:spLocks noChangeShapeType="1"/>
          </p:cNvSpPr>
          <p:nvPr/>
        </p:nvSpPr>
        <p:spPr bwMode="auto">
          <a:xfrm>
            <a:off x="2097088" y="5353050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1" name="Line 85"/>
          <p:cNvSpPr>
            <a:spLocks noChangeShapeType="1"/>
          </p:cNvSpPr>
          <p:nvPr/>
        </p:nvSpPr>
        <p:spPr bwMode="auto">
          <a:xfrm>
            <a:off x="2097088" y="5180013"/>
            <a:ext cx="36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2" name="Line 86"/>
          <p:cNvSpPr>
            <a:spLocks noChangeShapeType="1"/>
          </p:cNvSpPr>
          <p:nvPr/>
        </p:nvSpPr>
        <p:spPr bwMode="auto">
          <a:xfrm>
            <a:off x="2097088" y="5008563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3" name="Line 87"/>
          <p:cNvSpPr>
            <a:spLocks noChangeShapeType="1"/>
          </p:cNvSpPr>
          <p:nvPr/>
        </p:nvSpPr>
        <p:spPr bwMode="auto">
          <a:xfrm>
            <a:off x="2097088" y="4835525"/>
            <a:ext cx="365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4" name="Line 88"/>
          <p:cNvSpPr>
            <a:spLocks noChangeShapeType="1"/>
          </p:cNvSpPr>
          <p:nvPr/>
        </p:nvSpPr>
        <p:spPr bwMode="auto">
          <a:xfrm>
            <a:off x="2097088" y="466407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5" name="Line 89"/>
          <p:cNvSpPr>
            <a:spLocks noChangeShapeType="1"/>
          </p:cNvSpPr>
          <p:nvPr/>
        </p:nvSpPr>
        <p:spPr bwMode="auto">
          <a:xfrm flipV="1">
            <a:off x="2097088" y="4491038"/>
            <a:ext cx="3175" cy="189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6" name="Freeform 90"/>
          <p:cNvSpPr>
            <a:spLocks/>
          </p:cNvSpPr>
          <p:nvPr/>
        </p:nvSpPr>
        <p:spPr bwMode="auto">
          <a:xfrm>
            <a:off x="2500313" y="4662488"/>
            <a:ext cx="571500" cy="141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" y="1023"/>
              </a:cxn>
              <a:cxn ang="0">
                <a:pos x="232" y="1793"/>
              </a:cxn>
              <a:cxn ang="0">
                <a:pos x="348" y="2372"/>
              </a:cxn>
              <a:cxn ang="0">
                <a:pos x="464" y="2809"/>
              </a:cxn>
              <a:cxn ang="0">
                <a:pos x="580" y="3137"/>
              </a:cxn>
              <a:cxn ang="0">
                <a:pos x="696" y="3384"/>
              </a:cxn>
              <a:cxn ang="0">
                <a:pos x="810" y="3570"/>
              </a:cxn>
            </a:cxnLst>
            <a:rect l="0" t="0" r="r" b="b"/>
            <a:pathLst>
              <a:path w="810" h="3570">
                <a:moveTo>
                  <a:pt x="0" y="0"/>
                </a:moveTo>
                <a:lnTo>
                  <a:pt x="116" y="1023"/>
                </a:lnTo>
                <a:lnTo>
                  <a:pt x="232" y="1793"/>
                </a:lnTo>
                <a:lnTo>
                  <a:pt x="348" y="2372"/>
                </a:lnTo>
                <a:lnTo>
                  <a:pt x="464" y="2809"/>
                </a:lnTo>
                <a:lnTo>
                  <a:pt x="580" y="3137"/>
                </a:lnTo>
                <a:lnTo>
                  <a:pt x="696" y="3384"/>
                </a:lnTo>
                <a:lnTo>
                  <a:pt x="810" y="357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7" name="Freeform 91"/>
          <p:cNvSpPr>
            <a:spLocks/>
          </p:cNvSpPr>
          <p:nvPr/>
        </p:nvSpPr>
        <p:spPr bwMode="auto">
          <a:xfrm>
            <a:off x="2500313" y="4670425"/>
            <a:ext cx="736600" cy="1509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6" y="903"/>
              </a:cxn>
              <a:cxn ang="0">
                <a:pos x="232" y="1618"/>
              </a:cxn>
              <a:cxn ang="0">
                <a:pos x="348" y="2185"/>
              </a:cxn>
              <a:cxn ang="0">
                <a:pos x="464" y="2632"/>
              </a:cxn>
              <a:cxn ang="0">
                <a:pos x="580" y="2986"/>
              </a:cxn>
              <a:cxn ang="0">
                <a:pos x="696" y="3268"/>
              </a:cxn>
              <a:cxn ang="0">
                <a:pos x="810" y="3489"/>
              </a:cxn>
              <a:cxn ang="0">
                <a:pos x="926" y="3666"/>
              </a:cxn>
              <a:cxn ang="0">
                <a:pos x="1042" y="3804"/>
              </a:cxn>
            </a:cxnLst>
            <a:rect l="0" t="0" r="r" b="b"/>
            <a:pathLst>
              <a:path w="1042" h="3804">
                <a:moveTo>
                  <a:pt x="0" y="0"/>
                </a:moveTo>
                <a:lnTo>
                  <a:pt x="116" y="903"/>
                </a:lnTo>
                <a:lnTo>
                  <a:pt x="232" y="1618"/>
                </a:lnTo>
                <a:lnTo>
                  <a:pt x="348" y="2185"/>
                </a:lnTo>
                <a:lnTo>
                  <a:pt x="464" y="2632"/>
                </a:lnTo>
                <a:lnTo>
                  <a:pt x="580" y="2986"/>
                </a:lnTo>
                <a:lnTo>
                  <a:pt x="696" y="3268"/>
                </a:lnTo>
                <a:lnTo>
                  <a:pt x="810" y="3489"/>
                </a:lnTo>
                <a:lnTo>
                  <a:pt x="926" y="3666"/>
                </a:lnTo>
                <a:lnTo>
                  <a:pt x="1042" y="3804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68" name="Rectangle 92"/>
          <p:cNvSpPr>
            <a:spLocks noChangeArrowheads="1"/>
          </p:cNvSpPr>
          <p:nvPr/>
        </p:nvSpPr>
        <p:spPr bwMode="auto">
          <a:xfrm>
            <a:off x="3786188" y="4594225"/>
            <a:ext cx="16938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HD patients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69" name="Rectangle 93"/>
          <p:cNvSpPr>
            <a:spLocks noChangeArrowheads="1"/>
          </p:cNvSpPr>
          <p:nvPr/>
        </p:nvSpPr>
        <p:spPr bwMode="auto">
          <a:xfrm>
            <a:off x="4154488" y="6561138"/>
            <a:ext cx="1657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TIME (hours)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408670" name="Line 94"/>
          <p:cNvSpPr>
            <a:spLocks noChangeShapeType="1"/>
          </p:cNvSpPr>
          <p:nvPr/>
        </p:nvSpPr>
        <p:spPr bwMode="auto">
          <a:xfrm>
            <a:off x="2082800" y="4527550"/>
            <a:ext cx="36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71" name="Rectangle 95"/>
          <p:cNvSpPr>
            <a:spLocks noChangeArrowheads="1"/>
          </p:cNvSpPr>
          <p:nvPr/>
        </p:nvSpPr>
        <p:spPr bwMode="auto">
          <a:xfrm>
            <a:off x="2432050" y="4337050"/>
            <a:ext cx="841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2" name="Rectangle 96"/>
          <p:cNvSpPr>
            <a:spLocks noChangeArrowheads="1"/>
          </p:cNvSpPr>
          <p:nvPr/>
        </p:nvSpPr>
        <p:spPr bwMode="auto">
          <a:xfrm>
            <a:off x="3135313" y="433705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3" name="Rectangle 97"/>
          <p:cNvSpPr>
            <a:spLocks noChangeArrowheads="1"/>
          </p:cNvSpPr>
          <p:nvPr/>
        </p:nvSpPr>
        <p:spPr bwMode="auto">
          <a:xfrm>
            <a:off x="3878263" y="433705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4" name="Rectangle 98"/>
          <p:cNvSpPr>
            <a:spLocks noChangeArrowheads="1"/>
          </p:cNvSpPr>
          <p:nvPr/>
        </p:nvSpPr>
        <p:spPr bwMode="auto">
          <a:xfrm>
            <a:off x="4616450" y="4337050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5" name="Rectangle 99"/>
          <p:cNvSpPr>
            <a:spLocks noChangeArrowheads="1"/>
          </p:cNvSpPr>
          <p:nvPr/>
        </p:nvSpPr>
        <p:spPr bwMode="auto">
          <a:xfrm>
            <a:off x="5357813" y="433705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6" name="Rectangle 100"/>
          <p:cNvSpPr>
            <a:spLocks noChangeArrowheads="1"/>
          </p:cNvSpPr>
          <p:nvPr/>
        </p:nvSpPr>
        <p:spPr bwMode="auto">
          <a:xfrm>
            <a:off x="6100763" y="4337050"/>
            <a:ext cx="16827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7" name="Rectangle 101"/>
          <p:cNvSpPr>
            <a:spLocks noChangeArrowheads="1"/>
          </p:cNvSpPr>
          <p:nvPr/>
        </p:nvSpPr>
        <p:spPr bwMode="auto">
          <a:xfrm>
            <a:off x="6840538" y="4337050"/>
            <a:ext cx="1698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8" name="Rectangle 102"/>
          <p:cNvSpPr>
            <a:spLocks noChangeArrowheads="1"/>
          </p:cNvSpPr>
          <p:nvPr/>
        </p:nvSpPr>
        <p:spPr bwMode="auto">
          <a:xfrm>
            <a:off x="1947863" y="4100513"/>
            <a:ext cx="841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79" name="Rectangle 103"/>
          <p:cNvSpPr>
            <a:spLocks noChangeArrowheads="1"/>
          </p:cNvSpPr>
          <p:nvPr/>
        </p:nvSpPr>
        <p:spPr bwMode="auto">
          <a:xfrm>
            <a:off x="1873250" y="3787775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80" name="Rectangle 104"/>
          <p:cNvSpPr>
            <a:spLocks noChangeArrowheads="1"/>
          </p:cNvSpPr>
          <p:nvPr/>
        </p:nvSpPr>
        <p:spPr bwMode="auto">
          <a:xfrm>
            <a:off x="1873250" y="3475038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81" name="Rectangle 105"/>
          <p:cNvSpPr>
            <a:spLocks noChangeArrowheads="1"/>
          </p:cNvSpPr>
          <p:nvPr/>
        </p:nvSpPr>
        <p:spPr bwMode="auto">
          <a:xfrm>
            <a:off x="1873250" y="3162300"/>
            <a:ext cx="1698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82" name="Rectangle 106"/>
          <p:cNvSpPr>
            <a:spLocks noChangeArrowheads="1"/>
          </p:cNvSpPr>
          <p:nvPr/>
        </p:nvSpPr>
        <p:spPr bwMode="auto">
          <a:xfrm>
            <a:off x="1873250" y="2849563"/>
            <a:ext cx="169863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83" name="Rectangle 107"/>
          <p:cNvSpPr>
            <a:spLocks noChangeArrowheads="1"/>
          </p:cNvSpPr>
          <p:nvPr/>
        </p:nvSpPr>
        <p:spPr bwMode="auto">
          <a:xfrm>
            <a:off x="1797050" y="2536825"/>
            <a:ext cx="25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684" name="Line 108"/>
          <p:cNvSpPr>
            <a:spLocks noChangeShapeType="1"/>
          </p:cNvSpPr>
          <p:nvPr/>
        </p:nvSpPr>
        <p:spPr bwMode="auto">
          <a:xfrm flipV="1">
            <a:off x="2100263" y="42846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85" name="Line 109"/>
          <p:cNvSpPr>
            <a:spLocks noChangeShapeType="1"/>
          </p:cNvSpPr>
          <p:nvPr/>
        </p:nvSpPr>
        <p:spPr bwMode="auto">
          <a:xfrm flipV="1">
            <a:off x="2470150" y="42656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86" name="Line 110"/>
          <p:cNvSpPr>
            <a:spLocks noChangeShapeType="1"/>
          </p:cNvSpPr>
          <p:nvPr/>
        </p:nvSpPr>
        <p:spPr bwMode="auto">
          <a:xfrm flipV="1">
            <a:off x="2840038" y="428466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87" name="Line 111"/>
          <p:cNvSpPr>
            <a:spLocks noChangeShapeType="1"/>
          </p:cNvSpPr>
          <p:nvPr/>
        </p:nvSpPr>
        <p:spPr bwMode="auto">
          <a:xfrm flipV="1">
            <a:off x="3211513" y="42656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88" name="Line 112"/>
          <p:cNvSpPr>
            <a:spLocks noChangeShapeType="1"/>
          </p:cNvSpPr>
          <p:nvPr/>
        </p:nvSpPr>
        <p:spPr bwMode="auto">
          <a:xfrm flipV="1">
            <a:off x="3581400" y="42846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89" name="Line 113"/>
          <p:cNvSpPr>
            <a:spLocks noChangeShapeType="1"/>
          </p:cNvSpPr>
          <p:nvPr/>
        </p:nvSpPr>
        <p:spPr bwMode="auto">
          <a:xfrm flipV="1">
            <a:off x="3951288" y="42656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0" name="Line 114"/>
          <p:cNvSpPr>
            <a:spLocks noChangeShapeType="1"/>
          </p:cNvSpPr>
          <p:nvPr/>
        </p:nvSpPr>
        <p:spPr bwMode="auto">
          <a:xfrm flipV="1">
            <a:off x="4322763" y="42846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1" name="Line 115"/>
          <p:cNvSpPr>
            <a:spLocks noChangeShapeType="1"/>
          </p:cNvSpPr>
          <p:nvPr/>
        </p:nvSpPr>
        <p:spPr bwMode="auto">
          <a:xfrm flipV="1">
            <a:off x="4692650" y="42656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2" name="Line 116"/>
          <p:cNvSpPr>
            <a:spLocks noChangeShapeType="1"/>
          </p:cNvSpPr>
          <p:nvPr/>
        </p:nvSpPr>
        <p:spPr bwMode="auto">
          <a:xfrm flipV="1">
            <a:off x="5062538" y="4284663"/>
            <a:ext cx="3175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3" name="Line 117"/>
          <p:cNvSpPr>
            <a:spLocks noChangeShapeType="1"/>
          </p:cNvSpPr>
          <p:nvPr/>
        </p:nvSpPr>
        <p:spPr bwMode="auto">
          <a:xfrm flipV="1">
            <a:off x="5434013" y="42656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4" name="Line 118"/>
          <p:cNvSpPr>
            <a:spLocks noChangeShapeType="1"/>
          </p:cNvSpPr>
          <p:nvPr/>
        </p:nvSpPr>
        <p:spPr bwMode="auto">
          <a:xfrm flipV="1">
            <a:off x="5803900" y="42846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5" name="Line 119"/>
          <p:cNvSpPr>
            <a:spLocks noChangeShapeType="1"/>
          </p:cNvSpPr>
          <p:nvPr/>
        </p:nvSpPr>
        <p:spPr bwMode="auto">
          <a:xfrm flipV="1">
            <a:off x="6173788" y="42656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6" name="Line 120"/>
          <p:cNvSpPr>
            <a:spLocks noChangeShapeType="1"/>
          </p:cNvSpPr>
          <p:nvPr/>
        </p:nvSpPr>
        <p:spPr bwMode="auto">
          <a:xfrm flipV="1">
            <a:off x="6545263" y="4284663"/>
            <a:ext cx="1587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7" name="Line 121"/>
          <p:cNvSpPr>
            <a:spLocks noChangeShapeType="1"/>
          </p:cNvSpPr>
          <p:nvPr/>
        </p:nvSpPr>
        <p:spPr bwMode="auto">
          <a:xfrm flipV="1">
            <a:off x="6915150" y="42656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8" name="Line 122"/>
          <p:cNvSpPr>
            <a:spLocks noChangeShapeType="1"/>
          </p:cNvSpPr>
          <p:nvPr/>
        </p:nvSpPr>
        <p:spPr bwMode="auto">
          <a:xfrm>
            <a:off x="2100263" y="4303713"/>
            <a:ext cx="48148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699" name="Line 123"/>
          <p:cNvSpPr>
            <a:spLocks noChangeShapeType="1"/>
          </p:cNvSpPr>
          <p:nvPr/>
        </p:nvSpPr>
        <p:spPr bwMode="auto">
          <a:xfrm>
            <a:off x="2100263" y="430371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0" name="Line 124"/>
          <p:cNvSpPr>
            <a:spLocks noChangeShapeType="1"/>
          </p:cNvSpPr>
          <p:nvPr/>
        </p:nvSpPr>
        <p:spPr bwMode="auto">
          <a:xfrm>
            <a:off x="2100263" y="4148138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1" name="Line 125"/>
          <p:cNvSpPr>
            <a:spLocks noChangeShapeType="1"/>
          </p:cNvSpPr>
          <p:nvPr/>
        </p:nvSpPr>
        <p:spPr bwMode="auto">
          <a:xfrm>
            <a:off x="2100263" y="399256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2" name="Line 126"/>
          <p:cNvSpPr>
            <a:spLocks noChangeShapeType="1"/>
          </p:cNvSpPr>
          <p:nvPr/>
        </p:nvSpPr>
        <p:spPr bwMode="auto">
          <a:xfrm>
            <a:off x="2100263" y="3835400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3" name="Line 127"/>
          <p:cNvSpPr>
            <a:spLocks noChangeShapeType="1"/>
          </p:cNvSpPr>
          <p:nvPr/>
        </p:nvSpPr>
        <p:spPr bwMode="auto">
          <a:xfrm>
            <a:off x="2100263" y="36798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4" name="Line 128"/>
          <p:cNvSpPr>
            <a:spLocks noChangeShapeType="1"/>
          </p:cNvSpPr>
          <p:nvPr/>
        </p:nvSpPr>
        <p:spPr bwMode="auto">
          <a:xfrm>
            <a:off x="2100263" y="3522663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5" name="Line 129"/>
          <p:cNvSpPr>
            <a:spLocks noChangeShapeType="1"/>
          </p:cNvSpPr>
          <p:nvPr/>
        </p:nvSpPr>
        <p:spPr bwMode="auto">
          <a:xfrm>
            <a:off x="2100263" y="3365500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6" name="Line 130"/>
          <p:cNvSpPr>
            <a:spLocks noChangeShapeType="1"/>
          </p:cNvSpPr>
          <p:nvPr/>
        </p:nvSpPr>
        <p:spPr bwMode="auto">
          <a:xfrm>
            <a:off x="2100263" y="3209925"/>
            <a:ext cx="69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7" name="Line 131"/>
          <p:cNvSpPr>
            <a:spLocks noChangeShapeType="1"/>
          </p:cNvSpPr>
          <p:nvPr/>
        </p:nvSpPr>
        <p:spPr bwMode="auto">
          <a:xfrm>
            <a:off x="2100263" y="305276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8" name="Line 132"/>
          <p:cNvSpPr>
            <a:spLocks noChangeShapeType="1"/>
          </p:cNvSpPr>
          <p:nvPr/>
        </p:nvSpPr>
        <p:spPr bwMode="auto">
          <a:xfrm>
            <a:off x="2100263" y="2897188"/>
            <a:ext cx="69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09" name="Line 133"/>
          <p:cNvSpPr>
            <a:spLocks noChangeShapeType="1"/>
          </p:cNvSpPr>
          <p:nvPr/>
        </p:nvSpPr>
        <p:spPr bwMode="auto">
          <a:xfrm>
            <a:off x="2100263" y="274002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0" name="Line 134"/>
          <p:cNvSpPr>
            <a:spLocks noChangeShapeType="1"/>
          </p:cNvSpPr>
          <p:nvPr/>
        </p:nvSpPr>
        <p:spPr bwMode="auto">
          <a:xfrm>
            <a:off x="2100263" y="2584450"/>
            <a:ext cx="69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1" name="Line 135"/>
          <p:cNvSpPr>
            <a:spLocks noChangeShapeType="1"/>
          </p:cNvSpPr>
          <p:nvPr/>
        </p:nvSpPr>
        <p:spPr bwMode="auto">
          <a:xfrm>
            <a:off x="2100263" y="2427288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2" name="Line 136"/>
          <p:cNvSpPr>
            <a:spLocks noChangeShapeType="1"/>
          </p:cNvSpPr>
          <p:nvPr/>
        </p:nvSpPr>
        <p:spPr bwMode="auto">
          <a:xfrm flipV="1">
            <a:off x="2100263" y="2427288"/>
            <a:ext cx="1587" cy="1876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3" name="Freeform 137"/>
          <p:cNvSpPr>
            <a:spLocks/>
          </p:cNvSpPr>
          <p:nvPr/>
        </p:nvSpPr>
        <p:spPr bwMode="auto">
          <a:xfrm>
            <a:off x="2470150" y="2660650"/>
            <a:ext cx="3163888" cy="142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" y="249"/>
              </a:cxn>
              <a:cxn ang="0">
                <a:pos x="213" y="482"/>
              </a:cxn>
              <a:cxn ang="0">
                <a:pos x="321" y="699"/>
              </a:cxn>
              <a:cxn ang="0">
                <a:pos x="428" y="903"/>
              </a:cxn>
              <a:cxn ang="0">
                <a:pos x="534" y="1094"/>
              </a:cxn>
              <a:cxn ang="0">
                <a:pos x="641" y="1272"/>
              </a:cxn>
              <a:cxn ang="0">
                <a:pos x="747" y="1438"/>
              </a:cxn>
              <a:cxn ang="0">
                <a:pos x="855" y="1593"/>
              </a:cxn>
              <a:cxn ang="0">
                <a:pos x="962" y="1739"/>
              </a:cxn>
              <a:cxn ang="0">
                <a:pos x="1068" y="1875"/>
              </a:cxn>
              <a:cxn ang="0">
                <a:pos x="1175" y="2001"/>
              </a:cxn>
              <a:cxn ang="0">
                <a:pos x="1282" y="2121"/>
              </a:cxn>
              <a:cxn ang="0">
                <a:pos x="1389" y="2231"/>
              </a:cxn>
              <a:cxn ang="0">
                <a:pos x="1495" y="2335"/>
              </a:cxn>
              <a:cxn ang="0">
                <a:pos x="1602" y="2432"/>
              </a:cxn>
              <a:cxn ang="0">
                <a:pos x="1708" y="2523"/>
              </a:cxn>
              <a:cxn ang="0">
                <a:pos x="1816" y="2609"/>
              </a:cxn>
              <a:cxn ang="0">
                <a:pos x="1923" y="2688"/>
              </a:cxn>
              <a:cxn ang="0">
                <a:pos x="2029" y="2762"/>
              </a:cxn>
              <a:cxn ang="0">
                <a:pos x="2136" y="2831"/>
              </a:cxn>
              <a:cxn ang="0">
                <a:pos x="2244" y="2896"/>
              </a:cxn>
              <a:cxn ang="0">
                <a:pos x="2350" y="2957"/>
              </a:cxn>
              <a:cxn ang="0">
                <a:pos x="2457" y="3014"/>
              </a:cxn>
              <a:cxn ang="0">
                <a:pos x="2563" y="3066"/>
              </a:cxn>
              <a:cxn ang="0">
                <a:pos x="2670" y="3116"/>
              </a:cxn>
              <a:cxn ang="0">
                <a:pos x="2777" y="3163"/>
              </a:cxn>
              <a:cxn ang="0">
                <a:pos x="2884" y="3206"/>
              </a:cxn>
              <a:cxn ang="0">
                <a:pos x="2990" y="3247"/>
              </a:cxn>
              <a:cxn ang="0">
                <a:pos x="3097" y="3284"/>
              </a:cxn>
              <a:cxn ang="0">
                <a:pos x="3205" y="3319"/>
              </a:cxn>
              <a:cxn ang="0">
                <a:pos x="3311" y="3352"/>
              </a:cxn>
              <a:cxn ang="0">
                <a:pos x="3418" y="3384"/>
              </a:cxn>
              <a:cxn ang="0">
                <a:pos x="3524" y="3413"/>
              </a:cxn>
              <a:cxn ang="0">
                <a:pos x="3631" y="3439"/>
              </a:cxn>
              <a:cxn ang="0">
                <a:pos x="3739" y="3465"/>
              </a:cxn>
              <a:cxn ang="0">
                <a:pos x="3845" y="3488"/>
              </a:cxn>
              <a:cxn ang="0">
                <a:pos x="3952" y="3510"/>
              </a:cxn>
              <a:cxn ang="0">
                <a:pos x="4058" y="3532"/>
              </a:cxn>
              <a:cxn ang="0">
                <a:pos x="4166" y="3550"/>
              </a:cxn>
              <a:cxn ang="0">
                <a:pos x="4273" y="3569"/>
              </a:cxn>
              <a:cxn ang="0">
                <a:pos x="4379" y="3585"/>
              </a:cxn>
              <a:cxn ang="0">
                <a:pos x="4485" y="3601"/>
              </a:cxn>
            </a:cxnLst>
            <a:rect l="0" t="0" r="r" b="b"/>
            <a:pathLst>
              <a:path w="4485" h="3601">
                <a:moveTo>
                  <a:pt x="0" y="0"/>
                </a:moveTo>
                <a:lnTo>
                  <a:pt x="107" y="249"/>
                </a:lnTo>
                <a:lnTo>
                  <a:pt x="213" y="482"/>
                </a:lnTo>
                <a:lnTo>
                  <a:pt x="321" y="699"/>
                </a:lnTo>
                <a:lnTo>
                  <a:pt x="428" y="903"/>
                </a:lnTo>
                <a:lnTo>
                  <a:pt x="534" y="1094"/>
                </a:lnTo>
                <a:lnTo>
                  <a:pt x="641" y="1272"/>
                </a:lnTo>
                <a:lnTo>
                  <a:pt x="747" y="1438"/>
                </a:lnTo>
                <a:lnTo>
                  <a:pt x="855" y="1593"/>
                </a:lnTo>
                <a:lnTo>
                  <a:pt x="962" y="1739"/>
                </a:lnTo>
                <a:lnTo>
                  <a:pt x="1068" y="1875"/>
                </a:lnTo>
                <a:lnTo>
                  <a:pt x="1175" y="2001"/>
                </a:lnTo>
                <a:lnTo>
                  <a:pt x="1282" y="2121"/>
                </a:lnTo>
                <a:lnTo>
                  <a:pt x="1389" y="2231"/>
                </a:lnTo>
                <a:lnTo>
                  <a:pt x="1495" y="2335"/>
                </a:lnTo>
                <a:lnTo>
                  <a:pt x="1602" y="2432"/>
                </a:lnTo>
                <a:lnTo>
                  <a:pt x="1708" y="2523"/>
                </a:lnTo>
                <a:lnTo>
                  <a:pt x="1816" y="2609"/>
                </a:lnTo>
                <a:lnTo>
                  <a:pt x="1923" y="2688"/>
                </a:lnTo>
                <a:lnTo>
                  <a:pt x="2029" y="2762"/>
                </a:lnTo>
                <a:lnTo>
                  <a:pt x="2136" y="2831"/>
                </a:lnTo>
                <a:lnTo>
                  <a:pt x="2244" y="2896"/>
                </a:lnTo>
                <a:lnTo>
                  <a:pt x="2350" y="2957"/>
                </a:lnTo>
                <a:lnTo>
                  <a:pt x="2457" y="3014"/>
                </a:lnTo>
                <a:lnTo>
                  <a:pt x="2563" y="3066"/>
                </a:lnTo>
                <a:lnTo>
                  <a:pt x="2670" y="3116"/>
                </a:lnTo>
                <a:lnTo>
                  <a:pt x="2777" y="3163"/>
                </a:lnTo>
                <a:lnTo>
                  <a:pt x="2884" y="3206"/>
                </a:lnTo>
                <a:lnTo>
                  <a:pt x="2990" y="3247"/>
                </a:lnTo>
                <a:lnTo>
                  <a:pt x="3097" y="3284"/>
                </a:lnTo>
                <a:lnTo>
                  <a:pt x="3205" y="3319"/>
                </a:lnTo>
                <a:lnTo>
                  <a:pt x="3311" y="3352"/>
                </a:lnTo>
                <a:lnTo>
                  <a:pt x="3418" y="3384"/>
                </a:lnTo>
                <a:lnTo>
                  <a:pt x="3524" y="3413"/>
                </a:lnTo>
                <a:lnTo>
                  <a:pt x="3631" y="3439"/>
                </a:lnTo>
                <a:lnTo>
                  <a:pt x="3739" y="3465"/>
                </a:lnTo>
                <a:lnTo>
                  <a:pt x="3845" y="3488"/>
                </a:lnTo>
                <a:lnTo>
                  <a:pt x="3952" y="3510"/>
                </a:lnTo>
                <a:lnTo>
                  <a:pt x="4058" y="3532"/>
                </a:lnTo>
                <a:lnTo>
                  <a:pt x="4166" y="3550"/>
                </a:lnTo>
                <a:lnTo>
                  <a:pt x="4273" y="3569"/>
                </a:lnTo>
                <a:lnTo>
                  <a:pt x="4379" y="3585"/>
                </a:lnTo>
                <a:lnTo>
                  <a:pt x="4485" y="360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4" name="Freeform 138"/>
          <p:cNvSpPr>
            <a:spLocks/>
          </p:cNvSpPr>
          <p:nvPr/>
        </p:nvSpPr>
        <p:spPr bwMode="auto">
          <a:xfrm>
            <a:off x="2470150" y="2593975"/>
            <a:ext cx="1712913" cy="1527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428"/>
              </a:cxn>
              <a:cxn ang="0">
                <a:pos x="139" y="809"/>
              </a:cxn>
              <a:cxn ang="0">
                <a:pos x="209" y="1147"/>
              </a:cxn>
              <a:cxn ang="0">
                <a:pos x="278" y="1449"/>
              </a:cxn>
              <a:cxn ang="0">
                <a:pos x="347" y="1719"/>
              </a:cxn>
              <a:cxn ang="0">
                <a:pos x="416" y="1959"/>
              </a:cxn>
              <a:cxn ang="0">
                <a:pos x="487" y="2173"/>
              </a:cxn>
              <a:cxn ang="0">
                <a:pos x="556" y="2362"/>
              </a:cxn>
              <a:cxn ang="0">
                <a:pos x="625" y="2532"/>
              </a:cxn>
              <a:cxn ang="0">
                <a:pos x="694" y="2684"/>
              </a:cxn>
              <a:cxn ang="0">
                <a:pos x="764" y="2818"/>
              </a:cxn>
              <a:cxn ang="0">
                <a:pos x="834" y="2938"/>
              </a:cxn>
              <a:cxn ang="0">
                <a:pos x="903" y="3045"/>
              </a:cxn>
              <a:cxn ang="0">
                <a:pos x="972" y="3139"/>
              </a:cxn>
              <a:cxn ang="0">
                <a:pos x="1042" y="3225"/>
              </a:cxn>
              <a:cxn ang="0">
                <a:pos x="1111" y="3300"/>
              </a:cxn>
              <a:cxn ang="0">
                <a:pos x="1180" y="3368"/>
              </a:cxn>
              <a:cxn ang="0">
                <a:pos x="1249" y="3427"/>
              </a:cxn>
              <a:cxn ang="0">
                <a:pos x="1320" y="3481"/>
              </a:cxn>
              <a:cxn ang="0">
                <a:pos x="1389" y="3528"/>
              </a:cxn>
              <a:cxn ang="0">
                <a:pos x="1458" y="3570"/>
              </a:cxn>
              <a:cxn ang="0">
                <a:pos x="1527" y="3608"/>
              </a:cxn>
              <a:cxn ang="0">
                <a:pos x="1598" y="3643"/>
              </a:cxn>
              <a:cxn ang="0">
                <a:pos x="1667" y="3672"/>
              </a:cxn>
              <a:cxn ang="0">
                <a:pos x="1736" y="3699"/>
              </a:cxn>
              <a:cxn ang="0">
                <a:pos x="1805" y="3722"/>
              </a:cxn>
              <a:cxn ang="0">
                <a:pos x="1875" y="3744"/>
              </a:cxn>
              <a:cxn ang="0">
                <a:pos x="1944" y="3763"/>
              </a:cxn>
              <a:cxn ang="0">
                <a:pos x="2013" y="3780"/>
              </a:cxn>
              <a:cxn ang="0">
                <a:pos x="2083" y="3795"/>
              </a:cxn>
              <a:cxn ang="0">
                <a:pos x="2152" y="3808"/>
              </a:cxn>
              <a:cxn ang="0">
                <a:pos x="2222" y="3819"/>
              </a:cxn>
              <a:cxn ang="0">
                <a:pos x="2291" y="3831"/>
              </a:cxn>
              <a:cxn ang="0">
                <a:pos x="2360" y="3839"/>
              </a:cxn>
              <a:cxn ang="0">
                <a:pos x="2429" y="3848"/>
              </a:cxn>
            </a:cxnLst>
            <a:rect l="0" t="0" r="r" b="b"/>
            <a:pathLst>
              <a:path w="2429" h="3848">
                <a:moveTo>
                  <a:pt x="0" y="0"/>
                </a:moveTo>
                <a:lnTo>
                  <a:pt x="69" y="428"/>
                </a:lnTo>
                <a:lnTo>
                  <a:pt x="139" y="809"/>
                </a:lnTo>
                <a:lnTo>
                  <a:pt x="209" y="1147"/>
                </a:lnTo>
                <a:lnTo>
                  <a:pt x="278" y="1449"/>
                </a:lnTo>
                <a:lnTo>
                  <a:pt x="347" y="1719"/>
                </a:lnTo>
                <a:lnTo>
                  <a:pt x="416" y="1959"/>
                </a:lnTo>
                <a:lnTo>
                  <a:pt x="487" y="2173"/>
                </a:lnTo>
                <a:lnTo>
                  <a:pt x="556" y="2362"/>
                </a:lnTo>
                <a:lnTo>
                  <a:pt x="625" y="2532"/>
                </a:lnTo>
                <a:lnTo>
                  <a:pt x="694" y="2684"/>
                </a:lnTo>
                <a:lnTo>
                  <a:pt x="764" y="2818"/>
                </a:lnTo>
                <a:lnTo>
                  <a:pt x="834" y="2938"/>
                </a:lnTo>
                <a:lnTo>
                  <a:pt x="903" y="3045"/>
                </a:lnTo>
                <a:lnTo>
                  <a:pt x="972" y="3139"/>
                </a:lnTo>
                <a:lnTo>
                  <a:pt x="1042" y="3225"/>
                </a:lnTo>
                <a:lnTo>
                  <a:pt x="1111" y="3300"/>
                </a:lnTo>
                <a:lnTo>
                  <a:pt x="1180" y="3368"/>
                </a:lnTo>
                <a:lnTo>
                  <a:pt x="1249" y="3427"/>
                </a:lnTo>
                <a:lnTo>
                  <a:pt x="1320" y="3481"/>
                </a:lnTo>
                <a:lnTo>
                  <a:pt x="1389" y="3528"/>
                </a:lnTo>
                <a:lnTo>
                  <a:pt x="1458" y="3570"/>
                </a:lnTo>
                <a:lnTo>
                  <a:pt x="1527" y="3608"/>
                </a:lnTo>
                <a:lnTo>
                  <a:pt x="1598" y="3643"/>
                </a:lnTo>
                <a:lnTo>
                  <a:pt x="1667" y="3672"/>
                </a:lnTo>
                <a:lnTo>
                  <a:pt x="1736" y="3699"/>
                </a:lnTo>
                <a:lnTo>
                  <a:pt x="1805" y="3722"/>
                </a:lnTo>
                <a:lnTo>
                  <a:pt x="1875" y="3744"/>
                </a:lnTo>
                <a:lnTo>
                  <a:pt x="1944" y="3763"/>
                </a:lnTo>
                <a:lnTo>
                  <a:pt x="2013" y="3780"/>
                </a:lnTo>
                <a:lnTo>
                  <a:pt x="2083" y="3795"/>
                </a:lnTo>
                <a:lnTo>
                  <a:pt x="2152" y="3808"/>
                </a:lnTo>
                <a:lnTo>
                  <a:pt x="2222" y="3819"/>
                </a:lnTo>
                <a:lnTo>
                  <a:pt x="2291" y="3831"/>
                </a:lnTo>
                <a:lnTo>
                  <a:pt x="2360" y="3839"/>
                </a:lnTo>
                <a:lnTo>
                  <a:pt x="2429" y="3848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5" name="Freeform 139"/>
          <p:cNvSpPr>
            <a:spLocks/>
          </p:cNvSpPr>
          <p:nvPr/>
        </p:nvSpPr>
        <p:spPr bwMode="auto">
          <a:xfrm>
            <a:off x="2470150" y="2560638"/>
            <a:ext cx="685800" cy="1133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463"/>
              </a:cxn>
              <a:cxn ang="0">
                <a:pos x="139" y="859"/>
              </a:cxn>
              <a:cxn ang="0">
                <a:pos x="209" y="1199"/>
              </a:cxn>
              <a:cxn ang="0">
                <a:pos x="278" y="1490"/>
              </a:cxn>
              <a:cxn ang="0">
                <a:pos x="347" y="1738"/>
              </a:cxn>
              <a:cxn ang="0">
                <a:pos x="416" y="1953"/>
              </a:cxn>
              <a:cxn ang="0">
                <a:pos x="487" y="2135"/>
              </a:cxn>
              <a:cxn ang="0">
                <a:pos x="556" y="2291"/>
              </a:cxn>
              <a:cxn ang="0">
                <a:pos x="625" y="2426"/>
              </a:cxn>
              <a:cxn ang="0">
                <a:pos x="694" y="2541"/>
              </a:cxn>
              <a:cxn ang="0">
                <a:pos x="764" y="2640"/>
              </a:cxn>
              <a:cxn ang="0">
                <a:pos x="834" y="2724"/>
              </a:cxn>
              <a:cxn ang="0">
                <a:pos x="903" y="2796"/>
              </a:cxn>
              <a:cxn ang="0">
                <a:pos x="972" y="2858"/>
              </a:cxn>
            </a:cxnLst>
            <a:rect l="0" t="0" r="r" b="b"/>
            <a:pathLst>
              <a:path w="972" h="2858">
                <a:moveTo>
                  <a:pt x="0" y="0"/>
                </a:moveTo>
                <a:lnTo>
                  <a:pt x="69" y="463"/>
                </a:lnTo>
                <a:lnTo>
                  <a:pt x="139" y="859"/>
                </a:lnTo>
                <a:lnTo>
                  <a:pt x="209" y="1199"/>
                </a:lnTo>
                <a:lnTo>
                  <a:pt x="278" y="1490"/>
                </a:lnTo>
                <a:lnTo>
                  <a:pt x="347" y="1738"/>
                </a:lnTo>
                <a:lnTo>
                  <a:pt x="416" y="1953"/>
                </a:lnTo>
                <a:lnTo>
                  <a:pt x="487" y="2135"/>
                </a:lnTo>
                <a:lnTo>
                  <a:pt x="556" y="2291"/>
                </a:lnTo>
                <a:lnTo>
                  <a:pt x="625" y="2426"/>
                </a:lnTo>
                <a:lnTo>
                  <a:pt x="694" y="2541"/>
                </a:lnTo>
                <a:lnTo>
                  <a:pt x="764" y="2640"/>
                </a:lnTo>
                <a:lnTo>
                  <a:pt x="834" y="2724"/>
                </a:lnTo>
                <a:lnTo>
                  <a:pt x="903" y="2796"/>
                </a:lnTo>
                <a:lnTo>
                  <a:pt x="972" y="2858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6" name="Freeform 140"/>
          <p:cNvSpPr>
            <a:spLocks/>
          </p:cNvSpPr>
          <p:nvPr/>
        </p:nvSpPr>
        <p:spPr bwMode="auto">
          <a:xfrm>
            <a:off x="2470150" y="2584450"/>
            <a:ext cx="392113" cy="138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903"/>
              </a:cxn>
              <a:cxn ang="0">
                <a:pos x="139" y="1602"/>
              </a:cxn>
              <a:cxn ang="0">
                <a:pos x="209" y="2144"/>
              </a:cxn>
              <a:cxn ang="0">
                <a:pos x="278" y="2564"/>
              </a:cxn>
              <a:cxn ang="0">
                <a:pos x="347" y="2889"/>
              </a:cxn>
              <a:cxn ang="0">
                <a:pos x="416" y="3143"/>
              </a:cxn>
              <a:cxn ang="0">
                <a:pos x="487" y="3338"/>
              </a:cxn>
              <a:cxn ang="0">
                <a:pos x="556" y="3490"/>
              </a:cxn>
            </a:cxnLst>
            <a:rect l="0" t="0" r="r" b="b"/>
            <a:pathLst>
              <a:path w="556" h="3490">
                <a:moveTo>
                  <a:pt x="0" y="0"/>
                </a:moveTo>
                <a:lnTo>
                  <a:pt x="69" y="903"/>
                </a:lnTo>
                <a:lnTo>
                  <a:pt x="139" y="1602"/>
                </a:lnTo>
                <a:lnTo>
                  <a:pt x="209" y="2144"/>
                </a:lnTo>
                <a:lnTo>
                  <a:pt x="278" y="2564"/>
                </a:lnTo>
                <a:lnTo>
                  <a:pt x="347" y="2889"/>
                </a:lnTo>
                <a:lnTo>
                  <a:pt x="416" y="3143"/>
                </a:lnTo>
                <a:lnTo>
                  <a:pt x="487" y="3338"/>
                </a:lnTo>
                <a:lnTo>
                  <a:pt x="556" y="3490"/>
                </a:lnTo>
              </a:path>
            </a:pathLst>
          </a:custGeom>
          <a:noFill/>
          <a:ln w="31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717" name="Rectangle 141"/>
          <p:cNvSpPr>
            <a:spLocks noChangeArrowheads="1"/>
          </p:cNvSpPr>
          <p:nvPr/>
        </p:nvSpPr>
        <p:spPr bwMode="auto">
          <a:xfrm>
            <a:off x="3473450" y="2536825"/>
            <a:ext cx="23193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CVVHD patients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8718" name="Text Box 142"/>
          <p:cNvSpPr txBox="1">
            <a:spLocks noChangeArrowheads="1"/>
          </p:cNvSpPr>
          <p:nvPr/>
        </p:nvSpPr>
        <p:spPr bwMode="auto">
          <a:xfrm rot="16200000">
            <a:off x="-1421606" y="3029744"/>
            <a:ext cx="521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NH4p (percent of initial value)</a:t>
            </a:r>
            <a:endParaRPr lang="it-IT" sz="2800" b="1">
              <a:solidFill>
                <a:srgbClr val="000000"/>
              </a:solidFill>
            </a:endParaRPr>
          </a:p>
        </p:txBody>
      </p:sp>
      <p:sp>
        <p:nvSpPr>
          <p:cNvPr id="408719" name="Text Box 143"/>
          <p:cNvSpPr txBox="1">
            <a:spLocks noChangeArrowheads="1"/>
          </p:cNvSpPr>
          <p:nvPr/>
        </p:nvSpPr>
        <p:spPr bwMode="auto">
          <a:xfrm>
            <a:off x="6553200" y="6553200"/>
            <a:ext cx="253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/>
              <a:t>Picca et al. Ped Nephrol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 Born Error of Metabolism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2.9 kg infant presents at 48 hours of life with lethargy.</a:t>
            </a:r>
          </a:p>
          <a:p>
            <a:r>
              <a:rPr lang="en-US">
                <a:solidFill>
                  <a:srgbClr val="FFFF00"/>
                </a:solidFill>
              </a:rPr>
              <a:t>Child is afebrile, BP is 75/40, HR of 130 BPM, RR of 50 BPM</a:t>
            </a:r>
          </a:p>
          <a:p>
            <a:r>
              <a:rPr lang="en-US">
                <a:solidFill>
                  <a:srgbClr val="FFFF00"/>
                </a:solidFill>
              </a:rPr>
              <a:t>On exam “floppy” infant with poor neurologic tone</a:t>
            </a:r>
          </a:p>
          <a:p>
            <a:pPr>
              <a:buFontTx/>
              <a:buNone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2700">
                <a:solidFill>
                  <a:srgbClr val="FFFF00"/>
                </a:solidFill>
                <a:latin typeface="Arial" charset="0"/>
              </a:rPr>
              <a:t>AMMONIUM CLEARANCE AND FILTRATION FRACTION USING DIFFERENT DIALYSIS MODALITIES.</a:t>
            </a:r>
            <a:br>
              <a:rPr lang="en-US" sz="2700">
                <a:solidFill>
                  <a:srgbClr val="FFFF00"/>
                </a:solidFill>
                <a:latin typeface="Arial" charset="0"/>
              </a:rPr>
            </a:br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405507" name="Object 2051"/>
          <p:cNvGraphicFramePr>
            <a:graphicFrameLocks noChangeAspect="1"/>
          </p:cNvGraphicFramePr>
          <p:nvPr/>
        </p:nvGraphicFramePr>
        <p:xfrm>
          <a:off x="395288" y="1538288"/>
          <a:ext cx="8531225" cy="968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9" name="Documento" r:id="rId4" imgW="8917920" imgH="10132920" progId="Word.Document.8">
                  <p:embed/>
                </p:oleObj>
              </mc:Choice>
              <mc:Fallback>
                <p:oleObj name="Documento" r:id="rId4" imgW="8917920" imgH="10132920" progId="Word.Document.8">
                  <p:embed/>
                  <p:pic>
                    <p:nvPicPr>
                      <p:cNvPr id="0" name="Picture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38288"/>
                        <a:ext cx="8531225" cy="968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08" name="Text Box 2052"/>
          <p:cNvSpPr txBox="1">
            <a:spLocks noChangeArrowheads="1"/>
          </p:cNvSpPr>
          <p:nvPr/>
        </p:nvSpPr>
        <p:spPr bwMode="auto">
          <a:xfrm>
            <a:off x="6781800" y="64008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 i="1">
                <a:solidFill>
                  <a:srgbClr val="FFFF00"/>
                </a:solidFill>
              </a:rPr>
              <a:t>Picca et al.,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7789863" cy="10668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it-IT" sz="2600" b="1" i="1">
                <a:solidFill>
                  <a:srgbClr val="FAFD00"/>
                </a:solidFill>
                <a:latin typeface="Arial" charset="0"/>
              </a:rPr>
              <a:t>DIALYSIS IN NEONATAL HYPERAMMONEMIA.</a:t>
            </a:r>
            <a:br>
              <a:rPr lang="it-IT" sz="2600" b="1" i="1">
                <a:solidFill>
                  <a:srgbClr val="FAFD00"/>
                </a:solidFill>
                <a:latin typeface="Arial" charset="0"/>
              </a:rPr>
            </a:br>
            <a:r>
              <a:rPr lang="it-IT" sz="2600" b="1" i="1">
                <a:solidFill>
                  <a:srgbClr val="FAFD00"/>
                </a:solidFill>
                <a:latin typeface="Arial" charset="0"/>
              </a:rPr>
              <a:t>Data of the literature</a:t>
            </a:r>
          </a:p>
        </p:txBody>
      </p:sp>
      <p:graphicFrame>
        <p:nvGraphicFramePr>
          <p:cNvPr id="433155" name="Object 205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" y="1066800"/>
          <a:ext cx="8763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7" name="Documento" r:id="rId5" imgW="8895240" imgH="6210360" progId="Word.Document.8">
                  <p:embed/>
                </p:oleObj>
              </mc:Choice>
              <mc:Fallback>
                <p:oleObj name="Documento" r:id="rId5" imgW="8895240" imgH="6210360" progId="Word.Document.8">
                  <p:embed/>
                  <p:pic>
                    <p:nvPicPr>
                      <p:cNvPr id="0" name="Picture 20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763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Drug clearance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Where as ammonia is a small molecular wt compound Na Phenylacetate and Na Benzoate are also small, non protein bound </a:t>
            </a:r>
          </a:p>
          <a:p>
            <a:r>
              <a:rPr lang="en-US">
                <a:solidFill>
                  <a:srgbClr val="FFFF00"/>
                </a:solidFill>
              </a:rPr>
              <a:t>So will your therapy clear the drug?</a:t>
            </a:r>
          </a:p>
          <a:p>
            <a:pPr>
              <a:buFontTx/>
              <a:buNone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Solute Clearance in I E M</a:t>
            </a:r>
          </a:p>
        </p:txBody>
      </p:sp>
      <p:graphicFrame>
        <p:nvGraphicFramePr>
          <p:cNvPr id="4392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1" name="Chart" r:id="rId3" imgW="7772535" imgH="4114890" progId="MSGraph.Chart.8">
                  <p:embed followColorScheme="full"/>
                </p:oleObj>
              </mc:Choice>
              <mc:Fallback>
                <p:oleObj name="Chart" r:id="rId3" imgW="7772535" imgH="411489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Hyperammonemia of the new born is a medical and dialytic emergency</a:t>
            </a:r>
          </a:p>
          <a:p>
            <a:r>
              <a:rPr lang="en-US">
                <a:solidFill>
                  <a:srgbClr val="FFFF00"/>
                </a:solidFill>
              </a:rPr>
              <a:t>Immediate institution of medical therapy is needed and a early decision of RRT institution is needed</a:t>
            </a:r>
          </a:p>
          <a:p>
            <a:pPr>
              <a:buFontTx/>
              <a:buNone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PD has little to offer in this disease</a:t>
            </a:r>
          </a:p>
          <a:p>
            <a:r>
              <a:rPr lang="en-US">
                <a:solidFill>
                  <a:srgbClr val="FFFF00"/>
                </a:solidFill>
              </a:rPr>
              <a:t>HD is the preferred modality and prevention of the rebound can occur by transitioning HD to HF</a:t>
            </a:r>
          </a:p>
          <a:p>
            <a:r>
              <a:rPr lang="en-US">
                <a:solidFill>
                  <a:srgbClr val="FFFF00"/>
                </a:solidFill>
              </a:rPr>
              <a:t>With RRT monitor K and Phos closely to avoid loss of these electrolytes during the RRT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elle\Desktop\PCRRT 2p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1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81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In Born Error of Metabolism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Normal laboratory  data shows of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H/H of 15/45; Cr of 0.9 mg/dl (maternal) , K of 4.3 mq/dl, Ca of 9.5 mg/dl, Phos of 6.0 mg/dl (nl)</a:t>
            </a:r>
          </a:p>
          <a:p>
            <a:r>
              <a:rPr lang="en-US">
                <a:solidFill>
                  <a:srgbClr val="FFFF00"/>
                </a:solidFill>
              </a:rPr>
              <a:t>Abnormal laboratory data shows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CO2 of 14 mg/dl and a </a:t>
            </a:r>
            <a:r>
              <a:rPr lang="en-US">
                <a:solidFill>
                  <a:srgbClr val="FF0000"/>
                </a:solidFill>
              </a:rPr>
              <a:t>ammonia of 1533 micromls/l (nl &lt; 40)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3832225" y="3005138"/>
            <a:ext cx="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986" name="Object 1026"/>
          <p:cNvGraphicFramePr>
            <a:graphicFrameLocks noGrp="1" noChangeAspect="1"/>
          </p:cNvGraphicFramePr>
          <p:nvPr>
            <p:ph type="tbl" idx="1"/>
          </p:nvPr>
        </p:nvGraphicFramePr>
        <p:xfrm>
          <a:off x="838200" y="1866900"/>
          <a:ext cx="695325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3" name="Documento" r:id="rId4" imgW="7905240" imgH="4659480" progId="Word.Document.8">
                  <p:embed/>
                </p:oleObj>
              </mc:Choice>
              <mc:Fallback>
                <p:oleObj name="Documento" r:id="rId4" imgW="7905240" imgH="4659480" progId="Word.Document.8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66900"/>
                        <a:ext cx="6953250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87" name="Line 1027"/>
          <p:cNvSpPr>
            <a:spLocks noChangeShapeType="1"/>
          </p:cNvSpPr>
          <p:nvPr/>
        </p:nvSpPr>
        <p:spPr bwMode="auto">
          <a:xfrm>
            <a:off x="571500" y="2565400"/>
            <a:ext cx="7924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988" name="Rectangle 1028"/>
          <p:cNvSpPr>
            <a:spLocks noChangeArrowheads="1"/>
          </p:cNvSpPr>
          <p:nvPr/>
        </p:nvSpPr>
        <p:spPr bwMode="auto">
          <a:xfrm>
            <a:off x="1219200" y="228600"/>
            <a:ext cx="6705600" cy="11874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400"/>
              <a:t>    </a:t>
            </a:r>
            <a:r>
              <a:rPr lang="en-GB" sz="2400" b="1"/>
              <a:t>30 newborns at OBG:</a:t>
            </a:r>
            <a:endParaRPr lang="it-IT" sz="2400"/>
          </a:p>
          <a:p>
            <a:r>
              <a:rPr lang="it-IT" sz="2400" b="1"/>
              <a:t>OA   14 pts </a:t>
            </a:r>
            <a:r>
              <a:rPr lang="it-IT" sz="2400"/>
              <a:t>:  </a:t>
            </a:r>
            <a:r>
              <a:rPr lang="it-IT" sz="1800"/>
              <a:t>8 PA, 4 MMA, 1 HMG, 1 IVA</a:t>
            </a:r>
          </a:p>
          <a:p>
            <a:r>
              <a:rPr lang="it-IT" sz="2400" b="1"/>
              <a:t>UCD 16 pts </a:t>
            </a:r>
            <a:r>
              <a:rPr lang="it-IT" sz="2400"/>
              <a:t>: </a:t>
            </a:r>
            <a:r>
              <a:rPr lang="it-IT" sz="1800"/>
              <a:t>3 CPS, 4 OTC, 5 AL, 3 AS,1 HHH</a:t>
            </a:r>
            <a:endParaRPr lang="en-GB" sz="1800"/>
          </a:p>
        </p:txBody>
      </p:sp>
      <p:sp>
        <p:nvSpPr>
          <p:cNvPr id="425989" name="Text Box 1029"/>
          <p:cNvSpPr txBox="1">
            <a:spLocks noChangeArrowheads="1"/>
          </p:cNvSpPr>
          <p:nvPr/>
        </p:nvSpPr>
        <p:spPr bwMode="auto">
          <a:xfrm>
            <a:off x="3962400" y="6072188"/>
            <a:ext cx="4986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i="1">
                <a:solidFill>
                  <a:srgbClr val="FFFF00"/>
                </a:solidFill>
              </a:rPr>
              <a:t>Dionisi-Vici et al. J Inher Met Dis</a:t>
            </a:r>
            <a:r>
              <a:rPr lang="en-GB" sz="2200">
                <a:solidFill>
                  <a:srgbClr val="FFFF00"/>
                </a:solidFill>
              </a:rPr>
              <a:t>  </a:t>
            </a:r>
            <a:r>
              <a:rPr lang="en-GB" sz="2200" i="1">
                <a:solidFill>
                  <a:srgbClr val="FFFF00"/>
                </a:solidFill>
              </a:rPr>
              <a:t>2003</a:t>
            </a:r>
          </a:p>
        </p:txBody>
      </p:sp>
      <p:graphicFrame>
        <p:nvGraphicFramePr>
          <p:cNvPr id="425990" name="Object 1030"/>
          <p:cNvGraphicFramePr>
            <a:graphicFrameLocks noChangeAspect="1"/>
          </p:cNvGraphicFramePr>
          <p:nvPr/>
        </p:nvGraphicFramePr>
        <p:xfrm>
          <a:off x="1219200" y="228600"/>
          <a:ext cx="352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4" name="Documento" r:id="rId7" imgW="546840" imgH="579960" progId="Word.Document.8">
                  <p:embed/>
                </p:oleObj>
              </mc:Choice>
              <mc:Fallback>
                <p:oleObj name="Documento" r:id="rId7" imgW="546840" imgH="579960" progId="Word.Document.8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"/>
                        <a:ext cx="3524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55308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it-IT" sz="2800" i="1">
                <a:solidFill>
                  <a:srgbClr val="00FFFF"/>
                </a:solidFill>
              </a:rPr>
              <a:t>INCIDENCE</a:t>
            </a:r>
            <a:endParaRPr lang="en-GB">
              <a:solidFill>
                <a:srgbClr val="00FFFF"/>
              </a:solidFill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FFFF00"/>
                </a:solidFill>
              </a:rPr>
              <a:t>Overall:                                      1:9160</a:t>
            </a:r>
          </a:p>
          <a:p>
            <a:pPr>
              <a:buFontTx/>
              <a:buChar char="•"/>
            </a:pPr>
            <a:r>
              <a:rPr lang="en-GB">
                <a:solidFill>
                  <a:srgbClr val="FFFF00"/>
                </a:solidFill>
              </a:rPr>
              <a:t>Organic Acidurias:                     1:21422</a:t>
            </a:r>
          </a:p>
          <a:p>
            <a:pPr>
              <a:buFontTx/>
              <a:buChar char="•"/>
            </a:pPr>
            <a:r>
              <a:rPr lang="en-GB">
                <a:solidFill>
                  <a:srgbClr val="FFFF00"/>
                </a:solidFill>
              </a:rPr>
              <a:t>Urea Cycle Defects:                  1:41506</a:t>
            </a:r>
          </a:p>
          <a:p>
            <a:pPr>
              <a:buFontTx/>
              <a:buChar char="•"/>
            </a:pPr>
            <a:r>
              <a:rPr lang="en-GB">
                <a:solidFill>
                  <a:srgbClr val="FFFF00"/>
                </a:solidFill>
              </a:rPr>
              <a:t>Fatty Acids Oxidation Defects:  1:91599</a:t>
            </a:r>
          </a:p>
          <a:p>
            <a:r>
              <a:rPr lang="en-GB">
                <a:solidFill>
                  <a:schemeClr val="hlink"/>
                </a:solidFill>
              </a:rPr>
              <a:t>				</a:t>
            </a:r>
            <a:endParaRPr lang="it-IT" sz="2000">
              <a:solidFill>
                <a:srgbClr val="FFFF00"/>
              </a:solidFill>
            </a:endParaRPr>
          </a:p>
          <a:p>
            <a:r>
              <a:rPr lang="it-IT" sz="2800" i="1">
                <a:solidFill>
                  <a:srgbClr val="00FFFF"/>
                </a:solidFill>
              </a:rPr>
              <a:t>AGE OF ONSET</a:t>
            </a:r>
            <a:endParaRPr lang="it-IT">
              <a:solidFill>
                <a:srgbClr val="00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>
                <a:solidFill>
                  <a:srgbClr val="FFFF00"/>
                </a:solidFill>
              </a:rPr>
              <a:t>Neonate: 	40%</a:t>
            </a:r>
          </a:p>
          <a:p>
            <a:pPr>
              <a:lnSpc>
                <a:spcPct val="110000"/>
              </a:lnSpc>
            </a:pPr>
            <a:r>
              <a:rPr lang="en-US" sz="2800">
                <a:solidFill>
                  <a:srgbClr val="FFFF00"/>
                </a:solidFill>
              </a:rPr>
              <a:t>Infant: 	30%</a:t>
            </a:r>
          </a:p>
          <a:p>
            <a:pPr>
              <a:lnSpc>
                <a:spcPct val="110000"/>
              </a:lnSpc>
            </a:pPr>
            <a:r>
              <a:rPr lang="en-US" sz="2800">
                <a:solidFill>
                  <a:srgbClr val="FFFF00"/>
                </a:solidFill>
              </a:rPr>
              <a:t>Child:          20%</a:t>
            </a:r>
          </a:p>
          <a:p>
            <a:pPr>
              <a:lnSpc>
                <a:spcPct val="110000"/>
              </a:lnSpc>
            </a:pPr>
            <a:r>
              <a:rPr lang="en-US" sz="2800">
                <a:solidFill>
                  <a:srgbClr val="FFFF00"/>
                </a:solidFill>
              </a:rPr>
              <a:t>Adult:  	5-10% (?)</a:t>
            </a:r>
            <a:r>
              <a:rPr lang="en-GB" sz="1600">
                <a:solidFill>
                  <a:srgbClr val="FFFF00"/>
                </a:solidFill>
              </a:rPr>
              <a:t>                     </a:t>
            </a:r>
            <a:r>
              <a:rPr lang="it-IT" sz="2000">
                <a:solidFill>
                  <a:srgbClr val="FFFF00"/>
                </a:solidFill>
              </a:rPr>
              <a:t>Dionisi-Vici et al, J Pediatrics, 2002.</a:t>
            </a:r>
            <a:endParaRPr lang="en-GB" sz="160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endParaRPr lang="en-GB" sz="1600">
              <a:solidFill>
                <a:srgbClr val="FFFF00"/>
              </a:solidFill>
            </a:endParaRP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647700" y="354013"/>
            <a:ext cx="7945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800" b="1" i="1">
                <a:solidFill>
                  <a:srgbClr val="FFFF00"/>
                </a:solidFill>
              </a:rPr>
              <a:t>“SMALL MOLECULES” DISEASES INDUCING </a:t>
            </a:r>
          </a:p>
          <a:p>
            <a:pPr algn="ctr"/>
            <a:r>
              <a:rPr lang="it-IT" sz="2800" b="1" i="1">
                <a:solidFill>
                  <a:srgbClr val="FFFF00"/>
                </a:solidFill>
              </a:rPr>
              <a:t>CONGENITAL HYPERAMMONEMIA.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876800"/>
          </a:xfrm>
          <a:noFill/>
        </p:spPr>
        <p:txBody>
          <a:bodyPr/>
          <a:lstStyle/>
          <a:p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hyperammonemia is extremely </a:t>
            </a:r>
            <a:r>
              <a:rPr lang="en-GB" sz="2800">
                <a:solidFill>
                  <a:srgbClr val="66FFFF"/>
                </a:solidFill>
                <a:latin typeface="Tahoma" pitchFamily="34" charset="0"/>
              </a:rPr>
              <a:t>toxic</a:t>
            </a:r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 to the brain (</a:t>
            </a:r>
            <a:r>
              <a:rPr lang="en-GB" sz="2800" i="1">
                <a:solidFill>
                  <a:srgbClr val="FFFF00"/>
                </a:solidFill>
                <a:latin typeface="Tahoma" pitchFamily="34" charset="0"/>
              </a:rPr>
              <a:t>per se </a:t>
            </a:r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or through intracellular excess glutamine formation) causing astrocyte swelling, brain edema, coma, death or severe disability,</a:t>
            </a:r>
          </a:p>
          <a:p>
            <a:pPr>
              <a:buFontTx/>
              <a:buNone/>
            </a:pPr>
            <a:r>
              <a:rPr lang="en-GB" sz="2800" i="1">
                <a:solidFill>
                  <a:srgbClr val="FFFF00"/>
                </a:solidFill>
                <a:latin typeface="Tahoma" pitchFamily="34" charset="0"/>
              </a:rPr>
              <a:t>   thus:</a:t>
            </a:r>
          </a:p>
          <a:p>
            <a:r>
              <a:rPr lang="en-GB" sz="2800">
                <a:solidFill>
                  <a:srgbClr val="66FFFF"/>
                </a:solidFill>
                <a:latin typeface="Tahoma" pitchFamily="34" charset="0"/>
              </a:rPr>
              <a:t>emergency treatment</a:t>
            </a:r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 has to be started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en-GB" sz="2800" i="1" u="sng">
                <a:solidFill>
                  <a:srgbClr val="FFFF00"/>
                </a:solidFill>
                <a:latin typeface="Tahoma" pitchFamily="34" charset="0"/>
              </a:rPr>
              <a:t>even before having a precise  diagnosis</a:t>
            </a:r>
          </a:p>
          <a:p>
            <a:pPr>
              <a:buFontTx/>
              <a:buNone/>
            </a:pPr>
            <a:r>
              <a:rPr lang="en-GB" sz="2800" i="1">
                <a:solidFill>
                  <a:srgbClr val="FFFF00"/>
                </a:solidFill>
                <a:latin typeface="Tahoma" pitchFamily="34" charset="0"/>
              </a:rPr>
              <a:t>   since: </a:t>
            </a:r>
          </a:p>
          <a:p>
            <a:r>
              <a:rPr lang="en-GB" sz="2800">
                <a:solidFill>
                  <a:srgbClr val="FFFF00"/>
                </a:solidFill>
                <a:latin typeface="Tahoma" pitchFamily="34" charset="0"/>
              </a:rPr>
              <a:t>prognosis mainly depends on </a:t>
            </a:r>
            <a:r>
              <a:rPr lang="en-GB" sz="2800">
                <a:solidFill>
                  <a:srgbClr val="66FFFF"/>
                </a:solidFill>
                <a:latin typeface="Tahoma" pitchFamily="34" charset="0"/>
              </a:rPr>
              <a:t>coma duration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52413" y="533400"/>
            <a:ext cx="8637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i="1">
                <a:solidFill>
                  <a:srgbClr val="FFFF00"/>
                </a:solidFill>
                <a:latin typeface="Tahoma" pitchFamily="34" charset="0"/>
              </a:rPr>
              <a:t>KEY POINTS FACING TO A HYPERAMMONEMIC </a:t>
            </a:r>
          </a:p>
          <a:p>
            <a:pPr algn="ctr"/>
            <a:r>
              <a:rPr lang="en-GB" sz="2800" b="1" i="1">
                <a:solidFill>
                  <a:srgbClr val="FFFF00"/>
                </a:solidFill>
                <a:latin typeface="Tahoma" pitchFamily="34" charset="0"/>
              </a:rPr>
              <a:t>NEWBORN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4724400" y="1524000"/>
          <a:ext cx="4114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Fotografia di Photo Editor " r:id="rId3" imgW="3095238" imgH="2962689" progId="">
                  <p:embed/>
                </p:oleObj>
              </mc:Choice>
              <mc:Fallback>
                <p:oleObj name="Fotografia di Photo Editor " r:id="rId3" imgW="3095238" imgH="296268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24000"/>
                        <a:ext cx="41148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42900" y="244475"/>
            <a:ext cx="8786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i="1">
                <a:solidFill>
                  <a:srgbClr val="FFFF00"/>
                </a:solidFill>
              </a:rPr>
              <a:t>PROGNOSIS OF HYPERAMMONEMIC COMA</a:t>
            </a:r>
          </a:p>
          <a:p>
            <a:pPr algn="ctr"/>
            <a:r>
              <a:rPr lang="it-IT" b="1" i="1">
                <a:solidFill>
                  <a:srgbClr val="FFFF00"/>
                </a:solidFill>
              </a:rPr>
              <a:t>IS DEPENDENT ON COMA DURATION.</a:t>
            </a:r>
            <a:endParaRPr lang="it-IT" i="1">
              <a:solidFill>
                <a:srgbClr val="FFFF00"/>
              </a:solidFill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33800" y="6019800"/>
            <a:ext cx="536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00"/>
                </a:solidFill>
              </a:rPr>
              <a:t>from Msall M et al, N Eng J Med 1984.</a:t>
            </a: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85800" y="1524000"/>
          <a:ext cx="3810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2" name="Fotografia di Photo Editor " r:id="rId5" imgW="3438095" imgH="3200000" progId="">
                  <p:embed/>
                </p:oleObj>
              </mc:Choice>
              <mc:Fallback>
                <p:oleObj name="Fotografia di Photo Editor " r:id="rId5" imgW="3438095" imgH="32000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3810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3074"/>
          <p:cNvSpPr>
            <a:spLocks noChangeArrowheads="1"/>
          </p:cNvSpPr>
          <p:nvPr/>
        </p:nvSpPr>
        <p:spPr bwMode="auto">
          <a:xfrm>
            <a:off x="1460500" y="304800"/>
            <a:ext cx="614838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it-IT" sz="3000" b="1" i="1">
                <a:solidFill>
                  <a:schemeClr val="bg1"/>
                </a:solidFill>
              </a:rPr>
              <a:t>TREATMENT of SEVERE </a:t>
            </a:r>
          </a:p>
          <a:p>
            <a:pPr algn="ctr" defTabSz="762000"/>
            <a:r>
              <a:rPr lang="it-IT" sz="3000" b="1" i="1">
                <a:solidFill>
                  <a:schemeClr val="bg1"/>
                </a:solidFill>
              </a:rPr>
              <a:t>NEONATAL HYPERAMMONEMIA</a:t>
            </a:r>
            <a:endParaRPr lang="it-IT" sz="3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3955" name="Text Box 3091"/>
          <p:cNvSpPr txBox="1">
            <a:spLocks noChangeArrowheads="1"/>
          </p:cNvSpPr>
          <p:nvPr/>
        </p:nvSpPr>
        <p:spPr bwMode="auto">
          <a:xfrm>
            <a:off x="3890963" y="2078038"/>
            <a:ext cx="12430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500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23956" name="Text Box 3092"/>
          <p:cNvSpPr txBox="1">
            <a:spLocks noChangeArrowheads="1"/>
          </p:cNvSpPr>
          <p:nvPr/>
        </p:nvSpPr>
        <p:spPr bwMode="auto">
          <a:xfrm>
            <a:off x="188913" y="1400175"/>
            <a:ext cx="36274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66FFFF"/>
                </a:solidFill>
              </a:rPr>
              <a:t>          </a:t>
            </a:r>
            <a:r>
              <a:rPr lang="it-IT" sz="2000" b="1">
                <a:solidFill>
                  <a:srgbClr val="66FFFF"/>
                </a:solidFill>
              </a:rPr>
              <a:t>IMMEDIATE</a:t>
            </a:r>
          </a:p>
          <a:p>
            <a:r>
              <a:rPr lang="it-IT" sz="2000" b="1">
                <a:solidFill>
                  <a:srgbClr val="66FFFF"/>
                </a:solidFill>
              </a:rPr>
              <a:t>   MEDICAL THERAPY</a:t>
            </a:r>
          </a:p>
          <a:p>
            <a:r>
              <a:rPr lang="it-IT" sz="2000" b="1">
                <a:solidFill>
                  <a:srgbClr val="66FFFF"/>
                </a:solidFill>
              </a:rPr>
              <a:t>               </a:t>
            </a:r>
          </a:p>
          <a:p>
            <a:endParaRPr lang="it-IT" sz="2000">
              <a:solidFill>
                <a:srgbClr val="66FFFF"/>
              </a:solidFill>
            </a:endParaRPr>
          </a:p>
          <a:p>
            <a:r>
              <a:rPr lang="it-IT" sz="2000" b="1">
                <a:solidFill>
                  <a:srgbClr val="66FFFF"/>
                </a:solidFill>
              </a:rPr>
              <a:t>NO </a:t>
            </a:r>
          </a:p>
          <a:p>
            <a:r>
              <a:rPr lang="it-IT" sz="2000" b="1">
                <a:solidFill>
                  <a:srgbClr val="66FFFF"/>
                </a:solidFill>
              </a:rPr>
              <a:t>RESPONSE</a:t>
            </a:r>
            <a:r>
              <a:rPr lang="it-IT" sz="2000">
                <a:solidFill>
                  <a:srgbClr val="66FFFF"/>
                </a:solidFill>
              </a:rPr>
              <a:t>        </a:t>
            </a:r>
            <a:r>
              <a:rPr lang="it-IT" sz="2000" b="1">
                <a:solidFill>
                  <a:srgbClr val="66FFFF"/>
                </a:solidFill>
              </a:rPr>
              <a:t>RESPONSE</a:t>
            </a:r>
            <a:r>
              <a:rPr lang="it-IT" sz="2000">
                <a:solidFill>
                  <a:srgbClr val="66FFFF"/>
                </a:solidFill>
              </a:rPr>
              <a:t> </a:t>
            </a:r>
          </a:p>
          <a:p>
            <a:endParaRPr lang="it-IT" sz="2000">
              <a:solidFill>
                <a:srgbClr val="66FFFF"/>
              </a:solidFill>
            </a:endParaRPr>
          </a:p>
          <a:p>
            <a:endParaRPr lang="it-IT" sz="2000" b="1">
              <a:solidFill>
                <a:srgbClr val="66FFFF"/>
              </a:solidFill>
            </a:endParaRPr>
          </a:p>
          <a:p>
            <a:r>
              <a:rPr lang="it-IT" sz="2000" b="1">
                <a:solidFill>
                  <a:srgbClr val="66FFFF"/>
                </a:solidFill>
              </a:rPr>
              <a:t>DIALYSIS</a:t>
            </a:r>
          </a:p>
          <a:p>
            <a:endParaRPr lang="it-IT" sz="2000" b="1">
              <a:solidFill>
                <a:srgbClr val="66FFFF"/>
              </a:solidFill>
            </a:endParaRPr>
          </a:p>
          <a:p>
            <a:endParaRPr lang="it-IT" sz="2000" b="1">
              <a:solidFill>
                <a:srgbClr val="66FFFF"/>
              </a:solidFill>
            </a:endParaRPr>
          </a:p>
          <a:p>
            <a:endParaRPr lang="it-IT" sz="2000" b="1">
              <a:solidFill>
                <a:srgbClr val="66FFFF"/>
              </a:solidFill>
            </a:endParaRPr>
          </a:p>
          <a:p>
            <a:r>
              <a:rPr lang="it-IT" sz="2000" b="1">
                <a:solidFill>
                  <a:srgbClr val="66FFFF"/>
                </a:solidFill>
              </a:rPr>
              <a:t>          MAINTAINANCE </a:t>
            </a:r>
          </a:p>
          <a:p>
            <a:r>
              <a:rPr lang="it-IT" sz="2000" b="1">
                <a:solidFill>
                  <a:srgbClr val="66FFFF"/>
                </a:solidFill>
              </a:rPr>
              <a:t>       MEDICAL THERAPY</a:t>
            </a:r>
          </a:p>
          <a:p>
            <a:r>
              <a:rPr lang="it-IT" sz="2000" b="1">
                <a:solidFill>
                  <a:srgbClr val="66FFFF"/>
                </a:solidFill>
              </a:rPr>
              <a:t>                       +</a:t>
            </a:r>
          </a:p>
          <a:p>
            <a:r>
              <a:rPr lang="it-IT" sz="2000" b="1">
                <a:solidFill>
                  <a:srgbClr val="66FFFF"/>
                </a:solidFill>
              </a:rPr>
              <a:t>               REFEEDING</a:t>
            </a:r>
          </a:p>
          <a:p>
            <a:endParaRPr lang="it-IT" sz="2000" b="1">
              <a:solidFill>
                <a:srgbClr val="66FFFF"/>
              </a:solidFill>
            </a:endParaRPr>
          </a:p>
          <a:p>
            <a:endParaRPr lang="it-IT" sz="2000" b="1">
              <a:solidFill>
                <a:srgbClr val="66FFFF"/>
              </a:solidFill>
            </a:endParaRPr>
          </a:p>
        </p:txBody>
      </p:sp>
      <p:sp>
        <p:nvSpPr>
          <p:cNvPr id="423957" name="Line 3093"/>
          <p:cNvSpPr>
            <a:spLocks noChangeShapeType="1"/>
          </p:cNvSpPr>
          <p:nvPr/>
        </p:nvSpPr>
        <p:spPr bwMode="auto">
          <a:xfrm rot="2497903" flipH="1">
            <a:off x="1260475" y="2152650"/>
            <a:ext cx="63500" cy="752475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58" name="Text Box 3094"/>
          <p:cNvSpPr txBox="1">
            <a:spLocks noChangeArrowheads="1"/>
          </p:cNvSpPr>
          <p:nvPr/>
        </p:nvSpPr>
        <p:spPr bwMode="auto">
          <a:xfrm>
            <a:off x="4935538" y="1477963"/>
            <a:ext cx="420846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66FFFF"/>
                </a:solidFill>
              </a:rPr>
              <a:t>IMMEDIATE DIALYSIS</a:t>
            </a:r>
          </a:p>
          <a:p>
            <a:pPr algn="ctr"/>
            <a:r>
              <a:rPr lang="it-IT" sz="2000" b="1">
                <a:solidFill>
                  <a:srgbClr val="66FFFF"/>
                </a:solidFill>
              </a:rPr>
              <a:t>+ MEDICAL THERAPY</a:t>
            </a: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endParaRPr lang="it-IT" sz="2000" b="1">
              <a:solidFill>
                <a:srgbClr val="66FFFF"/>
              </a:solidFill>
            </a:endParaRPr>
          </a:p>
          <a:p>
            <a:pPr algn="ctr"/>
            <a:r>
              <a:rPr lang="it-IT" sz="2000" b="1">
                <a:solidFill>
                  <a:srgbClr val="66FFFF"/>
                </a:solidFill>
              </a:rPr>
              <a:t>MAINTAINANCE </a:t>
            </a:r>
          </a:p>
          <a:p>
            <a:pPr algn="ctr"/>
            <a:r>
              <a:rPr lang="it-IT" sz="2000" b="1">
                <a:solidFill>
                  <a:srgbClr val="66FFFF"/>
                </a:solidFill>
              </a:rPr>
              <a:t>MEDICAL THERAPY</a:t>
            </a:r>
          </a:p>
          <a:p>
            <a:pPr algn="ctr"/>
            <a:r>
              <a:rPr lang="it-IT" sz="2000" b="1">
                <a:solidFill>
                  <a:srgbClr val="66FFFF"/>
                </a:solidFill>
              </a:rPr>
              <a:t>+</a:t>
            </a:r>
          </a:p>
          <a:p>
            <a:pPr algn="ctr"/>
            <a:r>
              <a:rPr lang="it-IT" sz="2000" b="1">
                <a:solidFill>
                  <a:srgbClr val="66FFFF"/>
                </a:solidFill>
              </a:rPr>
              <a:t>REFEEDING</a:t>
            </a:r>
          </a:p>
          <a:p>
            <a:pPr algn="ctr"/>
            <a:endParaRPr lang="it-IT" sz="2000" b="1">
              <a:solidFill>
                <a:srgbClr val="66FFFF"/>
              </a:solidFill>
            </a:endParaRPr>
          </a:p>
        </p:txBody>
      </p:sp>
      <p:sp>
        <p:nvSpPr>
          <p:cNvPr id="423959" name="Line 3095"/>
          <p:cNvSpPr>
            <a:spLocks noChangeShapeType="1"/>
          </p:cNvSpPr>
          <p:nvPr/>
        </p:nvSpPr>
        <p:spPr bwMode="auto">
          <a:xfrm flipH="1">
            <a:off x="6945313" y="2479675"/>
            <a:ext cx="1587" cy="249713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1" name="Line 3097"/>
          <p:cNvSpPr>
            <a:spLocks noChangeShapeType="1"/>
          </p:cNvSpPr>
          <p:nvPr/>
        </p:nvSpPr>
        <p:spPr bwMode="auto">
          <a:xfrm flipH="1">
            <a:off x="952500" y="3394075"/>
            <a:ext cx="1588" cy="45085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2" name="Line 3098"/>
          <p:cNvSpPr>
            <a:spLocks noChangeShapeType="1"/>
          </p:cNvSpPr>
          <p:nvPr/>
        </p:nvSpPr>
        <p:spPr bwMode="auto">
          <a:xfrm rot="-2497903">
            <a:off x="2587625" y="2181225"/>
            <a:ext cx="19050" cy="73501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3" name="Line 3099"/>
          <p:cNvSpPr>
            <a:spLocks noChangeShapeType="1"/>
          </p:cNvSpPr>
          <p:nvPr/>
        </p:nvSpPr>
        <p:spPr bwMode="auto">
          <a:xfrm flipH="1">
            <a:off x="2990850" y="3403600"/>
            <a:ext cx="1588" cy="156845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4" name="Line 3100"/>
          <p:cNvSpPr>
            <a:spLocks noChangeShapeType="1"/>
          </p:cNvSpPr>
          <p:nvPr/>
        </p:nvSpPr>
        <p:spPr bwMode="auto">
          <a:xfrm flipH="1">
            <a:off x="962025" y="4332288"/>
            <a:ext cx="1588" cy="65405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5" name="Rectangle 3101"/>
          <p:cNvSpPr>
            <a:spLocks noChangeArrowheads="1"/>
          </p:cNvSpPr>
          <p:nvPr/>
        </p:nvSpPr>
        <p:spPr bwMode="auto">
          <a:xfrm>
            <a:off x="204788" y="1362075"/>
            <a:ext cx="3525837" cy="5340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66" name="Rectangle 3102"/>
          <p:cNvSpPr>
            <a:spLocks noChangeArrowheads="1"/>
          </p:cNvSpPr>
          <p:nvPr/>
        </p:nvSpPr>
        <p:spPr bwMode="auto">
          <a:xfrm>
            <a:off x="5348288" y="1355725"/>
            <a:ext cx="3525837" cy="5340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1600200" y="76200"/>
            <a:ext cx="5943600" cy="11938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>
                <a:latin typeface="Tahoma" pitchFamily="34" charset="0"/>
              </a:rPr>
              <a:t>Pharmacological treatment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>
                <a:latin typeface="Tahoma" pitchFamily="34" charset="0"/>
              </a:rPr>
              <a:t>before having a diagnosis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019300"/>
          </a:xfrm>
          <a:solidFill>
            <a:srgbClr val="66FFFF"/>
          </a:solidFill>
          <a:ln/>
        </p:spPr>
        <p:txBody>
          <a:bodyPr/>
          <a:lstStyle/>
          <a:p>
            <a:pPr algn="ctr" defTabSz="762000">
              <a:lnSpc>
                <a:spcPct val="90000"/>
              </a:lnSpc>
              <a:buFontTx/>
              <a:buNone/>
            </a:pPr>
            <a:r>
              <a:rPr lang="it-IT" sz="2400" b="1" i="1">
                <a:latin typeface="Arial" charset="0"/>
                <a:sym typeface="Symbol" pitchFamily="18" charset="2"/>
              </a:rPr>
              <a:t>AIMS</a:t>
            </a:r>
          </a:p>
          <a:p>
            <a:pPr algn="ctr" defTabSz="762000">
              <a:lnSpc>
                <a:spcPct val="90000"/>
              </a:lnSpc>
              <a:buFontTx/>
              <a:buNone/>
            </a:pPr>
            <a:r>
              <a:rPr lang="it-IT" sz="24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</a:t>
            </a:r>
            <a:r>
              <a:rPr lang="it-IT" sz="2400" b="1" i="1" u="sng">
                <a:latin typeface="Arial" charset="0"/>
              </a:rPr>
              <a:t>precursors</a:t>
            </a:r>
            <a:r>
              <a:rPr lang="it-IT" sz="2400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24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</a:t>
            </a:r>
            <a:r>
              <a:rPr lang="it-IT" sz="2400" b="1" i="1" u="sng">
                <a:latin typeface="Arial" charset="0"/>
              </a:rPr>
              <a:t>catabolism</a:t>
            </a:r>
            <a:r>
              <a:rPr lang="it-IT" sz="2400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it-IT" sz="2400" b="1">
                <a:solidFill>
                  <a:srgbClr val="00CC00"/>
                </a:solidFill>
                <a:latin typeface="Arial" charset="0"/>
                <a:sym typeface="Symbol" pitchFamily="18" charset="2"/>
              </a:rPr>
              <a:t></a:t>
            </a:r>
            <a:r>
              <a:rPr lang="it-IT" sz="2400" b="1" i="1" u="sng">
                <a:latin typeface="Arial" charset="0"/>
              </a:rPr>
              <a:t>anabolism</a:t>
            </a:r>
            <a:endParaRPr lang="it-IT" b="1">
              <a:solidFill>
                <a:srgbClr val="000066"/>
              </a:solidFill>
              <a:latin typeface="Arial" charset="0"/>
            </a:endParaRPr>
          </a:p>
          <a:p>
            <a:pPr defTabSz="762000">
              <a:lnSpc>
                <a:spcPct val="90000"/>
              </a:lnSpc>
            </a:pPr>
            <a:r>
              <a:rPr lang="it-IT" sz="2400">
                <a:latin typeface="Arial" charset="0"/>
              </a:rPr>
              <a:t>stop protein </a:t>
            </a:r>
          </a:p>
          <a:p>
            <a:pPr defTabSz="762000">
              <a:lnSpc>
                <a:spcPct val="90000"/>
              </a:lnSpc>
            </a:pPr>
            <a:r>
              <a:rPr lang="it-IT" sz="2400">
                <a:latin typeface="Arial" charset="0"/>
              </a:rPr>
              <a:t>caloric intake </a:t>
            </a:r>
            <a:r>
              <a:rPr lang="it-IT" sz="2400">
                <a:latin typeface="Arial" charset="0"/>
                <a:sym typeface="Symbol" pitchFamily="18" charset="2"/>
              </a:rPr>
              <a:t></a:t>
            </a:r>
            <a:r>
              <a:rPr lang="it-IT" sz="2400">
                <a:latin typeface="Arial" charset="0"/>
              </a:rPr>
              <a:t>100 kcal/kg</a:t>
            </a:r>
          </a:p>
          <a:p>
            <a:pPr defTabSz="762000">
              <a:lnSpc>
                <a:spcPct val="90000"/>
              </a:lnSpc>
            </a:pPr>
            <a:r>
              <a:rPr lang="it-IT" sz="2400">
                <a:latin typeface="Arial" charset="0"/>
              </a:rPr>
              <a:t>insulin                                                   </a:t>
            </a:r>
            <a:r>
              <a:rPr lang="it-IT" sz="2400" b="1" i="1">
                <a:latin typeface="Arial" charset="0"/>
              </a:rPr>
              <a:t>…and</a:t>
            </a:r>
            <a:endParaRPr lang="it-IT" i="1">
              <a:latin typeface="Arial" charset="0"/>
            </a:endParaRP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685800" y="3581400"/>
            <a:ext cx="7772400" cy="3200400"/>
          </a:xfrm>
          <a:prstGeom prst="rect">
            <a:avLst/>
          </a:prstGeom>
          <a:solidFill>
            <a:srgbClr val="66FFFF"/>
          </a:solidFill>
          <a:ln w="28575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762000">
              <a:spcBef>
                <a:spcPct val="20000"/>
              </a:spcBef>
            </a:pPr>
            <a:r>
              <a:rPr lang="it-IT" sz="2400" b="1" i="1" u="sng"/>
              <a:t>endogenous depuration</a:t>
            </a:r>
            <a:endParaRPr lang="it-IT" sz="2400" b="1" i="1"/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it-IT" sz="2400"/>
              <a:t>arginine 250 mg/Kg/2 hrs + 250 - 500 mg/Kg/day 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it-IT" sz="2400"/>
              <a:t>carnitine 1g i.v. bolus  250 - 500 mg/Kg/day 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it-IT" sz="2400"/>
              <a:t>vitamins (B12 1 mg,biotin 5-15 mg)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it-IT" sz="2400"/>
              <a:t>benzoate 250 mg/Kg/2 hrs + 250 mg/Kg/day or</a:t>
            </a:r>
          </a:p>
          <a:p>
            <a:pPr marL="342900" indent="-342900" defTabSz="762000">
              <a:spcBef>
                <a:spcPct val="20000"/>
              </a:spcBef>
            </a:pPr>
            <a:r>
              <a:rPr lang="it-IT" sz="2400" i="1"/>
              <a:t>    </a:t>
            </a:r>
            <a:r>
              <a:rPr lang="it-IT" sz="2400"/>
              <a:t>peroral phenylbutyrate </a:t>
            </a:r>
            <a:r>
              <a:rPr lang="it-IT" sz="2400" b="1"/>
              <a:t>(only after UCD diagnosis)</a:t>
            </a:r>
            <a:r>
              <a:rPr lang="it-IT" sz="2400"/>
              <a:t> 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endParaRPr lang="it-IT" sz="2400"/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876800" y="6400800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/>
              <a:t>Picca et al. Ped Nephrol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899</Words>
  <Application>Microsoft Office PowerPoint</Application>
  <PresentationFormat>On-screen Show (4:3)</PresentationFormat>
  <Paragraphs>260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Struttura predefinita</vt:lpstr>
      <vt:lpstr>Documento</vt:lpstr>
      <vt:lpstr>Fotografia di Photo Editor </vt:lpstr>
      <vt:lpstr>Chart</vt:lpstr>
      <vt:lpstr>Case Study in RRT in In Born Error of Metabolism</vt:lpstr>
      <vt:lpstr>In Born Error of Metabolism</vt:lpstr>
      <vt:lpstr>In Born Error of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RRT intervention</vt:lpstr>
      <vt:lpstr>RRT intervention</vt:lpstr>
      <vt:lpstr>Ammonia Clearance </vt:lpstr>
      <vt:lpstr>RRT intervention</vt:lpstr>
      <vt:lpstr>Ammonia Clearance </vt:lpstr>
      <vt:lpstr>RRT intervention</vt:lpstr>
      <vt:lpstr>PowerPoint Presentation</vt:lpstr>
      <vt:lpstr>PowerPoint Presentation</vt:lpstr>
      <vt:lpstr>PowerPoint Presentation</vt:lpstr>
      <vt:lpstr>AMMONIUM CLEARANCE AND FILTRATION FRACTION USING DIFFERENT DIALYSIS MODALITIES. </vt:lpstr>
      <vt:lpstr>DIALYSIS IN NEONATAL HYPERAMMONEMIA. Data of the literature</vt:lpstr>
      <vt:lpstr>Drug clearance</vt:lpstr>
      <vt:lpstr>Solute Clearance in I E M</vt:lpstr>
      <vt:lpstr>Conclusion</vt:lpstr>
      <vt:lpstr>Conclusion</vt:lpstr>
      <vt:lpstr>PowerPoint Presentation</vt:lpstr>
    </vt:vector>
  </TitlesOfParts>
  <Company>O.P.B.G.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and OA</dc:title>
  <dc:creator>Nefrologia</dc:creator>
  <cp:lastModifiedBy>VCU User</cp:lastModifiedBy>
  <cp:revision>288</cp:revision>
  <dcterms:created xsi:type="dcterms:W3CDTF">2002-09-30T14:06:21Z</dcterms:created>
  <dcterms:modified xsi:type="dcterms:W3CDTF">2014-05-03T20:03:47Z</dcterms:modified>
</cp:coreProperties>
</file>