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8" r:id="rId12"/>
    <p:sldId id="269" r:id="rId13"/>
    <p:sldId id="267" r:id="rId14"/>
    <p:sldId id="270" r:id="rId15"/>
    <p:sldId id="272" r:id="rId16"/>
    <p:sldId id="275" r:id="rId17"/>
    <p:sldId id="276" r:id="rId18"/>
    <p:sldId id="277" r:id="rId19"/>
    <p:sldId id="279" r:id="rId20"/>
    <p:sldId id="273" r:id="rId21"/>
    <p:sldId id="274" r:id="rId22"/>
    <p:sldId id="280" r:id="rId23"/>
    <p:sldId id="281" r:id="rId24"/>
    <p:sldId id="283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Photo Editor Photo" r:id="rId3" imgW="28571429" imgH="21428571" progId="MSPhotoEd.3">
                  <p:embed/>
                </p:oleObj>
              </mc:Choice>
              <mc:Fallback>
                <p:oleObj name="Photo Editor Photo" r:id="rId3" imgW="28571429" imgH="214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golp6s\AppData\Local\Temp\XPgrpwise\kidney supporting organs 1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0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2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2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889B27-BF19-4682-B313-2352B94CD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2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golp6s\AppData\Local\Temp\XPgrpwise\kidney supporting organs 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" y="5867400"/>
            <a:ext cx="74395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4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7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6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0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1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0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hoto Editor Photo" r:id="rId17" imgW="28571429" imgH="21428571" progId="MSPhotoEd.3">
                  <p:embed/>
                </p:oleObj>
              </mc:Choice>
              <mc:Fallback>
                <p:oleObj name="Photo Editor Photo" r:id="rId17" imgW="28571429" imgH="214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991FCEA-2B36-4EE7-ABE0-3B5C7D62DA58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505200" y="6248400"/>
            <a:ext cx="213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Gill Sans MT Ext Condensed Bold" pitchFamily="34" charset="0"/>
              </a:rPr>
              <a:t>The Center for Acute Care Nephrology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AKI Definitions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1336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Stuart L. Goldstein, MD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Professor of Pediatrics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University of Cincinnati College of Medicine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Director, Center for Acute Care Nephrology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Nephrology and Hypertension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The Heart Institute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Cincinnati Children’s Hospital Medical Center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88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590800"/>
            <a:ext cx="4038600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err="1"/>
              <a:t>eCCl</a:t>
            </a:r>
            <a:r>
              <a:rPr lang="en-US" sz="2000" dirty="0"/>
              <a:t> determined by Schwartz formula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Baseline </a:t>
            </a:r>
            <a:r>
              <a:rPr lang="en-US" sz="2000" dirty="0" err="1"/>
              <a:t>eCCl</a:t>
            </a:r>
            <a:r>
              <a:rPr lang="en-US" sz="2000" dirty="0"/>
              <a:t> from three months before PICU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120 </a:t>
            </a:r>
            <a:r>
              <a:rPr lang="en-US" sz="1800" dirty="0"/>
              <a:t>ml/min/1.73m</a:t>
            </a:r>
            <a:r>
              <a:rPr lang="en-US" sz="1800" baseline="30000" dirty="0"/>
              <a:t>2</a:t>
            </a:r>
            <a:r>
              <a:rPr lang="en-US" sz="1800" dirty="0"/>
              <a:t> if no data available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pRIFLE</a:t>
            </a:r>
            <a:r>
              <a:rPr lang="en-US" sz="2000" dirty="0"/>
              <a:t> differs from RIFLE in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Oliguria duration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RIFLE-F limit </a:t>
            </a:r>
            <a:r>
              <a:rPr lang="en-US" sz="1800" dirty="0" err="1"/>
              <a:t>eCCl</a:t>
            </a:r>
            <a:endParaRPr lang="en-US" sz="1800" dirty="0"/>
          </a:p>
        </p:txBody>
      </p:sp>
      <p:pic>
        <p:nvPicPr>
          <p:cNvPr id="2099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4562" y="2579688"/>
            <a:ext cx="4335996" cy="2754312"/>
          </a:xfrm>
          <a:noFill/>
          <a:ln/>
        </p:spPr>
      </p:pic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5562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38100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32222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324600"/>
            <a:ext cx="2209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82" y="1284401"/>
            <a:ext cx="5756744" cy="464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" y="1981200"/>
            <a:ext cx="8610600" cy="3276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Additional 11 studies in past year alone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Total patients= 9,825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400" dirty="0" smtClean="0"/>
              <a:t>Nephrotoxic medications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400" dirty="0" smtClean="0"/>
              <a:t>Post CPB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400" dirty="0" smtClean="0"/>
              <a:t>Emergency center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400" dirty="0" smtClean="0"/>
              <a:t>Biomarker outcomes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400" dirty="0" smtClean="0"/>
              <a:t>Kidney transplant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400" dirty="0" smtClean="0"/>
              <a:t>Trauma</a:t>
            </a:r>
          </a:p>
        </p:txBody>
      </p:sp>
    </p:spTree>
    <p:extLst>
      <p:ext uri="{BB962C8B-B14F-4D97-AF65-F5344CB8AC3E}">
        <p14:creationId xmlns:p14="http://schemas.microsoft.com/office/powerpoint/2010/main" val="37488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32222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19850"/>
            <a:ext cx="2209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1513" y="1676400"/>
            <a:ext cx="3236913" cy="3733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err="1" smtClean="0"/>
              <a:t>pRIFLE</a:t>
            </a:r>
            <a:r>
              <a:rPr lang="en-US" sz="2200" dirty="0" smtClean="0"/>
              <a:t> AKI rates and distributions varied with populations studied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Most studies show association between </a:t>
            </a:r>
            <a:r>
              <a:rPr lang="en-US" sz="2200" dirty="0" err="1" smtClean="0"/>
              <a:t>pRIFLE</a:t>
            </a:r>
            <a:r>
              <a:rPr lang="en-US" sz="2200" dirty="0" smtClean="0"/>
              <a:t>-I/F and mortality or 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Criteria not uniformly applied across studies</a:t>
            </a:r>
            <a:endParaRPr lang="en-US" sz="2200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570831"/>
            <a:ext cx="50482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4800" y="1752600"/>
            <a:ext cx="8534400" cy="3505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Outcomes associated with </a:t>
            </a:r>
            <a:r>
              <a:rPr lang="en-US" sz="2400" dirty="0" err="1" smtClean="0"/>
              <a:t>pRIFLE</a:t>
            </a:r>
            <a:r>
              <a:rPr lang="en-US" sz="2400" dirty="0" smtClean="0"/>
              <a:t>-I or –F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pRIFLE</a:t>
            </a:r>
            <a:r>
              <a:rPr lang="en-US" sz="2400" dirty="0" smtClean="0"/>
              <a:t>-I (100% </a:t>
            </a:r>
            <a:r>
              <a:rPr lang="en-US" sz="2400" dirty="0" err="1" smtClean="0"/>
              <a:t>SCr</a:t>
            </a:r>
            <a:r>
              <a:rPr lang="en-US" sz="2400" dirty="0" smtClean="0"/>
              <a:t> rise) used for risk stratification comparison across populations in Renal Angina development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should use </a:t>
            </a:r>
            <a:r>
              <a:rPr lang="en-US" sz="2400" dirty="0" err="1" smtClean="0"/>
              <a:t>pRIFLE</a:t>
            </a:r>
            <a:r>
              <a:rPr lang="en-US" sz="2400" dirty="0" smtClean="0"/>
              <a:t>-R to direct “low hanging fruit” management change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88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AKIN Definition</a:t>
            </a:r>
          </a:p>
        </p:txBody>
      </p:sp>
      <p:pic>
        <p:nvPicPr>
          <p:cNvPr id="21197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1" b="-1904"/>
          <a:stretch>
            <a:fillRect/>
          </a:stretch>
        </p:blipFill>
        <p:spPr bwMode="auto">
          <a:xfrm>
            <a:off x="195994" y="1828801"/>
            <a:ext cx="8513745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19800" y="2057400"/>
            <a:ext cx="2514600" cy="838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3352800"/>
          </a:xfrm>
        </p:spPr>
        <p:txBody>
          <a:bodyPr/>
          <a:lstStyle/>
          <a:p>
            <a:pPr eaLnBrk="1" hangingPunct="1"/>
            <a:r>
              <a:rPr lang="en-US" dirty="0" smtClean="0"/>
              <a:t>Retrospective analysis of 490 infants (age &lt;90 days)</a:t>
            </a:r>
          </a:p>
          <a:p>
            <a:pPr eaLnBrk="1" hangingPunct="1"/>
            <a:r>
              <a:rPr lang="en-US" dirty="0" smtClean="0"/>
              <a:t>All underwent cardiac surgery requiring cardiopulmonary bypass</a:t>
            </a:r>
          </a:p>
          <a:p>
            <a:pPr eaLnBrk="1" hangingPunct="1"/>
            <a:r>
              <a:rPr lang="en-US" dirty="0" smtClean="0"/>
              <a:t>Postoperative AKI (AKIN criteria) occurred in 225 patients (52.3%)</a:t>
            </a: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410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1219200"/>
            <a:ext cx="3086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6200"/>
            <a:ext cx="64960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559067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47800"/>
            <a:ext cx="3086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8125" y="3352800"/>
            <a:ext cx="5476875" cy="12192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14750"/>
            <a:ext cx="6162540" cy="370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90800" y="3733800"/>
            <a:ext cx="5943600" cy="12954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04800"/>
            <a:ext cx="431482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8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43000" cy="95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2" y="1295400"/>
            <a:ext cx="883089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9" y="609600"/>
            <a:ext cx="878339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0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86000"/>
            <a:ext cx="43434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1000 </a:t>
            </a:r>
            <a:r>
              <a:rPr lang="en-US" sz="2400" dirty="0"/>
              <a:t>patients in the </a:t>
            </a:r>
            <a:r>
              <a:rPr lang="en-US" sz="2400" dirty="0" err="1"/>
              <a:t>ARDSnet</a:t>
            </a:r>
            <a:r>
              <a:rPr lang="en-US" sz="2400" dirty="0"/>
              <a:t> study</a:t>
            </a:r>
          </a:p>
          <a:p>
            <a:pPr eaLnBrk="1" hangingPunct="1"/>
            <a:r>
              <a:rPr lang="en-US" sz="2000" dirty="0" smtClean="0"/>
              <a:t>Liberal vs. conservative fluid strategy</a:t>
            </a:r>
          </a:p>
          <a:p>
            <a:pPr eaLnBrk="1" hangingPunct="1"/>
            <a:r>
              <a:rPr lang="en-US" sz="2000" dirty="0" smtClean="0"/>
              <a:t>Patients in the liberal strategy 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group received:</a:t>
            </a:r>
          </a:p>
          <a:p>
            <a:pPr lvl="1" eaLnBrk="1" hangingPunct="1"/>
            <a:r>
              <a:rPr lang="en-US" sz="1800" dirty="0" smtClean="0"/>
              <a:t>More fluid boluses</a:t>
            </a:r>
          </a:p>
          <a:p>
            <a:pPr lvl="1" eaLnBrk="1" hangingPunct="1"/>
            <a:r>
              <a:rPr lang="en-US" sz="1800" dirty="0" smtClean="0"/>
              <a:t>Less diuretics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ch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05000"/>
            <a:ext cx="4267200" cy="3470275"/>
          </a:xfr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54864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18796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495800" y="2590800"/>
            <a:ext cx="4191000" cy="1295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Review current AKI definitions</a:t>
            </a:r>
          </a:p>
          <a:p>
            <a:pPr lvl="1"/>
            <a:r>
              <a:rPr lang="en-US" dirty="0" smtClean="0"/>
              <a:t>RIFLE</a:t>
            </a:r>
          </a:p>
          <a:p>
            <a:pPr lvl="1"/>
            <a:r>
              <a:rPr lang="en-US" dirty="0" err="1" smtClean="0"/>
              <a:t>pRIFLE</a:t>
            </a:r>
            <a:endParaRPr lang="en-US" dirty="0" smtClean="0"/>
          </a:p>
          <a:p>
            <a:pPr lvl="1"/>
            <a:r>
              <a:rPr lang="en-US" dirty="0" smtClean="0"/>
              <a:t>AKIN</a:t>
            </a:r>
          </a:p>
          <a:p>
            <a:pPr lvl="1"/>
            <a:r>
              <a:rPr lang="en-US" dirty="0" smtClean="0"/>
              <a:t>KDIGO</a:t>
            </a:r>
          </a:p>
          <a:p>
            <a:r>
              <a:rPr lang="en-US" dirty="0" smtClean="0"/>
              <a:t>Application of definitions across populations</a:t>
            </a:r>
          </a:p>
          <a:p>
            <a:r>
              <a:rPr lang="en-US" dirty="0" smtClean="0"/>
              <a:t>Effect of volume status on AKI epidemiology</a:t>
            </a:r>
          </a:p>
          <a:p>
            <a:r>
              <a:rPr lang="en-US" dirty="0" smtClean="0"/>
              <a:t>Set the stage for Devarajan, Chawla and Symons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339634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6096000"/>
            <a:ext cx="18954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63" y="1367584"/>
            <a:ext cx="5742937" cy="438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48463" y="1367584"/>
            <a:ext cx="5742937" cy="152801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00200" y="2743200"/>
            <a:ext cx="5742937" cy="9906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48463" y="3733800"/>
            <a:ext cx="5742937" cy="8382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48463" y="4568780"/>
            <a:ext cx="5742937" cy="76522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72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18954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96222"/>
            <a:ext cx="5808663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124200"/>
            <a:ext cx="5638800" cy="609600"/>
          </a:xfrm>
          <a:prstGeom prst="rect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73" y="1066800"/>
            <a:ext cx="765544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3200400"/>
            <a:ext cx="7391400" cy="914400"/>
          </a:xfrm>
          <a:prstGeom prst="rect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76800" y="2209800"/>
            <a:ext cx="3505200" cy="1905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Standardized AKI definitions demonstrate small rises in </a:t>
            </a:r>
            <a:r>
              <a:rPr lang="en-US" dirty="0" err="1" smtClean="0"/>
              <a:t>creatinine</a:t>
            </a:r>
            <a:r>
              <a:rPr lang="en-US" dirty="0" smtClean="0"/>
              <a:t> are independently associated with poor outcomes</a:t>
            </a:r>
          </a:p>
          <a:p>
            <a:r>
              <a:rPr lang="en-US" dirty="0" smtClean="0"/>
              <a:t>Standardized AKI severity strata demonstrate worsening AKI severity increases the rate of poor outcomes</a:t>
            </a:r>
          </a:p>
          <a:p>
            <a:r>
              <a:rPr lang="en-US" dirty="0" smtClean="0"/>
              <a:t>Fluid overload may mask </a:t>
            </a:r>
            <a:r>
              <a:rPr lang="en-US" dirty="0" err="1" smtClean="0"/>
              <a:t>creatinine</a:t>
            </a:r>
            <a:r>
              <a:rPr lang="en-US" dirty="0" smtClean="0"/>
              <a:t> based AKI detection, underestimating AKI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Conclusions: Setting the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648200"/>
          </a:xfrm>
        </p:spPr>
        <p:txBody>
          <a:bodyPr/>
          <a:lstStyle/>
          <a:p>
            <a:r>
              <a:rPr lang="en-US" dirty="0" smtClean="0"/>
              <a:t>Serum </a:t>
            </a:r>
            <a:r>
              <a:rPr lang="en-US" dirty="0" err="1" smtClean="0"/>
              <a:t>creatinine</a:t>
            </a:r>
            <a:r>
              <a:rPr lang="en-US" dirty="0" smtClean="0"/>
              <a:t> change is a late functional biomarker of AKI</a:t>
            </a:r>
          </a:p>
          <a:p>
            <a:pPr lvl="1"/>
            <a:r>
              <a:rPr lang="en-US" dirty="0" smtClean="0"/>
              <a:t>Devarajan to discuss novel AKI damage markers</a:t>
            </a:r>
          </a:p>
          <a:p>
            <a:r>
              <a:rPr lang="en-US" dirty="0" smtClean="0"/>
              <a:t>Identification of AKI risk in paramount to directing stage based AKI management and biomarker assessment</a:t>
            </a:r>
          </a:p>
          <a:p>
            <a:pPr lvl="1"/>
            <a:r>
              <a:rPr lang="en-US" dirty="0" smtClean="0"/>
              <a:t>Chawla to discuss the Renal Angina </a:t>
            </a:r>
            <a:r>
              <a:rPr lang="en-US" dirty="0" err="1" smtClean="0"/>
              <a:t>prodrome</a:t>
            </a:r>
            <a:r>
              <a:rPr lang="en-US" dirty="0" smtClean="0"/>
              <a:t> concept</a:t>
            </a:r>
          </a:p>
          <a:p>
            <a:r>
              <a:rPr lang="en-US" dirty="0" smtClean="0"/>
              <a:t>When to initiate supportive and/or therapeutic maneuvers depends upon a standard AKI definition</a:t>
            </a:r>
          </a:p>
          <a:p>
            <a:pPr lvl="1"/>
            <a:r>
              <a:rPr lang="en-US" dirty="0" smtClean="0"/>
              <a:t>Symons to discuss present supportive options</a:t>
            </a:r>
          </a:p>
          <a:p>
            <a:pPr lvl="1"/>
            <a:r>
              <a:rPr lang="en-US" dirty="0" smtClean="0"/>
              <a:t>Devarajan to discuss future therapeutic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143000"/>
            <a:ext cx="85344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404938"/>
            <a:ext cx="779621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golp6s\Desktop\top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31" y="239712"/>
            <a:ext cx="18097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olp6s\Dropbox\2011 AKI Meeting\AKI Conference logo with D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557615" cy="56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600" dirty="0"/>
              <a:t>AKI Definitions to 2002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Over 30 definitions in published literature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Nearly all based on </a:t>
            </a:r>
            <a:r>
              <a:rPr lang="en-US" sz="2000" dirty="0" smtClean="0"/>
              <a:t>absolute/change </a:t>
            </a:r>
            <a:r>
              <a:rPr lang="en-US" sz="2000" dirty="0"/>
              <a:t>in serum </a:t>
            </a:r>
            <a:r>
              <a:rPr lang="en-US" sz="2000" dirty="0" err="1"/>
              <a:t>creatinine</a:t>
            </a:r>
            <a:r>
              <a:rPr lang="en-US" sz="2000" dirty="0"/>
              <a:t> concentration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Pediatric AKI </a:t>
            </a:r>
            <a:r>
              <a:rPr lang="en-US" sz="2000" dirty="0" smtClean="0"/>
              <a:t>definitions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100% rise in </a:t>
            </a:r>
            <a:r>
              <a:rPr lang="en-US" sz="1800" dirty="0" err="1"/>
              <a:t>SCr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 err="1"/>
              <a:t>eCCL</a:t>
            </a:r>
            <a:r>
              <a:rPr lang="en-US" sz="1800" dirty="0"/>
              <a:t> &lt; 75 ml/min/1.73m</a:t>
            </a:r>
            <a:r>
              <a:rPr lang="en-US" sz="1800" baseline="30000" dirty="0"/>
              <a:t>2</a:t>
            </a:r>
          </a:p>
          <a:p>
            <a:pPr lvl="2">
              <a:lnSpc>
                <a:spcPct val="90000"/>
              </a:lnSpc>
            </a:pPr>
            <a:r>
              <a:rPr lang="en-US" sz="1800" dirty="0" err="1"/>
              <a:t>SCr</a:t>
            </a:r>
            <a:r>
              <a:rPr lang="en-US" sz="1800" dirty="0"/>
              <a:t> twice normal for patient </a:t>
            </a:r>
            <a:r>
              <a:rPr lang="en-US" sz="1800" dirty="0" smtClean="0"/>
              <a:t>age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All AKI was created equal – no dimensionality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Is All AKI Created Equal?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2819400"/>
          </a:xfrm>
        </p:spPr>
        <p:txBody>
          <a:bodyPr/>
          <a:lstStyle/>
          <a:p>
            <a:r>
              <a:rPr lang="en-US" dirty="0"/>
              <a:t>Recent adult patient data demonstrate</a:t>
            </a:r>
          </a:p>
          <a:p>
            <a:pPr lvl="1"/>
            <a:r>
              <a:rPr lang="en-US" dirty="0"/>
              <a:t>Small </a:t>
            </a:r>
            <a:r>
              <a:rPr lang="en-US" dirty="0" err="1"/>
              <a:t>SCr</a:t>
            </a:r>
            <a:r>
              <a:rPr lang="en-US" dirty="0"/>
              <a:t> rises associated with mortality</a:t>
            </a:r>
          </a:p>
          <a:p>
            <a:pPr lvl="1"/>
            <a:r>
              <a:rPr lang="en-US" dirty="0"/>
              <a:t>AKI associated with mortality and length of hospitalization</a:t>
            </a:r>
          </a:p>
          <a:p>
            <a:r>
              <a:rPr lang="en-US" dirty="0"/>
              <a:t>AKI is now recognized as risk factor for poor outcome, independent of severity of illness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8382000" cy="4010025"/>
          </a:xfrm>
          <a:noFill/>
          <a:ln/>
        </p:spPr>
      </p:pic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533400" y="2895600"/>
            <a:ext cx="8077200" cy="3810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2895600"/>
            <a:ext cx="1447800" cy="13716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2895600"/>
            <a:ext cx="1447800" cy="13716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228600"/>
            <a:ext cx="420893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nimBg="1"/>
      <p:bldP spid="205829" grpId="1" animBg="1"/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4098925" y="1755775"/>
            <a:ext cx="1000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>
              <a:latin typeface="Garamond" pitchFamily="18" charset="0"/>
            </a:endParaRP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5840413" y="5989638"/>
            <a:ext cx="16287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6399213" y="2427288"/>
            <a:ext cx="1817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6049963" y="4243388"/>
            <a:ext cx="2166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6119813" y="4872038"/>
            <a:ext cx="1258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259013"/>
            <a:ext cx="4276725" cy="32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057400"/>
            <a:ext cx="4343400" cy="3722688"/>
          </a:xfrm>
          <a:noFill/>
          <a:ln/>
        </p:spPr>
      </p:pic>
      <p:pic>
        <p:nvPicPr>
          <p:cNvPr id="2068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096000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38887"/>
            <a:ext cx="2733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9" name="Oval 11"/>
          <p:cNvSpPr>
            <a:spLocks noChangeArrowheads="1"/>
          </p:cNvSpPr>
          <p:nvPr/>
        </p:nvSpPr>
        <p:spPr bwMode="auto">
          <a:xfrm>
            <a:off x="1981200" y="2514600"/>
            <a:ext cx="685800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AKI is NOT </a:t>
            </a:r>
            <a:r>
              <a:rPr lang="en-US" dirty="0" smtClean="0"/>
              <a:t>Created Equal</a:t>
            </a:r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2438400"/>
          </a:xfrm>
        </p:spPr>
        <p:txBody>
          <a:bodyPr/>
          <a:lstStyle/>
          <a:p>
            <a:r>
              <a:rPr lang="en-US" dirty="0"/>
              <a:t>Multidimensional classification system is needed to</a:t>
            </a:r>
          </a:p>
          <a:p>
            <a:pPr lvl="1"/>
            <a:r>
              <a:rPr lang="en-US" dirty="0"/>
              <a:t>Grade AKI severity</a:t>
            </a:r>
          </a:p>
          <a:p>
            <a:pPr lvl="1"/>
            <a:r>
              <a:rPr lang="en-US" dirty="0"/>
              <a:t>Follow changes in kidney function</a:t>
            </a:r>
          </a:p>
          <a:p>
            <a:pPr lvl="1"/>
            <a:r>
              <a:rPr lang="en-US" dirty="0"/>
              <a:t>Standardize AKI as a hard outcome 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AKI RIFLE Criteria: ADQI II</a:t>
            </a:r>
          </a:p>
        </p:txBody>
      </p:sp>
      <p:pic>
        <p:nvPicPr>
          <p:cNvPr id="208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9388" y="1295400"/>
            <a:ext cx="5415625" cy="4876800"/>
          </a:xfrm>
        </p:spPr>
      </p:pic>
      <p:sp>
        <p:nvSpPr>
          <p:cNvPr id="2" name="Rounded Rectangle 1"/>
          <p:cNvSpPr/>
          <p:nvPr/>
        </p:nvSpPr>
        <p:spPr>
          <a:xfrm>
            <a:off x="1676400" y="1371600"/>
            <a:ext cx="5410200" cy="13716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76400" y="2438400"/>
            <a:ext cx="5410200" cy="13716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76400" y="3352800"/>
            <a:ext cx="5410200" cy="13716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5908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92" y="6039469"/>
            <a:ext cx="1371600" cy="3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7035" y="990600"/>
            <a:ext cx="6654800" cy="4900613"/>
          </a:xfrm>
          <a:noFill/>
          <a:ln/>
        </p:spPr>
      </p:pic>
      <p:sp>
        <p:nvSpPr>
          <p:cNvPr id="2" name="Rectangle 1"/>
          <p:cNvSpPr/>
          <p:nvPr/>
        </p:nvSpPr>
        <p:spPr>
          <a:xfrm>
            <a:off x="6096000" y="1219200"/>
            <a:ext cx="457200" cy="441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4800" y="2057400"/>
            <a:ext cx="8610600" cy="3429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Mortality increases with RIFLE strata </a:t>
            </a:r>
          </a:p>
          <a:p>
            <a:pPr algn="ctr"/>
            <a:r>
              <a:rPr lang="en-US" sz="4400" dirty="0" smtClean="0"/>
              <a:t>in </a:t>
            </a:r>
            <a:r>
              <a:rPr lang="en-US" sz="4400" u="sng" dirty="0" smtClean="0"/>
              <a:t>every study</a:t>
            </a:r>
            <a:endParaRPr lang="en-US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CCHMC">
  <a:themeElements>
    <a:clrScheme name="CCHM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CHM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HM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Transformation of the ppCRRT to the ppAKI-RG</Template>
  <TotalTime>173</TotalTime>
  <Words>467</Words>
  <Application>Microsoft Office PowerPoint</Application>
  <PresentationFormat>On-screen Show (4:3)</PresentationFormat>
  <Paragraphs>82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CCHMC</vt:lpstr>
      <vt:lpstr>Photo Editor Photo</vt:lpstr>
      <vt:lpstr>AKI Definitions</vt:lpstr>
      <vt:lpstr>Outline</vt:lpstr>
      <vt:lpstr>AKI Definitions to 2002</vt:lpstr>
      <vt:lpstr>Is All AKI Created Equal?</vt:lpstr>
      <vt:lpstr>PowerPoint Presentation</vt:lpstr>
      <vt:lpstr>PowerPoint Presentation</vt:lpstr>
      <vt:lpstr>All AKI is NOT Created Equal</vt:lpstr>
      <vt:lpstr>AKI RIFLE Criteria: ADQI II</vt:lpstr>
      <vt:lpstr>PowerPoint Presentation</vt:lpstr>
      <vt:lpstr>PowerPoint Presentation</vt:lpstr>
      <vt:lpstr>PowerPoint Presentation</vt:lpstr>
      <vt:lpstr>PowerPoint Presentation</vt:lpstr>
      <vt:lpstr>AKIN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Conclusions: Setting the Table</vt:lpstr>
      <vt:lpstr>PowerPoint Presentation</vt:lpstr>
      <vt:lpstr>PowerPoint Presentation</vt:lpstr>
    </vt:vector>
  </TitlesOfParts>
  <Company>CCHMC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 Definitions</dc:title>
  <dc:creator>CCHMC</dc:creator>
  <cp:lastModifiedBy>CCHMC</cp:lastModifiedBy>
  <cp:revision>29</cp:revision>
  <dcterms:created xsi:type="dcterms:W3CDTF">2012-08-24T16:22:45Z</dcterms:created>
  <dcterms:modified xsi:type="dcterms:W3CDTF">2012-09-24T15:30:03Z</dcterms:modified>
</cp:coreProperties>
</file>