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415" r:id="rId3"/>
    <p:sldId id="418" r:id="rId4"/>
    <p:sldId id="419" r:id="rId5"/>
    <p:sldId id="417" r:id="rId6"/>
    <p:sldId id="288" r:id="rId7"/>
    <p:sldId id="420" r:id="rId8"/>
    <p:sldId id="421" r:id="rId9"/>
    <p:sldId id="436" r:id="rId10"/>
    <p:sldId id="422" r:id="rId11"/>
    <p:sldId id="423" r:id="rId12"/>
    <p:sldId id="437" r:id="rId13"/>
    <p:sldId id="438" r:id="rId14"/>
    <p:sldId id="424" r:id="rId15"/>
    <p:sldId id="429" r:id="rId16"/>
    <p:sldId id="426" r:id="rId17"/>
    <p:sldId id="427" r:id="rId18"/>
    <p:sldId id="428" r:id="rId19"/>
    <p:sldId id="425" r:id="rId20"/>
    <p:sldId id="431" r:id="rId21"/>
    <p:sldId id="439" r:id="rId22"/>
    <p:sldId id="430" r:id="rId23"/>
    <p:sldId id="432" r:id="rId24"/>
    <p:sldId id="440" r:id="rId25"/>
    <p:sldId id="433" r:id="rId26"/>
    <p:sldId id="434" r:id="rId27"/>
    <p:sldId id="435" r:id="rId28"/>
    <p:sldId id="441" r:id="rId29"/>
    <p:sldId id="442" r:id="rId30"/>
    <p:sldId id="443" r:id="rId31"/>
    <p:sldId id="445" r:id="rId32"/>
    <p:sldId id="446" r:id="rId33"/>
    <p:sldId id="444" r:id="rId34"/>
    <p:sldId id="447" r:id="rId35"/>
    <p:sldId id="448" r:id="rId36"/>
    <p:sldId id="449" r:id="rId37"/>
    <p:sldId id="450" r:id="rId38"/>
    <p:sldId id="45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F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8D323-B66B-4848-9952-9C9238F658DD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BF310-084E-421F-9623-49D8560C5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07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9" name="Photo Editor Photo" r:id="rId3" imgW="28571429" imgH="21428571" progId="MSPhotoEd.3">
                  <p:embed/>
                </p:oleObj>
              </mc:Choice>
              <mc:Fallback>
                <p:oleObj name="Photo Editor Photo" r:id="rId3" imgW="28571429" imgH="2142857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91FCEA-2B36-4EE7-ABE0-3B5C7D62DA58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6F1C8-04FE-47CC-9F56-E13E765548A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golp6s\AppData\Local\Temp\XPgrpwise\kidney supporting organs 1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6" y="5791200"/>
            <a:ext cx="838594" cy="85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702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1FCEA-2B36-4EE7-ABE0-3B5C7D62DA58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6F1C8-04FE-47CC-9F56-E13E7655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5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1FCEA-2B36-4EE7-ABE0-3B5C7D62DA58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6F1C8-04FE-47CC-9F56-E13E7655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29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1FCEA-2B36-4EE7-ABE0-3B5C7D62DA58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6F1C8-04FE-47CC-9F56-E13E7655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21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1FCEA-2B36-4EE7-ABE0-3B5C7D62DA58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6F1C8-04FE-47CC-9F56-E13E7655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20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1FCEA-2B36-4EE7-ABE0-3B5C7D62DA58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6F1C8-04FE-47CC-9F56-E13E765548A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golp6s\AppData\Local\Temp\XPgrpwise\kidney supporting organs 1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1" y="5867400"/>
            <a:ext cx="743959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349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1FCEA-2B36-4EE7-ABE0-3B5C7D62DA58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6F1C8-04FE-47CC-9F56-E13E765548A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golp6s\AppData\Local\Temp\XPgrpwise\kidney supporting organs 1_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6" y="5791200"/>
            <a:ext cx="838594" cy="85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771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1FCEA-2B36-4EE7-ABE0-3B5C7D62DA58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6F1C8-04FE-47CC-9F56-E13E7655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60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1FCEA-2B36-4EE7-ABE0-3B5C7D62DA58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6F1C8-04FE-47CC-9F56-E13E7655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03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1FCEA-2B36-4EE7-ABE0-3B5C7D62DA58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6F1C8-04FE-47CC-9F56-E13E765548AB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C:\Users\golp6s\AppData\Local\Temp\XPgrpwise\kidney supporting organs 1_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6" y="5791200"/>
            <a:ext cx="838594" cy="85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206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1FCEA-2B36-4EE7-ABE0-3B5C7D62DA58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6F1C8-04FE-47CC-9F56-E13E765548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C:\Users\golp6s\AppData\Local\Temp\XPgrpwise\kidney supporting organs 1_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6" y="5791200"/>
            <a:ext cx="838594" cy="85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15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1FCEA-2B36-4EE7-ABE0-3B5C7D62DA58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6F1C8-04FE-47CC-9F56-E13E765548A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golp6s\AppData\Local\Temp\XPgrpwise\kidney supporting organs 1_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6" y="5791200"/>
            <a:ext cx="838594" cy="85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509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1FCEA-2B36-4EE7-ABE0-3B5C7D62DA58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6F1C8-04FE-47CC-9F56-E13E7655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2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" name="Photo Editor Photo" r:id="rId16" imgW="28571429" imgH="21428571" progId="MSPhotoEd.3">
                  <p:embed/>
                </p:oleObj>
              </mc:Choice>
              <mc:Fallback>
                <p:oleObj name="Photo Editor Photo" r:id="rId16" imgW="28571429" imgH="2142857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B991FCEA-2B36-4EE7-ABE0-3B5C7D62DA58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A346F1C8-04FE-47CC-9F56-E13E765548AB}" type="slidenum">
              <a:rPr lang="en-US" smtClean="0"/>
              <a:t>‹#›</a:t>
            </a:fld>
            <a:endParaRPr lang="en-US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3505200" y="6248400"/>
            <a:ext cx="213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mtClean="0">
                <a:solidFill>
                  <a:schemeClr val="bg1"/>
                </a:solidFill>
                <a:latin typeface="Gill Sans MT Ext Condensed Bold" pitchFamily="34" charset="0"/>
              </a:rPr>
              <a:t>The Center for Acute Care Nephrology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430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AKI: Emerging</a:t>
            </a:r>
            <a:br>
              <a:rPr lang="en-US" sz="4000" dirty="0" smtClean="0">
                <a:solidFill>
                  <a:schemeClr val="accent1"/>
                </a:solidFill>
              </a:rPr>
            </a:br>
            <a:r>
              <a:rPr lang="en-US" sz="4000" dirty="0" smtClean="0">
                <a:solidFill>
                  <a:schemeClr val="accent1"/>
                </a:solidFill>
              </a:rPr>
              <a:t>Therapeutic Options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26670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Prasad Devarajan, MD</a:t>
            </a:r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/>
              <a:t>Professor of Pediatrics and Developmental Biology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/>
              <a:t>University of Cincinnati College of Medicine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/>
              <a:t>Director, Nephrology and Hypertension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/>
              <a:t>Director, Nephrology Clinical Laboratory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/>
              <a:t>CEO, Dialysis Unit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/>
              <a:t>Cincinnati Children’s Hospital Medical Center</a:t>
            </a:r>
          </a:p>
          <a:p>
            <a:pPr>
              <a:spcBef>
                <a:spcPts val="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885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374909" y="0"/>
            <a:ext cx="831189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Tahoma" pitchFamily="34" charset="0"/>
              </a:rPr>
              <a:t>AKI: p53 </a:t>
            </a:r>
            <a:r>
              <a:rPr lang="en-US" sz="4400" dirty="0" err="1" smtClean="0">
                <a:solidFill>
                  <a:schemeClr val="accent1"/>
                </a:solidFill>
                <a:latin typeface="Tahoma" pitchFamily="34" charset="0"/>
              </a:rPr>
              <a:t>siRNA</a:t>
            </a:r>
            <a:r>
              <a:rPr lang="en-US" sz="4400" dirty="0" smtClean="0">
                <a:solidFill>
                  <a:schemeClr val="accent1"/>
                </a:solidFill>
                <a:latin typeface="Tahoma" pitchFamily="34" charset="0"/>
              </a:rPr>
              <a:t> – Animal Studies</a:t>
            </a:r>
            <a:endParaRPr lang="en-US" sz="4400" dirty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200707" name="Text Box 3"/>
          <p:cNvSpPr txBox="1">
            <a:spLocks noChangeArrowheads="1"/>
          </p:cNvSpPr>
          <p:nvPr/>
        </p:nvSpPr>
        <p:spPr bwMode="auto">
          <a:xfrm>
            <a:off x="2590800" y="5955268"/>
            <a:ext cx="35189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rgbClr val="66FF33"/>
                </a:solidFill>
              </a:rPr>
              <a:t>Molitoris</a:t>
            </a:r>
            <a:r>
              <a:rPr lang="en-US" i="1" dirty="0" smtClean="0">
                <a:solidFill>
                  <a:srgbClr val="66FF33"/>
                </a:solidFill>
              </a:rPr>
              <a:t> JASN 20:1754-64, 2009</a:t>
            </a:r>
            <a:endParaRPr lang="en-US" i="1" dirty="0">
              <a:solidFill>
                <a:srgbClr val="66FF33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75881"/>
            <a:ext cx="3648075" cy="221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75882"/>
            <a:ext cx="3571874" cy="221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81375"/>
            <a:ext cx="364807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81374"/>
            <a:ext cx="3571874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01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324415" y="0"/>
            <a:ext cx="841288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Tahoma" pitchFamily="34" charset="0"/>
              </a:rPr>
              <a:t>AKI: p53 </a:t>
            </a:r>
            <a:r>
              <a:rPr lang="en-US" sz="4400" dirty="0" err="1" smtClean="0">
                <a:solidFill>
                  <a:schemeClr val="accent1"/>
                </a:solidFill>
                <a:latin typeface="Tahoma" pitchFamily="34" charset="0"/>
              </a:rPr>
              <a:t>siRNA</a:t>
            </a:r>
            <a:r>
              <a:rPr lang="en-US" sz="4400" dirty="0" smtClean="0">
                <a:solidFill>
                  <a:schemeClr val="accent1"/>
                </a:solidFill>
                <a:latin typeface="Tahoma" pitchFamily="34" charset="0"/>
              </a:rPr>
              <a:t> – Human Studies</a:t>
            </a:r>
            <a:endParaRPr lang="en-US" sz="4400" dirty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200707" name="Text Box 3"/>
          <p:cNvSpPr txBox="1">
            <a:spLocks noChangeArrowheads="1"/>
          </p:cNvSpPr>
          <p:nvPr/>
        </p:nvSpPr>
        <p:spPr bwMode="auto">
          <a:xfrm>
            <a:off x="2881837" y="5562600"/>
            <a:ext cx="33665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i="1" dirty="0" smtClean="0">
                <a:solidFill>
                  <a:srgbClr val="66FF33"/>
                </a:solidFill>
              </a:rPr>
              <a:t>Quark Pharmaceuticals</a:t>
            </a:r>
          </a:p>
          <a:p>
            <a:pPr algn="ctr"/>
            <a:r>
              <a:rPr lang="en-US" i="1" dirty="0" smtClean="0">
                <a:solidFill>
                  <a:srgbClr val="66FF33"/>
                </a:solidFill>
              </a:rPr>
              <a:t>ClinicalTrials.gov </a:t>
            </a:r>
            <a:r>
              <a:rPr lang="en-US" i="1" dirty="0" smtClean="0">
                <a:solidFill>
                  <a:srgbClr val="66FF33"/>
                </a:solidFill>
              </a:rPr>
              <a:t>NCT00554359</a:t>
            </a:r>
            <a:endParaRPr lang="en-US" i="1" dirty="0">
              <a:solidFill>
                <a:srgbClr val="66FF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72001"/>
          </a:xfrm>
        </p:spPr>
        <p:txBody>
          <a:bodyPr/>
          <a:lstStyle/>
          <a:p>
            <a:r>
              <a:rPr lang="en-US" dirty="0" smtClean="0"/>
              <a:t>Completed a multicenter Phase I/</a:t>
            </a:r>
            <a:r>
              <a:rPr lang="en-US" dirty="0" err="1" smtClean="0"/>
              <a:t>IIa</a:t>
            </a:r>
            <a:r>
              <a:rPr lang="en-US" dirty="0" smtClean="0"/>
              <a:t>, randomized, double-blind, dose escalation trial of the safety and pharmacokinetics of </a:t>
            </a:r>
            <a:r>
              <a:rPr lang="en-US" dirty="0" smtClean="0"/>
              <a:t>p53 </a:t>
            </a:r>
            <a:r>
              <a:rPr lang="en-US" dirty="0" err="1" smtClean="0"/>
              <a:t>siRNA</a:t>
            </a:r>
            <a:r>
              <a:rPr lang="en-US" dirty="0" smtClean="0"/>
              <a:t> in </a:t>
            </a:r>
            <a:r>
              <a:rPr lang="en-US" dirty="0" smtClean="0"/>
              <a:t>adults </a:t>
            </a:r>
            <a:r>
              <a:rPr lang="en-US" dirty="0" smtClean="0"/>
              <a:t>undergoing </a:t>
            </a:r>
            <a:r>
              <a:rPr lang="en-US" dirty="0" smtClean="0"/>
              <a:t>cardiovascular surgery with high AKI risk scores</a:t>
            </a:r>
          </a:p>
          <a:p>
            <a:pPr lvl="2"/>
            <a:r>
              <a:rPr lang="en-US" sz="2400" dirty="0" smtClean="0"/>
              <a:t>Single IV injection within 4 hours of bypass</a:t>
            </a:r>
          </a:p>
          <a:p>
            <a:pPr lvl="2"/>
            <a:r>
              <a:rPr lang="en-US" sz="2400" dirty="0" smtClean="0"/>
              <a:t>Pharmacokinetics during first 24 hours</a:t>
            </a:r>
          </a:p>
          <a:p>
            <a:pPr lvl="2"/>
            <a:r>
              <a:rPr lang="en-US" sz="2400" dirty="0" smtClean="0"/>
              <a:t>Follow up for safety and dose limiting toxicities until hospital discharge and then by phone at 6 and 12 months post surgery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2338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324415" y="0"/>
            <a:ext cx="841288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Tahoma" pitchFamily="34" charset="0"/>
              </a:rPr>
              <a:t>AKI: p53 </a:t>
            </a:r>
            <a:r>
              <a:rPr lang="en-US" sz="4400" dirty="0" err="1" smtClean="0">
                <a:solidFill>
                  <a:schemeClr val="accent1"/>
                </a:solidFill>
                <a:latin typeface="Tahoma" pitchFamily="34" charset="0"/>
              </a:rPr>
              <a:t>siRNA</a:t>
            </a:r>
            <a:r>
              <a:rPr lang="en-US" sz="4400" dirty="0" smtClean="0">
                <a:solidFill>
                  <a:schemeClr val="accent1"/>
                </a:solidFill>
                <a:latin typeface="Tahoma" pitchFamily="34" charset="0"/>
              </a:rPr>
              <a:t> – Human Studies</a:t>
            </a:r>
            <a:endParaRPr lang="en-US" sz="4400" dirty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200707" name="Text Box 3"/>
          <p:cNvSpPr txBox="1">
            <a:spLocks noChangeArrowheads="1"/>
          </p:cNvSpPr>
          <p:nvPr/>
        </p:nvSpPr>
        <p:spPr bwMode="auto">
          <a:xfrm>
            <a:off x="2881836" y="5562600"/>
            <a:ext cx="33665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i="1" dirty="0" smtClean="0">
                <a:solidFill>
                  <a:srgbClr val="66FF33"/>
                </a:solidFill>
              </a:rPr>
              <a:t>Quark Pharmaceuticals</a:t>
            </a:r>
          </a:p>
          <a:p>
            <a:pPr algn="ctr"/>
            <a:r>
              <a:rPr lang="en-US" i="1" dirty="0" smtClean="0">
                <a:solidFill>
                  <a:srgbClr val="66FF33"/>
                </a:solidFill>
              </a:rPr>
              <a:t>ClinicalTrials.gov NCT00802347</a:t>
            </a:r>
            <a:endParaRPr lang="en-US" i="1" dirty="0">
              <a:solidFill>
                <a:srgbClr val="66FF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419600"/>
          </a:xfrm>
        </p:spPr>
        <p:txBody>
          <a:bodyPr/>
          <a:lstStyle/>
          <a:p>
            <a:r>
              <a:rPr lang="en-US" dirty="0" smtClean="0"/>
              <a:t>Conducting a randomized, prospective, multicenter, </a:t>
            </a:r>
            <a:r>
              <a:rPr lang="en-US" dirty="0" smtClean="0"/>
              <a:t>Phase I/</a:t>
            </a:r>
            <a:r>
              <a:rPr lang="en-US" dirty="0" err="1" smtClean="0"/>
              <a:t>IIa</a:t>
            </a:r>
            <a:r>
              <a:rPr lang="en-US" dirty="0" smtClean="0"/>
              <a:t> dose escalation trial in adult patients </a:t>
            </a:r>
            <a:r>
              <a:rPr lang="en-US" dirty="0" smtClean="0"/>
              <a:t>to prevent </a:t>
            </a:r>
            <a:r>
              <a:rPr lang="en-US" dirty="0" smtClean="0"/>
              <a:t>delayed graft function </a:t>
            </a:r>
            <a:r>
              <a:rPr lang="en-US" dirty="0" smtClean="0"/>
              <a:t>after high risk </a:t>
            </a:r>
            <a:r>
              <a:rPr lang="en-US" dirty="0" smtClean="0"/>
              <a:t>deceased donor kidney </a:t>
            </a:r>
            <a:r>
              <a:rPr lang="en-US" dirty="0" smtClean="0"/>
              <a:t>transplant </a:t>
            </a:r>
            <a:r>
              <a:rPr lang="en-US" dirty="0"/>
              <a:t>(</a:t>
            </a:r>
            <a:r>
              <a:rPr lang="en-US" dirty="0" smtClean="0"/>
              <a:t>cold ischemia time &gt; 24 hours or from extended criteria donor)</a:t>
            </a:r>
          </a:p>
          <a:p>
            <a:pPr lvl="2"/>
            <a:r>
              <a:rPr lang="en-US" sz="2400" dirty="0" smtClean="0"/>
              <a:t>Single IV dose</a:t>
            </a:r>
          </a:p>
          <a:p>
            <a:pPr lvl="2"/>
            <a:r>
              <a:rPr lang="en-US" sz="2400" dirty="0" smtClean="0"/>
              <a:t>Primary outcomes: safety and pharmacokinetics</a:t>
            </a:r>
          </a:p>
          <a:p>
            <a:pPr lvl="2"/>
            <a:r>
              <a:rPr lang="en-US" sz="2400" dirty="0" smtClean="0"/>
              <a:t>Secondary outcomes: incidence of DGF and rate of improvement in kidney function</a:t>
            </a:r>
            <a:endParaRPr lang="en-US" sz="2400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7960" y="0"/>
            <a:ext cx="90458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1"/>
                </a:solidFill>
                <a:latin typeface="Tahoma" pitchFamily="34" charset="0"/>
              </a:rPr>
              <a:t>p53 </a:t>
            </a:r>
            <a:r>
              <a:rPr lang="en-US" sz="3600" dirty="0" err="1" smtClean="0">
                <a:solidFill>
                  <a:schemeClr val="accent1"/>
                </a:solidFill>
                <a:latin typeface="Tahoma" pitchFamily="34" charset="0"/>
              </a:rPr>
              <a:t>siRNA</a:t>
            </a:r>
            <a:r>
              <a:rPr lang="en-US" sz="3600" dirty="0" smtClean="0">
                <a:solidFill>
                  <a:schemeClr val="accent1"/>
                </a:solidFill>
                <a:latin typeface="Tahoma" pitchFamily="34" charset="0"/>
              </a:rPr>
              <a:t> – </a:t>
            </a:r>
            <a:r>
              <a:rPr lang="en-US" sz="3600" dirty="0" smtClean="0">
                <a:solidFill>
                  <a:schemeClr val="accent1"/>
                </a:solidFill>
                <a:latin typeface="Tahoma" pitchFamily="34" charset="0"/>
              </a:rPr>
              <a:t>What they’re not telling you ...</a:t>
            </a:r>
            <a:endParaRPr lang="en-US" sz="3600" dirty="0">
              <a:solidFill>
                <a:schemeClr val="accent1"/>
              </a:solidFill>
              <a:latin typeface="Tahom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33" y="1143000"/>
            <a:ext cx="4422907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76800" y="1066800"/>
            <a:ext cx="39624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p</a:t>
            </a:r>
            <a:r>
              <a:rPr lang="en-US" sz="2000" dirty="0" smtClean="0">
                <a:solidFill>
                  <a:srgbClr val="FFFF00"/>
                </a:solidFill>
              </a:rPr>
              <a:t>53 – “guardian of the genome”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Tumor suppressor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Prevents gene mutations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Conserves genome stability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rgbClr val="FFFF00"/>
                </a:solidFill>
              </a:rPr>
              <a:t>p</a:t>
            </a:r>
            <a:r>
              <a:rPr lang="en-US" sz="2000" dirty="0" smtClean="0">
                <a:solidFill>
                  <a:srgbClr val="FFFF00"/>
                </a:solidFill>
              </a:rPr>
              <a:t>53 - “policeman of cell damage”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Activates DNA repair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Promotes apoptosis of the irreparably damaged cells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p</a:t>
            </a:r>
            <a:r>
              <a:rPr lang="en-US" sz="2000" dirty="0" smtClean="0">
                <a:solidFill>
                  <a:srgbClr val="FF0000"/>
                </a:solidFill>
              </a:rPr>
              <a:t>53 inhibition may result in excessive proliferation of damaged cells and accumulation of mutations – both renal and extra-renal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86868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1"/>
                </a:solidFill>
              </a:rPr>
              <a:t>Outline - </a:t>
            </a:r>
            <a:r>
              <a:rPr lang="en-US" sz="3200" dirty="0">
                <a:solidFill>
                  <a:schemeClr val="accent1"/>
                </a:solidFill>
              </a:rPr>
              <a:t>Emerging </a:t>
            </a:r>
            <a:r>
              <a:rPr lang="en-US" sz="3200" dirty="0" smtClean="0">
                <a:solidFill>
                  <a:schemeClr val="accent1"/>
                </a:solidFill>
              </a:rPr>
              <a:t>Options </a:t>
            </a:r>
            <a:r>
              <a:rPr lang="en-US" sz="3200" dirty="0">
                <a:solidFill>
                  <a:schemeClr val="accent1"/>
                </a:solidFill>
              </a:rPr>
              <a:t>for </a:t>
            </a:r>
            <a:r>
              <a:rPr lang="en-US" sz="3200" dirty="0" smtClean="0">
                <a:solidFill>
                  <a:schemeClr val="accent1"/>
                </a:solidFill>
              </a:rPr>
              <a:t>AKI Therapy</a:t>
            </a: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4419600"/>
          </a:xfrm>
        </p:spPr>
        <p:txBody>
          <a:bodyPr/>
          <a:lstStyle/>
          <a:p>
            <a:r>
              <a:rPr lang="en-US" sz="2000" dirty="0" smtClean="0"/>
              <a:t>Apoptosis inhibitors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53 </a:t>
            </a:r>
            <a:r>
              <a:rPr lang="en-US" dirty="0" err="1" smtClean="0"/>
              <a:t>siRNA</a:t>
            </a:r>
            <a:endParaRPr lang="en-US" dirty="0" smtClean="0"/>
          </a:p>
          <a:p>
            <a:pPr marL="0" indent="0" algn="ctr">
              <a:buNone/>
            </a:pPr>
            <a:endParaRPr lang="en-US" sz="2000" dirty="0"/>
          </a:p>
          <a:p>
            <a:r>
              <a:rPr lang="en-US" sz="2000" dirty="0" smtClean="0"/>
              <a:t>Iron </a:t>
            </a:r>
            <a:r>
              <a:rPr lang="en-US" sz="2000" dirty="0" err="1" smtClean="0"/>
              <a:t>chelators</a:t>
            </a:r>
            <a:endParaRPr lang="en-US" sz="2000" dirty="0" smtClean="0"/>
          </a:p>
          <a:p>
            <a:pPr lvl="2"/>
            <a:r>
              <a:rPr lang="en-US" dirty="0" err="1" smtClean="0">
                <a:solidFill>
                  <a:srgbClr val="00B0F0"/>
                </a:solidFill>
              </a:rPr>
              <a:t>Deferiprone</a:t>
            </a:r>
            <a:endParaRPr lang="en-US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en-US" sz="2000" dirty="0"/>
          </a:p>
          <a:p>
            <a:r>
              <a:rPr lang="en-US" sz="2000" dirty="0" smtClean="0"/>
              <a:t>Anti-inflammatory agents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lpha-melanocyte stimulating hormone (a-MSH) analog</a:t>
            </a:r>
          </a:p>
          <a:p>
            <a:endParaRPr lang="en-US" sz="2000" dirty="0"/>
          </a:p>
          <a:p>
            <a:r>
              <a:rPr lang="en-US" sz="2000" dirty="0" smtClean="0"/>
              <a:t>Repair agents</a:t>
            </a:r>
          </a:p>
          <a:p>
            <a:pPr lvl="2"/>
            <a:r>
              <a:rPr lang="en-US" dirty="0" err="1" smtClean="0"/>
              <a:t>Mesenchymal</a:t>
            </a:r>
            <a:r>
              <a:rPr lang="en-US" dirty="0" smtClean="0"/>
              <a:t> stem cells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57400" y="5715000"/>
            <a:ext cx="4792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72F868"/>
                </a:solidFill>
              </a:rPr>
              <a:t>All are currently undergoing clinical trials</a:t>
            </a:r>
            <a:endParaRPr lang="en-US" sz="2000" i="1" dirty="0">
              <a:solidFill>
                <a:srgbClr val="72F8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56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1"/>
                </a:solidFill>
              </a:rPr>
              <a:t>Iron Chelation in Experimental AKI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19600"/>
          </a:xfrm>
        </p:spPr>
        <p:txBody>
          <a:bodyPr/>
          <a:lstStyle/>
          <a:p>
            <a:r>
              <a:rPr lang="en-US" dirty="0" smtClean="0"/>
              <a:t>Extensive basic science evidence for the role of labile iron in AKI</a:t>
            </a:r>
          </a:p>
          <a:p>
            <a:r>
              <a:rPr lang="en-US" dirty="0" smtClean="0"/>
              <a:t>Iron chelation shown to have anti-oxidant , anti-apoptotic, and pro-proliferative roles in experimental AKI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013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775215" y="0"/>
            <a:ext cx="751128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Tahoma" pitchFamily="34" charset="0"/>
              </a:rPr>
              <a:t>An Endogenous Iron </a:t>
            </a:r>
            <a:r>
              <a:rPr lang="en-US" sz="4400" dirty="0" err="1" smtClean="0">
                <a:solidFill>
                  <a:schemeClr val="accent1"/>
                </a:solidFill>
                <a:latin typeface="Tahoma" pitchFamily="34" charset="0"/>
              </a:rPr>
              <a:t>Chelator</a:t>
            </a:r>
            <a:endParaRPr lang="en-US" sz="4400" dirty="0">
              <a:solidFill>
                <a:schemeClr val="accent1"/>
              </a:solidFill>
              <a:latin typeface="Tahoma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10638" r="2803" b="23404"/>
          <a:stretch>
            <a:fillRect/>
          </a:stretch>
        </p:blipFill>
        <p:spPr bwMode="auto">
          <a:xfrm>
            <a:off x="381000" y="906462"/>
            <a:ext cx="8305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39653" y="4692650"/>
            <a:ext cx="306404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66FF33"/>
                </a:solidFill>
              </a:rPr>
              <a:t>NGAL-</a:t>
            </a:r>
            <a:r>
              <a:rPr lang="en-US" sz="2800" i="1" dirty="0" err="1" smtClean="0">
                <a:solidFill>
                  <a:srgbClr val="66FF33"/>
                </a:solidFill>
              </a:rPr>
              <a:t>Siderophore</a:t>
            </a:r>
            <a:endParaRPr lang="en-US" sz="2800" i="1" dirty="0">
              <a:solidFill>
                <a:srgbClr val="66FF33"/>
              </a:solidFill>
            </a:endParaRPr>
          </a:p>
          <a:p>
            <a:pPr algn="ctr"/>
            <a:r>
              <a:rPr lang="en-US" sz="2800" i="1" dirty="0">
                <a:solidFill>
                  <a:srgbClr val="66FF33"/>
                </a:solidFill>
              </a:rPr>
              <a:t>(</a:t>
            </a:r>
            <a:r>
              <a:rPr lang="en-US" sz="2800" i="1" dirty="0" err="1">
                <a:solidFill>
                  <a:srgbClr val="66FF33"/>
                </a:solidFill>
              </a:rPr>
              <a:t>Kd</a:t>
            </a:r>
            <a:r>
              <a:rPr lang="en-US" sz="2800" i="1" dirty="0">
                <a:solidFill>
                  <a:srgbClr val="66FF33"/>
                </a:solidFill>
              </a:rPr>
              <a:t> = 0.4 </a:t>
            </a:r>
            <a:r>
              <a:rPr lang="en-US" sz="2800" i="1" dirty="0" err="1">
                <a:solidFill>
                  <a:srgbClr val="66FF33"/>
                </a:solidFill>
              </a:rPr>
              <a:t>nM</a:t>
            </a:r>
            <a:r>
              <a:rPr lang="en-US" sz="2800" i="1" dirty="0">
                <a:solidFill>
                  <a:srgbClr val="66FF33"/>
                </a:solidFill>
              </a:rPr>
              <a:t>)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454525" y="4692650"/>
            <a:ext cx="28606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i="1" dirty="0" err="1">
                <a:solidFill>
                  <a:srgbClr val="FF9933"/>
                </a:solidFill>
              </a:rPr>
              <a:t>Siderophore</a:t>
            </a:r>
            <a:r>
              <a:rPr lang="en-US" sz="2800" i="1" dirty="0">
                <a:solidFill>
                  <a:srgbClr val="FF9933"/>
                </a:solidFill>
              </a:rPr>
              <a:t>-Iron</a:t>
            </a:r>
          </a:p>
          <a:p>
            <a:pPr algn="ctr"/>
            <a:r>
              <a:rPr lang="en-US" sz="2800" i="1" dirty="0">
                <a:solidFill>
                  <a:srgbClr val="FF9933"/>
                </a:solidFill>
              </a:rPr>
              <a:t>(</a:t>
            </a:r>
            <a:r>
              <a:rPr lang="en-US" sz="2800" i="1" dirty="0" err="1">
                <a:solidFill>
                  <a:srgbClr val="FF9933"/>
                </a:solidFill>
              </a:rPr>
              <a:t>Kd</a:t>
            </a:r>
            <a:r>
              <a:rPr lang="en-US" sz="2800" i="1" dirty="0">
                <a:solidFill>
                  <a:srgbClr val="FF9933"/>
                </a:solidFill>
              </a:rPr>
              <a:t> = 10</a:t>
            </a:r>
            <a:r>
              <a:rPr lang="en-US" sz="2800" i="1" baseline="30000" dirty="0">
                <a:solidFill>
                  <a:srgbClr val="FF9933"/>
                </a:solidFill>
              </a:rPr>
              <a:t>-49</a:t>
            </a:r>
            <a:r>
              <a:rPr lang="en-US" sz="2800" i="1" dirty="0">
                <a:solidFill>
                  <a:srgbClr val="FF9933"/>
                </a:solidFill>
              </a:rPr>
              <a:t> M)</a:t>
            </a:r>
          </a:p>
        </p:txBody>
      </p:sp>
    </p:spTree>
    <p:extLst>
      <p:ext uri="{BB962C8B-B14F-4D97-AF65-F5344CB8AC3E}">
        <p14:creationId xmlns:p14="http://schemas.microsoft.com/office/powerpoint/2010/main" val="315090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263187" y="101025"/>
            <a:ext cx="85353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  <a:latin typeface="Tahoma" pitchFamily="34" charset="0"/>
              </a:rPr>
              <a:t>An Endogenous Iron </a:t>
            </a:r>
            <a:r>
              <a:rPr lang="en-US" sz="3200" dirty="0" err="1" smtClean="0">
                <a:solidFill>
                  <a:schemeClr val="accent1"/>
                </a:solidFill>
                <a:latin typeface="Tahoma" pitchFamily="34" charset="0"/>
              </a:rPr>
              <a:t>Chelator</a:t>
            </a:r>
            <a:r>
              <a:rPr lang="en-US" sz="3200" dirty="0" smtClean="0">
                <a:solidFill>
                  <a:schemeClr val="accent1"/>
                </a:solidFill>
                <a:latin typeface="Tahoma" pitchFamily="34" charset="0"/>
              </a:rPr>
              <a:t> Ameliorates AKI</a:t>
            </a:r>
            <a:endParaRPr lang="en-US" sz="3200" dirty="0">
              <a:solidFill>
                <a:schemeClr val="accent1"/>
              </a:solidFill>
              <a:latin typeface="Tahom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086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393950" y="5867400"/>
            <a:ext cx="3930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66FF33"/>
                </a:solidFill>
              </a:rPr>
              <a:t>Mishra et al, JASN 15:3073-82, 2004</a:t>
            </a: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7772400" y="4800600"/>
            <a:ext cx="914400" cy="6096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 rot="16200000">
            <a:off x="6486525" y="2676525"/>
            <a:ext cx="3790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1"/>
                </a:solidFill>
                <a:latin typeface="Tahoma" pitchFamily="34" charset="0"/>
              </a:rPr>
              <a:t>2 hours post-ischemia only</a:t>
            </a:r>
          </a:p>
        </p:txBody>
      </p:sp>
    </p:spTree>
    <p:extLst>
      <p:ext uri="{BB962C8B-B14F-4D97-AF65-F5344CB8AC3E}">
        <p14:creationId xmlns:p14="http://schemas.microsoft.com/office/powerpoint/2010/main" val="271745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393950" y="5867400"/>
            <a:ext cx="3930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66FF33"/>
                </a:solidFill>
              </a:rPr>
              <a:t>Mishra et al, JASN 15:3073-82, 2004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229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63187" y="101025"/>
            <a:ext cx="85353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  <a:latin typeface="Tahoma" pitchFamily="34" charset="0"/>
              </a:rPr>
              <a:t>An Endogenous Iron </a:t>
            </a:r>
            <a:r>
              <a:rPr lang="en-US" sz="3200" dirty="0" err="1" smtClean="0">
                <a:solidFill>
                  <a:schemeClr val="accent1"/>
                </a:solidFill>
                <a:latin typeface="Tahoma" pitchFamily="34" charset="0"/>
              </a:rPr>
              <a:t>Chelator</a:t>
            </a:r>
            <a:r>
              <a:rPr lang="en-US" sz="3200" dirty="0" smtClean="0">
                <a:solidFill>
                  <a:schemeClr val="accent1"/>
                </a:solidFill>
                <a:latin typeface="Tahoma" pitchFamily="34" charset="0"/>
              </a:rPr>
              <a:t> Ameliorates AKI</a:t>
            </a:r>
            <a:endParaRPr lang="en-US" sz="3200" dirty="0">
              <a:solidFill>
                <a:schemeClr val="accent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83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Deferiprone</a:t>
            </a:r>
            <a:r>
              <a:rPr lang="en-US" dirty="0" smtClean="0">
                <a:solidFill>
                  <a:schemeClr val="accent1"/>
                </a:solidFill>
              </a:rPr>
              <a:t> Iron </a:t>
            </a:r>
            <a:r>
              <a:rPr lang="en-US" dirty="0" err="1" smtClean="0">
                <a:solidFill>
                  <a:schemeClr val="accent1"/>
                </a:solidFill>
              </a:rPr>
              <a:t>Chelator</a:t>
            </a:r>
            <a:r>
              <a:rPr lang="en-US" dirty="0" smtClean="0">
                <a:solidFill>
                  <a:schemeClr val="accent1"/>
                </a:solidFill>
              </a:rPr>
              <a:t> in AKI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19600"/>
          </a:xfrm>
        </p:spPr>
        <p:txBody>
          <a:bodyPr/>
          <a:lstStyle/>
          <a:p>
            <a:r>
              <a:rPr lang="en-US" dirty="0" smtClean="0"/>
              <a:t>FDA-approved as an oral therapy to treat thalassemia patients with iron overload due to blood transfusions</a:t>
            </a:r>
          </a:p>
          <a:p>
            <a:r>
              <a:rPr lang="en-US" dirty="0" smtClean="0"/>
              <a:t>Completed Phase II randomized, double-blind, placebo-controlled trial to assess efficacy and safety of oral </a:t>
            </a:r>
            <a:r>
              <a:rPr lang="en-US" dirty="0" err="1" smtClean="0"/>
              <a:t>deferiprone</a:t>
            </a:r>
            <a:r>
              <a:rPr lang="en-US" dirty="0" smtClean="0"/>
              <a:t> (given before and then BID for 8 days after angiography)</a:t>
            </a:r>
          </a:p>
          <a:p>
            <a:pPr lvl="2"/>
            <a:r>
              <a:rPr lang="en-US" sz="2400" dirty="0" smtClean="0"/>
              <a:t>primary outcome: change in novel AKI biomarkers</a:t>
            </a:r>
          </a:p>
          <a:p>
            <a:pPr lvl="2"/>
            <a:r>
              <a:rPr lang="en-US" sz="2400" dirty="0"/>
              <a:t>s</a:t>
            </a:r>
            <a:r>
              <a:rPr lang="en-US" sz="2400" dirty="0" smtClean="0"/>
              <a:t>econdary outcome: change in serum </a:t>
            </a:r>
            <a:r>
              <a:rPr lang="en-US" sz="2400" dirty="0" err="1" smtClean="0"/>
              <a:t>creatinine</a:t>
            </a:r>
            <a:endParaRPr lang="en-US" sz="2400" dirty="0" smtClean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81837" y="5638800"/>
            <a:ext cx="33665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i="1" dirty="0" err="1" smtClean="0">
                <a:solidFill>
                  <a:srgbClr val="66FF33"/>
                </a:solidFill>
              </a:rPr>
              <a:t>CorMedix</a:t>
            </a:r>
            <a:endParaRPr lang="en-US" i="1" dirty="0" smtClean="0">
              <a:solidFill>
                <a:srgbClr val="66FF33"/>
              </a:solidFill>
            </a:endParaRPr>
          </a:p>
          <a:p>
            <a:pPr algn="ctr"/>
            <a:r>
              <a:rPr lang="en-US" i="1" dirty="0" smtClean="0">
                <a:solidFill>
                  <a:srgbClr val="66FF33"/>
                </a:solidFill>
              </a:rPr>
              <a:t>ClinicalTrials.gov </a:t>
            </a:r>
            <a:r>
              <a:rPr lang="en-US" i="1" dirty="0" smtClean="0">
                <a:solidFill>
                  <a:srgbClr val="66FF33"/>
                </a:solidFill>
              </a:rPr>
              <a:t>NCT01146925</a:t>
            </a:r>
            <a:endParaRPr lang="en-US" i="1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43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1931988" y="0"/>
            <a:ext cx="50196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400">
                <a:solidFill>
                  <a:schemeClr val="accent1"/>
                </a:solidFill>
                <a:latin typeface="Tahoma" pitchFamily="34" charset="0"/>
              </a:rPr>
              <a:t>Biochemistry of AKI</a:t>
            </a:r>
          </a:p>
        </p:txBody>
      </p:sp>
      <p:sp>
        <p:nvSpPr>
          <p:cNvPr id="200707" name="Text Box 3"/>
          <p:cNvSpPr txBox="1">
            <a:spLocks noChangeArrowheads="1"/>
          </p:cNvSpPr>
          <p:nvPr/>
        </p:nvSpPr>
        <p:spPr bwMode="auto">
          <a:xfrm>
            <a:off x="2590800" y="5867400"/>
            <a:ext cx="372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66FF33"/>
                </a:solidFill>
              </a:rPr>
              <a:t>Devarajan JASN 17:1503-20, 2006</a:t>
            </a:r>
          </a:p>
        </p:txBody>
      </p:sp>
      <p:pic>
        <p:nvPicPr>
          <p:cNvPr id="2007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0709" name="Oval 5"/>
          <p:cNvSpPr>
            <a:spLocks noChangeArrowheads="1"/>
          </p:cNvSpPr>
          <p:nvPr/>
        </p:nvSpPr>
        <p:spPr bwMode="auto">
          <a:xfrm>
            <a:off x="5638800" y="3810000"/>
            <a:ext cx="609600" cy="457200"/>
          </a:xfrm>
          <a:prstGeom prst="ellipse">
            <a:avLst/>
          </a:prstGeom>
          <a:solidFill>
            <a:srgbClr val="FF3300"/>
          </a:solidFill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0710" name="Text Box 6"/>
          <p:cNvSpPr txBox="1">
            <a:spLocks noChangeArrowheads="1"/>
          </p:cNvSpPr>
          <p:nvPr/>
        </p:nvSpPr>
        <p:spPr bwMode="auto">
          <a:xfrm>
            <a:off x="5638800" y="3810000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CCFF"/>
                </a:solidFill>
              </a:rPr>
              <a:t>Iron</a:t>
            </a:r>
          </a:p>
        </p:txBody>
      </p:sp>
    </p:spTree>
    <p:extLst>
      <p:ext uri="{BB962C8B-B14F-4D97-AF65-F5344CB8AC3E}">
        <p14:creationId xmlns:p14="http://schemas.microsoft.com/office/powerpoint/2010/main" val="146866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Deferiprone</a:t>
            </a:r>
            <a:r>
              <a:rPr lang="en-US" dirty="0" smtClean="0">
                <a:solidFill>
                  <a:schemeClr val="accent1"/>
                </a:solidFill>
              </a:rPr>
              <a:t> Iron </a:t>
            </a:r>
            <a:r>
              <a:rPr lang="en-US" dirty="0" err="1" smtClean="0">
                <a:solidFill>
                  <a:schemeClr val="accent1"/>
                </a:solidFill>
              </a:rPr>
              <a:t>Chelator</a:t>
            </a:r>
            <a:r>
              <a:rPr lang="en-US" dirty="0" smtClean="0">
                <a:solidFill>
                  <a:schemeClr val="accent1"/>
                </a:solidFill>
              </a:rPr>
              <a:t> in AKI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19600"/>
          </a:xfrm>
        </p:spPr>
        <p:txBody>
          <a:bodyPr/>
          <a:lstStyle/>
          <a:p>
            <a:r>
              <a:rPr lang="en-US" dirty="0" smtClean="0"/>
              <a:t>Starting Phase III randomized, double-blind, placebo-controlled trial to assess efficacy and safety of oral </a:t>
            </a:r>
            <a:r>
              <a:rPr lang="en-US" dirty="0" err="1" smtClean="0"/>
              <a:t>deferiprone</a:t>
            </a:r>
            <a:r>
              <a:rPr lang="en-US" dirty="0" smtClean="0"/>
              <a:t> (given before and then BID for 8 days after angiography) in adults with pre-existing CKD</a:t>
            </a:r>
          </a:p>
          <a:p>
            <a:pPr lvl="2"/>
            <a:r>
              <a:rPr lang="en-US" sz="2400" dirty="0" smtClean="0"/>
              <a:t>primary outcome:  a composite of specified renal and cardiovascular clinical events occurring through Day 90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881837" y="5562600"/>
            <a:ext cx="33665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i="1" dirty="0" err="1" smtClean="0">
                <a:solidFill>
                  <a:srgbClr val="66FF33"/>
                </a:solidFill>
              </a:rPr>
              <a:t>CorMedix</a:t>
            </a:r>
            <a:endParaRPr lang="en-US" i="1" dirty="0" smtClean="0">
              <a:solidFill>
                <a:srgbClr val="66FF33"/>
              </a:solidFill>
            </a:endParaRPr>
          </a:p>
          <a:p>
            <a:pPr algn="ctr"/>
            <a:r>
              <a:rPr lang="en-US" i="1" dirty="0" smtClean="0">
                <a:solidFill>
                  <a:srgbClr val="66FF33"/>
                </a:solidFill>
              </a:rPr>
              <a:t>ClinicalTrials.gov </a:t>
            </a:r>
            <a:r>
              <a:rPr lang="en-US" i="1" dirty="0" smtClean="0">
                <a:solidFill>
                  <a:srgbClr val="66FF33"/>
                </a:solidFill>
              </a:rPr>
              <a:t>NCT01146925</a:t>
            </a:r>
            <a:endParaRPr lang="en-US" i="1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461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-141761" y="0"/>
            <a:ext cx="93452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1"/>
                </a:solidFill>
                <a:latin typeface="Tahoma" pitchFamily="34" charset="0"/>
              </a:rPr>
              <a:t>Deferiprone</a:t>
            </a:r>
            <a:r>
              <a:rPr lang="en-US" sz="3600" dirty="0" smtClean="0">
                <a:solidFill>
                  <a:schemeClr val="accent1"/>
                </a:solidFill>
                <a:latin typeface="Tahoma" pitchFamily="34" charset="0"/>
              </a:rPr>
              <a:t> </a:t>
            </a:r>
            <a:r>
              <a:rPr lang="en-US" sz="3600" dirty="0" smtClean="0">
                <a:solidFill>
                  <a:schemeClr val="accent1"/>
                </a:solidFill>
                <a:latin typeface="Tahoma" pitchFamily="34" charset="0"/>
              </a:rPr>
              <a:t>– </a:t>
            </a:r>
            <a:r>
              <a:rPr lang="en-US" sz="3600" dirty="0" smtClean="0">
                <a:solidFill>
                  <a:schemeClr val="accent1"/>
                </a:solidFill>
                <a:latin typeface="Tahoma" pitchFamily="34" charset="0"/>
              </a:rPr>
              <a:t>What they’re not telling you ..</a:t>
            </a:r>
            <a:endParaRPr lang="en-US" sz="3600" dirty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76800"/>
          </a:xfrm>
        </p:spPr>
        <p:txBody>
          <a:bodyPr/>
          <a:lstStyle/>
          <a:p>
            <a:r>
              <a:rPr lang="en-US" dirty="0" smtClean="0"/>
              <a:t>Efficiency of targeting an orally administered </a:t>
            </a:r>
            <a:r>
              <a:rPr lang="en-US" dirty="0" err="1" smtClean="0"/>
              <a:t>chelator</a:t>
            </a:r>
            <a:r>
              <a:rPr lang="en-US" dirty="0" smtClean="0"/>
              <a:t> to the toxic ferric iron in renal tubules in AKI (vasoconstriction)</a:t>
            </a:r>
          </a:p>
          <a:p>
            <a:r>
              <a:rPr lang="en-US" dirty="0" smtClean="0"/>
              <a:t>Systemic side effects of generalized iron chelation - other </a:t>
            </a:r>
            <a:r>
              <a:rPr lang="en-US" dirty="0"/>
              <a:t>iron </a:t>
            </a:r>
            <a:r>
              <a:rPr lang="en-US" dirty="0" err="1"/>
              <a:t>chelators</a:t>
            </a:r>
            <a:r>
              <a:rPr lang="en-US" dirty="0"/>
              <a:t> (</a:t>
            </a:r>
            <a:r>
              <a:rPr lang="en-US" dirty="0" err="1"/>
              <a:t>deferoxamine</a:t>
            </a:r>
            <a:r>
              <a:rPr lang="en-US" dirty="0"/>
              <a:t>) cause systemic </a:t>
            </a:r>
            <a:r>
              <a:rPr lang="en-US" dirty="0" smtClean="0"/>
              <a:t>hypotension</a:t>
            </a:r>
          </a:p>
          <a:p>
            <a:r>
              <a:rPr lang="en-US" dirty="0" smtClean="0"/>
              <a:t>Black box warning – neutropenia and </a:t>
            </a:r>
            <a:r>
              <a:rPr lang="en-US" dirty="0" err="1" smtClean="0"/>
              <a:t>agranulocytosis</a:t>
            </a:r>
            <a:endParaRPr lang="en-US" dirty="0" smtClean="0"/>
          </a:p>
          <a:p>
            <a:r>
              <a:rPr lang="en-US" dirty="0" smtClean="0"/>
              <a:t>May lead to progressive hepatic fibrosis</a:t>
            </a:r>
          </a:p>
        </p:txBody>
      </p:sp>
    </p:spTree>
    <p:extLst>
      <p:ext uri="{BB962C8B-B14F-4D97-AF65-F5344CB8AC3E}">
        <p14:creationId xmlns:p14="http://schemas.microsoft.com/office/powerpoint/2010/main" val="80353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86868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1"/>
                </a:solidFill>
              </a:rPr>
              <a:t>Outline - </a:t>
            </a:r>
            <a:r>
              <a:rPr lang="en-US" sz="3200" dirty="0">
                <a:solidFill>
                  <a:schemeClr val="accent1"/>
                </a:solidFill>
              </a:rPr>
              <a:t>Emerging </a:t>
            </a:r>
            <a:r>
              <a:rPr lang="en-US" sz="3200" dirty="0" smtClean="0">
                <a:solidFill>
                  <a:schemeClr val="accent1"/>
                </a:solidFill>
              </a:rPr>
              <a:t>Options </a:t>
            </a:r>
            <a:r>
              <a:rPr lang="en-US" sz="3200" dirty="0">
                <a:solidFill>
                  <a:schemeClr val="accent1"/>
                </a:solidFill>
              </a:rPr>
              <a:t>for </a:t>
            </a:r>
            <a:r>
              <a:rPr lang="en-US" sz="3200" dirty="0" smtClean="0">
                <a:solidFill>
                  <a:schemeClr val="accent1"/>
                </a:solidFill>
              </a:rPr>
              <a:t>AKI Therapy</a:t>
            </a: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4419600"/>
          </a:xfrm>
        </p:spPr>
        <p:txBody>
          <a:bodyPr/>
          <a:lstStyle/>
          <a:p>
            <a:r>
              <a:rPr lang="en-US" sz="2000" dirty="0" smtClean="0"/>
              <a:t>Apoptosis inhibitors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53 </a:t>
            </a:r>
            <a:r>
              <a:rPr lang="en-US" dirty="0" err="1" smtClean="0"/>
              <a:t>siRNA</a:t>
            </a:r>
            <a:endParaRPr lang="en-US" dirty="0" smtClean="0"/>
          </a:p>
          <a:p>
            <a:pPr marL="0" indent="0" algn="ctr">
              <a:buNone/>
            </a:pPr>
            <a:endParaRPr lang="en-US" sz="2000" dirty="0"/>
          </a:p>
          <a:p>
            <a:r>
              <a:rPr lang="en-US" sz="2000" dirty="0" smtClean="0"/>
              <a:t>Iron </a:t>
            </a:r>
            <a:r>
              <a:rPr lang="en-US" sz="2000" dirty="0" err="1" smtClean="0"/>
              <a:t>chelators</a:t>
            </a:r>
            <a:endParaRPr lang="en-US" sz="2000" dirty="0" smtClean="0"/>
          </a:p>
          <a:p>
            <a:pPr lvl="2"/>
            <a:r>
              <a:rPr lang="en-US" dirty="0" err="1" smtClean="0"/>
              <a:t>Deferiprone</a:t>
            </a:r>
            <a:endParaRPr lang="en-US" dirty="0" smtClean="0"/>
          </a:p>
          <a:p>
            <a:pPr marL="0" indent="0" algn="ctr">
              <a:buNone/>
            </a:pPr>
            <a:endParaRPr lang="en-US" sz="2000" dirty="0"/>
          </a:p>
          <a:p>
            <a:r>
              <a:rPr lang="en-US" sz="2000" dirty="0" smtClean="0"/>
              <a:t>Anti-inflammatory agents</a:t>
            </a:r>
          </a:p>
          <a:p>
            <a:pPr lvl="2"/>
            <a:r>
              <a:rPr lang="en-US" dirty="0">
                <a:solidFill>
                  <a:srgbClr val="00B0F0"/>
                </a:solidFill>
              </a:rPr>
              <a:t>A</a:t>
            </a:r>
            <a:r>
              <a:rPr lang="en-US" dirty="0" smtClean="0">
                <a:solidFill>
                  <a:srgbClr val="00B0F0"/>
                </a:solidFill>
              </a:rPr>
              <a:t>lpha-melanocyte stimulating hormone (</a:t>
            </a:r>
            <a:r>
              <a:rPr lang="en-US" dirty="0" smtClean="0">
                <a:solidFill>
                  <a:srgbClr val="00B0F0"/>
                </a:solidFill>
                <a:latin typeface="Symbol" pitchFamily="18" charset="2"/>
              </a:rPr>
              <a:t>a</a:t>
            </a:r>
            <a:r>
              <a:rPr lang="en-US" dirty="0" smtClean="0">
                <a:solidFill>
                  <a:srgbClr val="00B0F0"/>
                </a:solidFill>
              </a:rPr>
              <a:t>-MSH) analog</a:t>
            </a:r>
          </a:p>
          <a:p>
            <a:endParaRPr lang="en-US" sz="2000" dirty="0"/>
          </a:p>
          <a:p>
            <a:r>
              <a:rPr lang="en-US" sz="2000" dirty="0" smtClean="0"/>
              <a:t>Repair agents</a:t>
            </a:r>
          </a:p>
          <a:p>
            <a:pPr lvl="2"/>
            <a:r>
              <a:rPr lang="en-US" dirty="0" err="1" smtClean="0"/>
              <a:t>Mesenchymal</a:t>
            </a:r>
            <a:r>
              <a:rPr lang="en-US" dirty="0" smtClean="0"/>
              <a:t> stem cells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57400" y="5715000"/>
            <a:ext cx="4792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72F868"/>
                </a:solidFill>
              </a:rPr>
              <a:t>All are currently undergoing clinical trials</a:t>
            </a:r>
            <a:endParaRPr lang="en-US" sz="2000" i="1" dirty="0">
              <a:solidFill>
                <a:srgbClr val="72F8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37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833369" y="0"/>
            <a:ext cx="739497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Tahoma" pitchFamily="34" charset="0"/>
              </a:rPr>
              <a:t>AKI: </a:t>
            </a:r>
            <a:r>
              <a:rPr lang="en-US" sz="4400" dirty="0" smtClean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en-US" sz="4400" dirty="0" smtClean="0">
                <a:solidFill>
                  <a:schemeClr val="accent1"/>
                </a:solidFill>
                <a:latin typeface="Tahoma" pitchFamily="34" charset="0"/>
              </a:rPr>
              <a:t>-MSH – Animal Studies</a:t>
            </a:r>
            <a:endParaRPr lang="en-US" sz="4400" dirty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200707" name="Text Box 3"/>
          <p:cNvSpPr txBox="1">
            <a:spLocks noChangeArrowheads="1"/>
          </p:cNvSpPr>
          <p:nvPr/>
        </p:nvSpPr>
        <p:spPr bwMode="auto">
          <a:xfrm>
            <a:off x="2895675" y="5410200"/>
            <a:ext cx="31241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66FF33"/>
                </a:solidFill>
              </a:rPr>
              <a:t>Star PNAS 1995; 92:8016-20</a:t>
            </a:r>
          </a:p>
          <a:p>
            <a:r>
              <a:rPr lang="en-US" i="1" dirty="0" err="1" smtClean="0">
                <a:solidFill>
                  <a:srgbClr val="66FF33"/>
                </a:solidFill>
              </a:rPr>
              <a:t>Chiao</a:t>
            </a:r>
            <a:r>
              <a:rPr lang="en-US" i="1" dirty="0" smtClean="0">
                <a:solidFill>
                  <a:srgbClr val="66FF33"/>
                </a:solidFill>
              </a:rPr>
              <a:t> JCI 1997; 99:1165-72</a:t>
            </a:r>
            <a:endParaRPr lang="en-US" i="1" dirty="0">
              <a:solidFill>
                <a:srgbClr val="66FF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Potent anti-inflammatory and anti-apoptotic cytokine</a:t>
            </a:r>
          </a:p>
          <a:p>
            <a:r>
              <a:rPr lang="en-US" dirty="0" smtClean="0"/>
              <a:t>Decreases several </a:t>
            </a:r>
            <a:r>
              <a:rPr lang="en-US" dirty="0" smtClean="0"/>
              <a:t>pro-inflammatory </a:t>
            </a:r>
            <a:r>
              <a:rPr lang="en-US" dirty="0" smtClean="0"/>
              <a:t>cytokines (TNF-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, IL-10), </a:t>
            </a:r>
            <a:r>
              <a:rPr lang="en-US" dirty="0"/>
              <a:t>n</a:t>
            </a:r>
            <a:r>
              <a:rPr lang="en-US" dirty="0" smtClean="0"/>
              <a:t>eutrophil adhesion molecules, and nitric oxide production</a:t>
            </a:r>
          </a:p>
          <a:p>
            <a:r>
              <a:rPr lang="en-US" dirty="0" smtClean="0"/>
              <a:t>Protects from AKI due to ischemia-reperfusion, </a:t>
            </a:r>
            <a:r>
              <a:rPr lang="en-US" dirty="0" err="1" smtClean="0"/>
              <a:t>nephrotoxins</a:t>
            </a:r>
            <a:r>
              <a:rPr lang="en-US" dirty="0" smtClean="0"/>
              <a:t>, and sepsis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2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2351411" y="0"/>
            <a:ext cx="435888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en-US" sz="4400" dirty="0" smtClean="0">
                <a:solidFill>
                  <a:schemeClr val="accent1"/>
                </a:solidFill>
                <a:latin typeface="Tahoma" pitchFamily="34" charset="0"/>
              </a:rPr>
              <a:t>-MSH Analogue</a:t>
            </a:r>
            <a:endParaRPr lang="en-US" sz="4400" dirty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Native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-MSH: 		   SYSMEHFRWGKPV</a:t>
            </a:r>
          </a:p>
          <a:p>
            <a:pPr marL="0" indent="0">
              <a:buNone/>
            </a:pPr>
            <a:r>
              <a:rPr lang="en-US" dirty="0" smtClean="0"/>
              <a:t>AP214 analogue:</a:t>
            </a:r>
            <a:r>
              <a:rPr lang="en-US" dirty="0"/>
              <a:t> </a:t>
            </a:r>
            <a:r>
              <a:rPr lang="en-US" dirty="0" smtClean="0"/>
              <a:t>KKKKKKSYSMEHFRWGKPV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>
                <a:solidFill>
                  <a:srgbClr val="FFFF00"/>
                </a:solidFill>
              </a:rPr>
              <a:t>AP214 has about a 10-fold greater binding affinity for the </a:t>
            </a:r>
            <a:r>
              <a:rPr lang="en-US" i="1" dirty="0" err="1" smtClean="0">
                <a:solidFill>
                  <a:srgbClr val="FFFF00"/>
                </a:solidFill>
              </a:rPr>
              <a:t>melanocortin</a:t>
            </a:r>
            <a:r>
              <a:rPr lang="en-US" i="1" dirty="0" smtClean="0">
                <a:solidFill>
                  <a:srgbClr val="FFFF00"/>
                </a:solidFill>
              </a:rPr>
              <a:t> receptors compared to native </a:t>
            </a:r>
            <a:r>
              <a:rPr lang="en-US" i="1" dirty="0" smtClean="0">
                <a:solidFill>
                  <a:srgbClr val="FFFF00"/>
                </a:solidFill>
                <a:latin typeface="Symbol" pitchFamily="18" charset="2"/>
              </a:rPr>
              <a:t>a</a:t>
            </a:r>
            <a:r>
              <a:rPr lang="en-US" i="1" dirty="0" smtClean="0">
                <a:solidFill>
                  <a:srgbClr val="FFFF00"/>
                </a:solidFill>
              </a:rPr>
              <a:t>-MSH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62470" y="5726668"/>
            <a:ext cx="241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rgbClr val="66FF33"/>
                </a:solidFill>
              </a:rPr>
              <a:t>Action </a:t>
            </a:r>
            <a:r>
              <a:rPr lang="en-US" i="1" dirty="0" err="1">
                <a:solidFill>
                  <a:srgbClr val="66FF33"/>
                </a:solidFill>
              </a:rPr>
              <a:t>Pharma</a:t>
            </a:r>
            <a:r>
              <a:rPr lang="en-US" i="1" dirty="0">
                <a:solidFill>
                  <a:srgbClr val="66FF33"/>
                </a:solidFill>
              </a:rPr>
              <a:t>/Abbott</a:t>
            </a:r>
          </a:p>
        </p:txBody>
      </p:sp>
    </p:spTree>
    <p:extLst>
      <p:ext uri="{BB962C8B-B14F-4D97-AF65-F5344CB8AC3E}">
        <p14:creationId xmlns:p14="http://schemas.microsoft.com/office/powerpoint/2010/main" val="399652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1916454" y="0"/>
            <a:ext cx="522880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en-US" sz="4400" dirty="0" smtClean="0">
                <a:solidFill>
                  <a:schemeClr val="accent1"/>
                </a:solidFill>
                <a:latin typeface="Tahoma" pitchFamily="34" charset="0"/>
              </a:rPr>
              <a:t>-MSH in Septic AKI</a:t>
            </a:r>
            <a:endParaRPr lang="en-US" sz="4400" dirty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200707" name="Text Box 3"/>
          <p:cNvSpPr txBox="1">
            <a:spLocks noChangeArrowheads="1"/>
          </p:cNvSpPr>
          <p:nvPr/>
        </p:nvSpPr>
        <p:spPr bwMode="auto">
          <a:xfrm>
            <a:off x="3218174" y="5955268"/>
            <a:ext cx="27254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rgbClr val="66FF33"/>
                </a:solidFill>
              </a:rPr>
              <a:t>Doi</a:t>
            </a:r>
            <a:r>
              <a:rPr lang="en-US" i="1" dirty="0" smtClean="0">
                <a:solidFill>
                  <a:srgbClr val="66FF33"/>
                </a:solidFill>
              </a:rPr>
              <a:t> KI 2008; 73:1266-74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3124200" cy="223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5" y="3484697"/>
            <a:ext cx="3110345" cy="230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143000"/>
            <a:ext cx="4295775" cy="223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53065"/>
            <a:ext cx="4295775" cy="223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89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1916454" y="0"/>
            <a:ext cx="522880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en-US" sz="4400" dirty="0" smtClean="0">
                <a:solidFill>
                  <a:schemeClr val="accent1"/>
                </a:solidFill>
                <a:latin typeface="Tahoma" pitchFamily="34" charset="0"/>
              </a:rPr>
              <a:t>-MSH in Septic AKI</a:t>
            </a:r>
            <a:endParaRPr lang="en-US" sz="4400" dirty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200707" name="Text Box 3"/>
          <p:cNvSpPr txBox="1">
            <a:spLocks noChangeArrowheads="1"/>
          </p:cNvSpPr>
          <p:nvPr/>
        </p:nvSpPr>
        <p:spPr bwMode="auto">
          <a:xfrm>
            <a:off x="3218174" y="5955268"/>
            <a:ext cx="27254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rgbClr val="66FF33"/>
                </a:solidFill>
              </a:rPr>
              <a:t>Doi</a:t>
            </a:r>
            <a:r>
              <a:rPr lang="en-US" i="1" dirty="0" smtClean="0">
                <a:solidFill>
                  <a:srgbClr val="66FF33"/>
                </a:solidFill>
              </a:rPr>
              <a:t> KI 2008; 73:1266-74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4884964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282" y="1544782"/>
            <a:ext cx="3543808" cy="3560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3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782874" y="0"/>
            <a:ext cx="749596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Tahoma" pitchFamily="34" charset="0"/>
              </a:rPr>
              <a:t>AKI: </a:t>
            </a:r>
            <a:r>
              <a:rPr lang="en-US" sz="4400" dirty="0" smtClean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en-US" sz="4400" dirty="0" smtClean="0">
                <a:solidFill>
                  <a:schemeClr val="accent1"/>
                </a:solidFill>
                <a:latin typeface="Tahoma" pitchFamily="34" charset="0"/>
              </a:rPr>
              <a:t>-MSH – Human Studies</a:t>
            </a:r>
            <a:endParaRPr lang="en-US" sz="4400" dirty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200707" name="Text Box 3"/>
          <p:cNvSpPr txBox="1">
            <a:spLocks noChangeArrowheads="1"/>
          </p:cNvSpPr>
          <p:nvPr/>
        </p:nvSpPr>
        <p:spPr bwMode="auto">
          <a:xfrm>
            <a:off x="2881837" y="5638800"/>
            <a:ext cx="33665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i="1" dirty="0" smtClean="0">
                <a:solidFill>
                  <a:srgbClr val="66FF33"/>
                </a:solidFill>
              </a:rPr>
              <a:t>Action </a:t>
            </a:r>
            <a:r>
              <a:rPr lang="en-US" i="1" dirty="0" err="1" smtClean="0">
                <a:solidFill>
                  <a:srgbClr val="66FF33"/>
                </a:solidFill>
              </a:rPr>
              <a:t>Pharma</a:t>
            </a:r>
            <a:r>
              <a:rPr lang="en-US" i="1" dirty="0" smtClean="0">
                <a:solidFill>
                  <a:srgbClr val="66FF33"/>
                </a:solidFill>
              </a:rPr>
              <a:t>/Abbott</a:t>
            </a:r>
          </a:p>
          <a:p>
            <a:pPr algn="ctr"/>
            <a:r>
              <a:rPr lang="en-US" i="1" dirty="0" smtClean="0">
                <a:solidFill>
                  <a:srgbClr val="66FF33"/>
                </a:solidFill>
              </a:rPr>
              <a:t>ClinicalTrials.gov </a:t>
            </a:r>
            <a:r>
              <a:rPr lang="en-US" i="1" dirty="0" smtClean="0">
                <a:solidFill>
                  <a:srgbClr val="66FF33"/>
                </a:solidFill>
              </a:rPr>
              <a:t>NCT01256372</a:t>
            </a:r>
            <a:endParaRPr lang="en-US" i="1" dirty="0">
              <a:solidFill>
                <a:srgbClr val="66FF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648201"/>
          </a:xfrm>
        </p:spPr>
        <p:txBody>
          <a:bodyPr/>
          <a:lstStyle/>
          <a:p>
            <a:r>
              <a:rPr lang="en-US" dirty="0" smtClean="0"/>
              <a:t>Completed a </a:t>
            </a:r>
            <a:r>
              <a:rPr lang="en-US" dirty="0" smtClean="0"/>
              <a:t>multicenter </a:t>
            </a:r>
            <a:r>
              <a:rPr lang="en-US" dirty="0" smtClean="0"/>
              <a:t>Phase II, randomized, double-blind, placebo-controlled, safety and efficacy trial in </a:t>
            </a:r>
            <a:r>
              <a:rPr lang="en-US" dirty="0" smtClean="0"/>
              <a:t>adults </a:t>
            </a:r>
            <a:r>
              <a:rPr lang="en-US" dirty="0" smtClean="0"/>
              <a:t>undergoing high-risk cardiovascular </a:t>
            </a:r>
            <a:r>
              <a:rPr lang="en-US" dirty="0" smtClean="0"/>
              <a:t>surgery</a:t>
            </a:r>
          </a:p>
          <a:p>
            <a:pPr lvl="2"/>
            <a:r>
              <a:rPr lang="en-US" dirty="0" smtClean="0"/>
              <a:t>Primary outcome: safety and tolerability - analysis of adverse events, serious adverse events, and changes in laboratory parameters over 90 days</a:t>
            </a:r>
          </a:p>
          <a:p>
            <a:pPr lvl="2"/>
            <a:r>
              <a:rPr lang="en-US" dirty="0" smtClean="0"/>
              <a:t>Primary outcome: efficacy – serum </a:t>
            </a:r>
            <a:r>
              <a:rPr lang="en-US" dirty="0" err="1" smtClean="0"/>
              <a:t>creatinine</a:t>
            </a:r>
            <a:r>
              <a:rPr lang="en-US" dirty="0" smtClean="0"/>
              <a:t> changes over 7 days</a:t>
            </a:r>
          </a:p>
          <a:p>
            <a:pPr lvl="2"/>
            <a:r>
              <a:rPr lang="en-US" dirty="0" smtClean="0"/>
              <a:t>Secondary outcome: efficacy – serum </a:t>
            </a:r>
            <a:r>
              <a:rPr lang="en-US" dirty="0" err="1" smtClean="0"/>
              <a:t>creatinine</a:t>
            </a:r>
            <a:r>
              <a:rPr lang="en-US" dirty="0" smtClean="0"/>
              <a:t> and </a:t>
            </a:r>
            <a:r>
              <a:rPr lang="en-US" dirty="0" err="1" smtClean="0"/>
              <a:t>eGFR</a:t>
            </a:r>
            <a:r>
              <a:rPr lang="en-US" dirty="0" smtClean="0"/>
              <a:t> changes over 90 days</a:t>
            </a:r>
            <a:endParaRPr lang="en-US" dirty="0" smtClean="0"/>
          </a:p>
          <a:p>
            <a:r>
              <a:rPr lang="en-US" dirty="0" smtClean="0"/>
              <a:t>Developing another larger Phase </a:t>
            </a:r>
            <a:r>
              <a:rPr lang="en-US" dirty="0" err="1" smtClean="0"/>
              <a:t>IIb</a:t>
            </a:r>
            <a:r>
              <a:rPr lang="en-US" dirty="0" smtClean="0"/>
              <a:t> trial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98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310927" y="0"/>
            <a:ext cx="84398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en-US" sz="3600" dirty="0" smtClean="0">
                <a:solidFill>
                  <a:schemeClr val="accent1"/>
                </a:solidFill>
                <a:latin typeface="Tahoma" pitchFamily="34" charset="0"/>
              </a:rPr>
              <a:t>-MSH </a:t>
            </a:r>
            <a:r>
              <a:rPr lang="en-US" sz="3600" dirty="0" smtClean="0">
                <a:solidFill>
                  <a:schemeClr val="accent1"/>
                </a:solidFill>
                <a:latin typeface="Tahoma" pitchFamily="34" charset="0"/>
              </a:rPr>
              <a:t>– </a:t>
            </a:r>
            <a:r>
              <a:rPr lang="en-US" sz="3600" dirty="0" smtClean="0">
                <a:solidFill>
                  <a:schemeClr val="accent1"/>
                </a:solidFill>
                <a:latin typeface="Tahoma" pitchFamily="34" charset="0"/>
              </a:rPr>
              <a:t>What they’re not telling you ….</a:t>
            </a:r>
            <a:endParaRPr lang="en-US" sz="3600" dirty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648200"/>
          </a:xfrm>
        </p:spPr>
        <p:txBody>
          <a:bodyPr/>
          <a:lstStyle/>
          <a:p>
            <a:r>
              <a:rPr lang="en-US" dirty="0" smtClean="0"/>
              <a:t>Efficiency of targeting an IV agent to the renal tubules in AKI (vasoconstriction)</a:t>
            </a:r>
          </a:p>
          <a:p>
            <a:r>
              <a:rPr lang="en-US" dirty="0" smtClean="0"/>
              <a:t>Systemic side effects</a:t>
            </a:r>
          </a:p>
          <a:p>
            <a:r>
              <a:rPr lang="en-US" dirty="0" smtClean="0"/>
              <a:t>Effects of blocking anti-inflammatory cytokines</a:t>
            </a:r>
          </a:p>
          <a:p>
            <a:r>
              <a:rPr lang="en-US" dirty="0" smtClean="0"/>
              <a:t>Effects of blocking systemic apoptosis (</a:t>
            </a:r>
            <a:r>
              <a:rPr lang="en-US" dirty="0"/>
              <a:t>excessive proliferation of damaged </a:t>
            </a:r>
            <a:r>
              <a:rPr lang="en-US" dirty="0" smtClean="0"/>
              <a:t>or malignant cells)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06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86868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1"/>
                </a:solidFill>
              </a:rPr>
              <a:t>Outline - </a:t>
            </a:r>
            <a:r>
              <a:rPr lang="en-US" sz="3200" dirty="0">
                <a:solidFill>
                  <a:schemeClr val="accent1"/>
                </a:solidFill>
              </a:rPr>
              <a:t>Emerging </a:t>
            </a:r>
            <a:r>
              <a:rPr lang="en-US" sz="3200" dirty="0" smtClean="0">
                <a:solidFill>
                  <a:schemeClr val="accent1"/>
                </a:solidFill>
              </a:rPr>
              <a:t>Options </a:t>
            </a:r>
            <a:r>
              <a:rPr lang="en-US" sz="3200" dirty="0">
                <a:solidFill>
                  <a:schemeClr val="accent1"/>
                </a:solidFill>
              </a:rPr>
              <a:t>for </a:t>
            </a:r>
            <a:r>
              <a:rPr lang="en-US" sz="3200" dirty="0" smtClean="0">
                <a:solidFill>
                  <a:schemeClr val="accent1"/>
                </a:solidFill>
              </a:rPr>
              <a:t>AKI Therapy</a:t>
            </a: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4419600"/>
          </a:xfrm>
        </p:spPr>
        <p:txBody>
          <a:bodyPr/>
          <a:lstStyle/>
          <a:p>
            <a:r>
              <a:rPr lang="en-US" sz="2000" dirty="0" smtClean="0"/>
              <a:t>Apoptosis inhibitors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53 </a:t>
            </a:r>
            <a:r>
              <a:rPr lang="en-US" dirty="0" err="1" smtClean="0"/>
              <a:t>siRNA</a:t>
            </a:r>
            <a:endParaRPr lang="en-US" dirty="0" smtClean="0"/>
          </a:p>
          <a:p>
            <a:pPr marL="0" indent="0" algn="ctr">
              <a:buNone/>
            </a:pPr>
            <a:endParaRPr lang="en-US" sz="2000" dirty="0"/>
          </a:p>
          <a:p>
            <a:r>
              <a:rPr lang="en-US" sz="2000" dirty="0" smtClean="0"/>
              <a:t>Iron </a:t>
            </a:r>
            <a:r>
              <a:rPr lang="en-US" sz="2000" dirty="0" err="1" smtClean="0"/>
              <a:t>chelators</a:t>
            </a:r>
            <a:endParaRPr lang="en-US" sz="2000" dirty="0" smtClean="0"/>
          </a:p>
          <a:p>
            <a:pPr lvl="2"/>
            <a:r>
              <a:rPr lang="en-US" dirty="0" err="1" smtClean="0"/>
              <a:t>Deferiprone</a:t>
            </a:r>
            <a:endParaRPr lang="en-US" dirty="0" smtClean="0"/>
          </a:p>
          <a:p>
            <a:pPr marL="0" indent="0" algn="ctr">
              <a:buNone/>
            </a:pPr>
            <a:endParaRPr lang="en-US" sz="2000" dirty="0"/>
          </a:p>
          <a:p>
            <a:r>
              <a:rPr lang="en-US" sz="2000" dirty="0" smtClean="0"/>
              <a:t>Anti-inflammatory agents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lpha-melanocyte stimulating hormone (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-MSH) analog</a:t>
            </a:r>
          </a:p>
          <a:p>
            <a:endParaRPr lang="en-US" sz="2000" dirty="0"/>
          </a:p>
          <a:p>
            <a:r>
              <a:rPr lang="en-US" sz="2000" dirty="0" smtClean="0"/>
              <a:t>Repair agents</a:t>
            </a:r>
          </a:p>
          <a:p>
            <a:pPr lvl="2"/>
            <a:r>
              <a:rPr lang="en-US" dirty="0" err="1" smtClean="0">
                <a:solidFill>
                  <a:srgbClr val="00B0F0"/>
                </a:solidFill>
              </a:rPr>
              <a:t>Mesenchymal</a:t>
            </a:r>
            <a:r>
              <a:rPr lang="en-US" dirty="0" smtClean="0">
                <a:solidFill>
                  <a:srgbClr val="00B0F0"/>
                </a:solidFill>
              </a:rPr>
              <a:t> stem cells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57400" y="5715000"/>
            <a:ext cx="4792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72F868"/>
                </a:solidFill>
              </a:rPr>
              <a:t>All are currently undergoing clinical trials</a:t>
            </a:r>
            <a:endParaRPr lang="en-US" sz="2000" i="1" dirty="0">
              <a:solidFill>
                <a:srgbClr val="72F8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6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ext Box 2"/>
          <p:cNvSpPr txBox="1">
            <a:spLocks noChangeArrowheads="1"/>
          </p:cNvSpPr>
          <p:nvPr/>
        </p:nvSpPr>
        <p:spPr bwMode="auto">
          <a:xfrm>
            <a:off x="8804" y="0"/>
            <a:ext cx="895360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200" dirty="0" smtClean="0">
                <a:solidFill>
                  <a:schemeClr val="accent1"/>
                </a:solidFill>
                <a:latin typeface="Tahoma" pitchFamily="34" charset="0"/>
              </a:rPr>
              <a:t>Emerging Pharmacotherapies for </a:t>
            </a:r>
            <a:r>
              <a:rPr lang="en-US" sz="4200" dirty="0">
                <a:solidFill>
                  <a:schemeClr val="accent1"/>
                </a:solidFill>
                <a:latin typeface="Tahoma" pitchFamily="34" charset="0"/>
              </a:rPr>
              <a:t>AKI</a:t>
            </a:r>
          </a:p>
        </p:txBody>
      </p:sp>
      <p:pic>
        <p:nvPicPr>
          <p:cNvPr id="201731" name="Picture 3"/>
          <p:cNvPicPr preferRelativeResize="0">
            <a:picLocks noChangeAspect="1" noChangeArrowheads="1"/>
          </p:cNvPicPr>
          <p:nvPr/>
        </p:nvPicPr>
        <p:blipFill>
          <a:blip r:embed="rId2">
            <a:lum bright="5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8153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732" name="Oval 4"/>
          <p:cNvSpPr>
            <a:spLocks noChangeArrowheads="1"/>
          </p:cNvSpPr>
          <p:nvPr/>
        </p:nvSpPr>
        <p:spPr bwMode="auto">
          <a:xfrm>
            <a:off x="5715000" y="4038600"/>
            <a:ext cx="609600" cy="457200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FF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1733" name="Text Box 5"/>
          <p:cNvSpPr txBox="1">
            <a:spLocks noChangeArrowheads="1"/>
          </p:cNvSpPr>
          <p:nvPr/>
        </p:nvSpPr>
        <p:spPr bwMode="auto">
          <a:xfrm>
            <a:off x="5715000" y="4075113"/>
            <a:ext cx="577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i="1">
                <a:solidFill>
                  <a:srgbClr val="FFCCFF"/>
                </a:solidFill>
              </a:rPr>
              <a:t>Iron</a:t>
            </a:r>
          </a:p>
        </p:txBody>
      </p:sp>
      <p:sp>
        <p:nvSpPr>
          <p:cNvPr id="201734" name="Oval 6"/>
          <p:cNvSpPr>
            <a:spLocks noChangeArrowheads="1"/>
          </p:cNvSpPr>
          <p:nvPr/>
        </p:nvSpPr>
        <p:spPr bwMode="auto">
          <a:xfrm>
            <a:off x="2590800" y="1143000"/>
            <a:ext cx="1676400" cy="3810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CCFF"/>
                </a:solidFill>
              </a:rPr>
              <a:t>Vasodilators</a:t>
            </a:r>
          </a:p>
        </p:txBody>
      </p:sp>
      <p:sp>
        <p:nvSpPr>
          <p:cNvPr id="201735" name="Oval 7"/>
          <p:cNvSpPr>
            <a:spLocks noChangeArrowheads="1"/>
          </p:cNvSpPr>
          <p:nvPr/>
        </p:nvSpPr>
        <p:spPr bwMode="auto">
          <a:xfrm>
            <a:off x="533400" y="3657600"/>
            <a:ext cx="1295400" cy="8382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CCFF"/>
              </a:solidFill>
            </a:endParaRPr>
          </a:p>
          <a:p>
            <a:pPr algn="ctr"/>
            <a:endParaRPr lang="en-US"/>
          </a:p>
        </p:txBody>
      </p:sp>
      <p:sp>
        <p:nvSpPr>
          <p:cNvPr id="201736" name="Text Box 8"/>
          <p:cNvSpPr txBox="1">
            <a:spLocks noChangeArrowheads="1"/>
          </p:cNvSpPr>
          <p:nvPr/>
        </p:nvSpPr>
        <p:spPr bwMode="auto">
          <a:xfrm>
            <a:off x="565150" y="3778250"/>
            <a:ext cx="1187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CCFF"/>
                </a:solidFill>
              </a:rPr>
              <a:t>Apoptosis</a:t>
            </a:r>
          </a:p>
          <a:p>
            <a:pPr algn="ctr"/>
            <a:r>
              <a:rPr lang="en-US" dirty="0">
                <a:solidFill>
                  <a:srgbClr val="FFCCFF"/>
                </a:solidFill>
              </a:rPr>
              <a:t>inhibitors</a:t>
            </a:r>
          </a:p>
        </p:txBody>
      </p:sp>
      <p:sp>
        <p:nvSpPr>
          <p:cNvPr id="201739" name="Oval 11"/>
          <p:cNvSpPr>
            <a:spLocks noChangeArrowheads="1"/>
          </p:cNvSpPr>
          <p:nvPr/>
        </p:nvSpPr>
        <p:spPr bwMode="auto">
          <a:xfrm>
            <a:off x="4876800" y="4038600"/>
            <a:ext cx="1600200" cy="4572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CCFF"/>
                </a:solidFill>
              </a:rPr>
              <a:t>Iron </a:t>
            </a:r>
            <a:r>
              <a:rPr lang="en-US" dirty="0" err="1">
                <a:solidFill>
                  <a:srgbClr val="FFCCFF"/>
                </a:solidFill>
              </a:rPr>
              <a:t>chelators</a:t>
            </a:r>
            <a:endParaRPr lang="en-US" dirty="0">
              <a:solidFill>
                <a:srgbClr val="FFCCFF"/>
              </a:solidFill>
            </a:endParaRPr>
          </a:p>
        </p:txBody>
      </p:sp>
      <p:sp>
        <p:nvSpPr>
          <p:cNvPr id="17" name="Oval 7"/>
          <p:cNvSpPr>
            <a:spLocks noChangeArrowheads="1"/>
          </p:cNvSpPr>
          <p:nvPr/>
        </p:nvSpPr>
        <p:spPr bwMode="auto">
          <a:xfrm>
            <a:off x="533400" y="4419600"/>
            <a:ext cx="1295400" cy="5334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CCFF"/>
              </a:solidFill>
            </a:endParaRPr>
          </a:p>
          <a:p>
            <a:pPr algn="ctr"/>
            <a:endParaRPr lang="en-US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580464" y="4540250"/>
            <a:ext cx="12282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p</a:t>
            </a:r>
            <a:r>
              <a:rPr lang="en-US" dirty="0" smtClean="0">
                <a:solidFill>
                  <a:srgbClr val="FFFF00"/>
                </a:solidFill>
              </a:rPr>
              <a:t>53 </a:t>
            </a:r>
            <a:r>
              <a:rPr lang="en-US" dirty="0" err="1" smtClean="0">
                <a:solidFill>
                  <a:srgbClr val="FFFF00"/>
                </a:solidFill>
              </a:rPr>
              <a:t>siRNA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19" name="Oval 6"/>
          <p:cNvSpPr>
            <a:spLocks noChangeArrowheads="1"/>
          </p:cNvSpPr>
          <p:nvPr/>
        </p:nvSpPr>
        <p:spPr bwMode="auto">
          <a:xfrm>
            <a:off x="2590800" y="1524000"/>
            <a:ext cx="1676400" cy="3810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Fenoldopam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1" name="Oval 11"/>
          <p:cNvSpPr>
            <a:spLocks noChangeArrowheads="1"/>
          </p:cNvSpPr>
          <p:nvPr/>
        </p:nvSpPr>
        <p:spPr bwMode="auto">
          <a:xfrm>
            <a:off x="4876800" y="4495800"/>
            <a:ext cx="1600200" cy="4572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Deferiprone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86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754056" y="0"/>
            <a:ext cx="755360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Tahoma" pitchFamily="34" charset="0"/>
              </a:rPr>
              <a:t>AKI: </a:t>
            </a:r>
            <a:r>
              <a:rPr lang="en-US" sz="4400" dirty="0" err="1" smtClean="0">
                <a:solidFill>
                  <a:schemeClr val="accent1"/>
                </a:solidFill>
                <a:latin typeface="Tahoma" pitchFamily="34" charset="0"/>
              </a:rPr>
              <a:t>Mesenchymal</a:t>
            </a:r>
            <a:r>
              <a:rPr lang="en-US" sz="4400" dirty="0" smtClean="0">
                <a:solidFill>
                  <a:schemeClr val="accent1"/>
                </a:solidFill>
                <a:latin typeface="Tahoma" pitchFamily="34" charset="0"/>
              </a:rPr>
              <a:t> Stem Cells</a:t>
            </a:r>
            <a:endParaRPr lang="en-US" sz="4400" dirty="0">
              <a:solidFill>
                <a:schemeClr val="accent1"/>
              </a:solidFill>
              <a:latin typeface="Tahom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4103077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8200" y="1219200"/>
            <a:ext cx="4267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AKI induces SDF-1 in renal tubules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SDF-1 promotes MSC homing to sites of injury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MSCs remain in the injured kidney only transiently, and do not differentiate and repopulate the tubules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MSCs promote kidney repair by secreting a number of growth factors (including VEGF, HGF, IGF-1)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These paracrine mediators have potent anti-apoptotic, </a:t>
            </a:r>
            <a:r>
              <a:rPr lang="en-US" dirty="0" err="1" smtClean="0">
                <a:solidFill>
                  <a:schemeClr val="bg1"/>
                </a:solidFill>
              </a:rPr>
              <a:t>mitogenic</a:t>
            </a:r>
            <a:r>
              <a:rPr lang="en-US" dirty="0" smtClean="0">
                <a:solidFill>
                  <a:schemeClr val="bg1"/>
                </a:solidFill>
              </a:rPr>
              <a:t>, anti-inflammatory, and </a:t>
            </a:r>
            <a:r>
              <a:rPr lang="en-US" dirty="0" err="1" smtClean="0">
                <a:solidFill>
                  <a:schemeClr val="bg1"/>
                </a:solidFill>
              </a:rPr>
              <a:t>angiogenic</a:t>
            </a:r>
            <a:r>
              <a:rPr lang="en-US" dirty="0" smtClean="0">
                <a:solidFill>
                  <a:schemeClr val="bg1"/>
                </a:solidFill>
              </a:rPr>
              <a:t> properties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444768" y="5638800"/>
            <a:ext cx="41084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i="1" dirty="0" err="1" smtClean="0">
                <a:solidFill>
                  <a:srgbClr val="66FF33"/>
                </a:solidFill>
              </a:rPr>
              <a:t>Togel</a:t>
            </a:r>
            <a:r>
              <a:rPr lang="en-US" i="1" dirty="0" smtClean="0">
                <a:solidFill>
                  <a:srgbClr val="66FF33"/>
                </a:solidFill>
              </a:rPr>
              <a:t> </a:t>
            </a:r>
            <a:r>
              <a:rPr lang="en-US" i="1" dirty="0" smtClean="0">
                <a:solidFill>
                  <a:srgbClr val="66FF33"/>
                </a:solidFill>
              </a:rPr>
              <a:t>KI </a:t>
            </a:r>
            <a:r>
              <a:rPr lang="en-US" i="1" dirty="0" smtClean="0">
                <a:solidFill>
                  <a:srgbClr val="66FF33"/>
                </a:solidFill>
              </a:rPr>
              <a:t>2005; 67:1772-84</a:t>
            </a:r>
          </a:p>
          <a:p>
            <a:pPr algn="ctr"/>
            <a:r>
              <a:rPr lang="en-US" i="1" dirty="0" err="1" smtClean="0">
                <a:solidFill>
                  <a:srgbClr val="66FF33"/>
                </a:solidFill>
              </a:rPr>
              <a:t>Togel</a:t>
            </a:r>
            <a:r>
              <a:rPr lang="en-US" i="1" dirty="0" smtClean="0">
                <a:solidFill>
                  <a:srgbClr val="66FF33"/>
                </a:solidFill>
              </a:rPr>
              <a:t> Stem Cells </a:t>
            </a:r>
            <a:r>
              <a:rPr lang="en-US" i="1" dirty="0" err="1" smtClean="0">
                <a:solidFill>
                  <a:srgbClr val="66FF33"/>
                </a:solidFill>
              </a:rPr>
              <a:t>Dev</a:t>
            </a:r>
            <a:r>
              <a:rPr lang="en-US" i="1" dirty="0" smtClean="0">
                <a:solidFill>
                  <a:srgbClr val="66FF33"/>
                </a:solidFill>
              </a:rPr>
              <a:t> 2009; 18:475-85</a:t>
            </a:r>
            <a:endParaRPr lang="en-US" i="1" dirty="0" smtClean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37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754056" y="0"/>
            <a:ext cx="755360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Tahoma" pitchFamily="34" charset="0"/>
              </a:rPr>
              <a:t>AKI: </a:t>
            </a:r>
            <a:r>
              <a:rPr lang="en-US" sz="4400" dirty="0" err="1" smtClean="0">
                <a:solidFill>
                  <a:schemeClr val="accent1"/>
                </a:solidFill>
                <a:latin typeface="Tahoma" pitchFamily="34" charset="0"/>
              </a:rPr>
              <a:t>Mesenchymal</a:t>
            </a:r>
            <a:r>
              <a:rPr lang="en-US" sz="4400" dirty="0" smtClean="0">
                <a:solidFill>
                  <a:schemeClr val="accent1"/>
                </a:solidFill>
                <a:latin typeface="Tahoma" pitchFamily="34" charset="0"/>
              </a:rPr>
              <a:t> Stem Cells</a:t>
            </a:r>
            <a:endParaRPr lang="en-US" sz="4400" dirty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624454" y="5638800"/>
            <a:ext cx="57490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i="1" dirty="0" err="1" smtClean="0">
                <a:solidFill>
                  <a:srgbClr val="66FF33"/>
                </a:solidFill>
              </a:rPr>
              <a:t>Togel</a:t>
            </a:r>
            <a:r>
              <a:rPr lang="en-US" i="1" dirty="0" smtClean="0">
                <a:solidFill>
                  <a:srgbClr val="66FF33"/>
                </a:solidFill>
              </a:rPr>
              <a:t> &amp; </a:t>
            </a:r>
            <a:r>
              <a:rPr lang="en-US" i="1" dirty="0" err="1" smtClean="0">
                <a:solidFill>
                  <a:srgbClr val="66FF33"/>
                </a:solidFill>
              </a:rPr>
              <a:t>Westenfelder</a:t>
            </a:r>
            <a:r>
              <a:rPr lang="en-US" i="1" dirty="0">
                <a:solidFill>
                  <a:srgbClr val="66FF33"/>
                </a:solidFill>
              </a:rPr>
              <a:t> </a:t>
            </a:r>
            <a:r>
              <a:rPr lang="en-US" i="1" dirty="0" smtClean="0">
                <a:solidFill>
                  <a:srgbClr val="66FF33"/>
                </a:solidFill>
              </a:rPr>
              <a:t>Nat Rev </a:t>
            </a:r>
            <a:r>
              <a:rPr lang="en-US" i="1" dirty="0" err="1" smtClean="0">
                <a:solidFill>
                  <a:srgbClr val="66FF33"/>
                </a:solidFill>
              </a:rPr>
              <a:t>Nephrol</a:t>
            </a:r>
            <a:r>
              <a:rPr lang="en-US" i="1" dirty="0" smtClean="0">
                <a:solidFill>
                  <a:srgbClr val="66FF33"/>
                </a:solidFill>
              </a:rPr>
              <a:t> 2010; 6:179-83</a:t>
            </a:r>
            <a:endParaRPr lang="en-US" i="1" dirty="0" smtClean="0">
              <a:solidFill>
                <a:srgbClr val="66FF33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419100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858" y="990600"/>
            <a:ext cx="4327391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72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929549" y="0"/>
            <a:ext cx="720261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Tahoma" pitchFamily="34" charset="0"/>
              </a:rPr>
              <a:t>AKI: </a:t>
            </a:r>
            <a:r>
              <a:rPr lang="en-US" sz="4400" dirty="0" smtClean="0">
                <a:solidFill>
                  <a:schemeClr val="accent1"/>
                </a:solidFill>
              </a:rPr>
              <a:t>MSCs</a:t>
            </a:r>
            <a:r>
              <a:rPr lang="en-US" sz="4400" dirty="0" smtClean="0">
                <a:solidFill>
                  <a:schemeClr val="accent1"/>
                </a:solidFill>
                <a:latin typeface="Tahoma" pitchFamily="34" charset="0"/>
              </a:rPr>
              <a:t> </a:t>
            </a:r>
            <a:r>
              <a:rPr lang="en-US" sz="4400" dirty="0" smtClean="0">
                <a:solidFill>
                  <a:schemeClr val="accent1"/>
                </a:solidFill>
                <a:latin typeface="Tahoma" pitchFamily="34" charset="0"/>
              </a:rPr>
              <a:t>– Human Studies</a:t>
            </a:r>
            <a:endParaRPr lang="en-US" sz="4400" dirty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24454" y="5791200"/>
            <a:ext cx="57490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i="1" dirty="0" err="1" smtClean="0">
                <a:solidFill>
                  <a:srgbClr val="66FF33"/>
                </a:solidFill>
              </a:rPr>
              <a:t>Togel</a:t>
            </a:r>
            <a:r>
              <a:rPr lang="en-US" i="1" dirty="0" smtClean="0">
                <a:solidFill>
                  <a:srgbClr val="66FF33"/>
                </a:solidFill>
              </a:rPr>
              <a:t> &amp; </a:t>
            </a:r>
            <a:r>
              <a:rPr lang="en-US" i="1" dirty="0" err="1" smtClean="0">
                <a:solidFill>
                  <a:srgbClr val="66FF33"/>
                </a:solidFill>
              </a:rPr>
              <a:t>Westenfelder</a:t>
            </a:r>
            <a:r>
              <a:rPr lang="en-US" i="1" dirty="0">
                <a:solidFill>
                  <a:srgbClr val="66FF33"/>
                </a:solidFill>
              </a:rPr>
              <a:t> </a:t>
            </a:r>
            <a:r>
              <a:rPr lang="en-US" i="1" dirty="0" smtClean="0">
                <a:solidFill>
                  <a:srgbClr val="66FF33"/>
                </a:solidFill>
              </a:rPr>
              <a:t>Nat Rev </a:t>
            </a:r>
            <a:r>
              <a:rPr lang="en-US" i="1" dirty="0" err="1" smtClean="0">
                <a:solidFill>
                  <a:srgbClr val="66FF33"/>
                </a:solidFill>
              </a:rPr>
              <a:t>Nephrol</a:t>
            </a:r>
            <a:r>
              <a:rPr lang="en-US" i="1" dirty="0" smtClean="0">
                <a:solidFill>
                  <a:srgbClr val="66FF33"/>
                </a:solidFill>
              </a:rPr>
              <a:t> 2010; 6:179-83</a:t>
            </a:r>
            <a:endParaRPr lang="en-US" i="1" dirty="0" smtClean="0">
              <a:solidFill>
                <a:srgbClr val="66FF33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763000" cy="434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57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243755" y="0"/>
            <a:ext cx="857420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Tahoma" pitchFamily="34" charset="0"/>
              </a:rPr>
              <a:t>Modified </a:t>
            </a:r>
            <a:r>
              <a:rPr lang="en-US" sz="4400" dirty="0" err="1" smtClean="0">
                <a:solidFill>
                  <a:schemeClr val="accent1"/>
                </a:solidFill>
                <a:latin typeface="Tahoma" pitchFamily="34" charset="0"/>
              </a:rPr>
              <a:t>Mesenchymal</a:t>
            </a:r>
            <a:r>
              <a:rPr lang="en-US" sz="4400" dirty="0" smtClean="0">
                <a:solidFill>
                  <a:schemeClr val="accent1"/>
                </a:solidFill>
                <a:latin typeface="Tahoma" pitchFamily="34" charset="0"/>
              </a:rPr>
              <a:t> </a:t>
            </a:r>
            <a:r>
              <a:rPr lang="en-US" sz="4400" dirty="0">
                <a:solidFill>
                  <a:schemeClr val="accent1"/>
                </a:solidFill>
                <a:latin typeface="Tahoma" pitchFamily="34" charset="0"/>
              </a:rPr>
              <a:t>Stem Cells</a:t>
            </a:r>
          </a:p>
          <a:p>
            <a:pPr algn="ctr"/>
            <a:endParaRPr lang="en-US" sz="4400" dirty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AC607 – expanded from normal bone marrow cells that are modified to be</a:t>
            </a:r>
          </a:p>
          <a:p>
            <a:pPr lvl="2"/>
            <a:r>
              <a:rPr lang="en-US" dirty="0" smtClean="0"/>
              <a:t>Immune privileged – avoids detection by the immune system</a:t>
            </a:r>
          </a:p>
          <a:p>
            <a:pPr lvl="2"/>
            <a:r>
              <a:rPr lang="en-US" dirty="0" smtClean="0"/>
              <a:t>No need for blood or tissue typing</a:t>
            </a:r>
          </a:p>
          <a:p>
            <a:pPr lvl="2"/>
            <a:r>
              <a:rPr lang="en-US" dirty="0" smtClean="0"/>
              <a:t>Genetically stable (not transformed or induced)</a:t>
            </a:r>
          </a:p>
          <a:p>
            <a:pPr lvl="2"/>
            <a:r>
              <a:rPr lang="en-US" dirty="0" smtClean="0"/>
              <a:t>Reliable supply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075935" y="5726668"/>
            <a:ext cx="992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err="1" smtClean="0">
                <a:solidFill>
                  <a:srgbClr val="66FF33"/>
                </a:solidFill>
              </a:rPr>
              <a:t>Allocure</a:t>
            </a:r>
            <a:endParaRPr lang="en-US" i="1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02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213298" y="0"/>
            <a:ext cx="863512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AKI: </a:t>
            </a:r>
            <a:r>
              <a:rPr lang="en-US" sz="4000" dirty="0" smtClean="0">
                <a:solidFill>
                  <a:schemeClr val="accent1"/>
                </a:solidFill>
              </a:rPr>
              <a:t>Modified </a:t>
            </a:r>
            <a:r>
              <a:rPr lang="en-US" sz="4000" dirty="0" smtClean="0">
                <a:solidFill>
                  <a:schemeClr val="accent1"/>
                </a:solidFill>
              </a:rPr>
              <a:t>MSCs</a:t>
            </a:r>
            <a:r>
              <a:rPr lang="en-US" sz="4000" dirty="0" smtClean="0">
                <a:solidFill>
                  <a:schemeClr val="accent1"/>
                </a:solidFill>
              </a:rPr>
              <a:t> </a:t>
            </a:r>
            <a:r>
              <a:rPr lang="en-US" sz="4000" dirty="0" smtClean="0">
                <a:solidFill>
                  <a:schemeClr val="accent1"/>
                </a:solidFill>
              </a:rPr>
              <a:t>– Human Studies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881836" y="5638800"/>
            <a:ext cx="33665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i="1" dirty="0" err="1" smtClean="0">
                <a:solidFill>
                  <a:srgbClr val="66FF33"/>
                </a:solidFill>
              </a:rPr>
              <a:t>AlloCure</a:t>
            </a:r>
            <a:endParaRPr lang="en-US" i="1" dirty="0" smtClean="0">
              <a:solidFill>
                <a:srgbClr val="66FF33"/>
              </a:solidFill>
            </a:endParaRPr>
          </a:p>
          <a:p>
            <a:pPr algn="ctr"/>
            <a:r>
              <a:rPr lang="en-US" i="1" dirty="0" smtClean="0">
                <a:solidFill>
                  <a:srgbClr val="66FF33"/>
                </a:solidFill>
              </a:rPr>
              <a:t>ClinicalTrials.gov NCT01602328</a:t>
            </a:r>
            <a:endParaRPr lang="en-US" i="1" dirty="0">
              <a:solidFill>
                <a:srgbClr val="66FF3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Recruiting for </a:t>
            </a:r>
            <a:r>
              <a:rPr lang="en-US" dirty="0"/>
              <a:t>a </a:t>
            </a:r>
            <a:r>
              <a:rPr lang="en-US" dirty="0" smtClean="0"/>
              <a:t>multicenter, </a:t>
            </a:r>
            <a:r>
              <a:rPr lang="en-US" dirty="0"/>
              <a:t>double-blind,</a:t>
            </a:r>
            <a:r>
              <a:rPr lang="en-US" dirty="0" smtClean="0"/>
              <a:t> </a:t>
            </a:r>
            <a:r>
              <a:rPr lang="en-US" dirty="0"/>
              <a:t>placebo-controlled, </a:t>
            </a:r>
            <a:r>
              <a:rPr lang="en-US" dirty="0" smtClean="0"/>
              <a:t>Phase II study of AC607 for the treatment of AKI </a:t>
            </a:r>
            <a:r>
              <a:rPr lang="en-US" dirty="0"/>
              <a:t>after cardiac </a:t>
            </a:r>
            <a:r>
              <a:rPr lang="en-US" dirty="0" smtClean="0"/>
              <a:t>surgery (0.5 mg/dl or greater rise in serum </a:t>
            </a:r>
            <a:r>
              <a:rPr lang="en-US" dirty="0" err="1" smtClean="0"/>
              <a:t>creatinine</a:t>
            </a:r>
            <a:r>
              <a:rPr lang="en-US" dirty="0" smtClean="0"/>
              <a:t> within 24 hours of CPB)</a:t>
            </a:r>
          </a:p>
          <a:p>
            <a:r>
              <a:rPr lang="en-US" dirty="0" smtClean="0"/>
              <a:t>Single IV administration of AC607 or vehicle</a:t>
            </a:r>
            <a:endParaRPr lang="en-US" dirty="0"/>
          </a:p>
          <a:p>
            <a:r>
              <a:rPr lang="en-US" dirty="0" smtClean="0"/>
              <a:t>Primary </a:t>
            </a:r>
            <a:r>
              <a:rPr lang="en-US" dirty="0"/>
              <a:t>outcome</a:t>
            </a:r>
            <a:r>
              <a:rPr lang="en-US" dirty="0" smtClean="0"/>
              <a:t>: time to kidney recovery</a:t>
            </a:r>
          </a:p>
          <a:p>
            <a:r>
              <a:rPr lang="en-US" dirty="0" smtClean="0"/>
              <a:t>Secondary outcome: mortality or dialysis within 90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00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454397" y="0"/>
            <a:ext cx="81529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1"/>
                </a:solidFill>
                <a:latin typeface="+mj-lt"/>
              </a:rPr>
              <a:t>MSCs</a:t>
            </a:r>
            <a:r>
              <a:rPr lang="en-US" sz="3600" dirty="0" smtClean="0">
                <a:solidFill>
                  <a:schemeClr val="accent1"/>
                </a:solidFill>
                <a:latin typeface="Tahoma" pitchFamily="34" charset="0"/>
              </a:rPr>
              <a:t> </a:t>
            </a:r>
            <a:r>
              <a:rPr lang="en-US" sz="3600" dirty="0" smtClean="0">
                <a:solidFill>
                  <a:schemeClr val="accent1"/>
                </a:solidFill>
                <a:latin typeface="Tahoma" pitchFamily="34" charset="0"/>
              </a:rPr>
              <a:t>– </a:t>
            </a:r>
            <a:r>
              <a:rPr lang="en-US" sz="3600" dirty="0" smtClean="0">
                <a:solidFill>
                  <a:schemeClr val="accent1"/>
                </a:solidFill>
                <a:latin typeface="Tahoma" pitchFamily="34" charset="0"/>
              </a:rPr>
              <a:t>What they’re not telling you ….</a:t>
            </a:r>
            <a:endParaRPr lang="en-US" sz="3600" dirty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648200"/>
          </a:xfrm>
        </p:spPr>
        <p:txBody>
          <a:bodyPr/>
          <a:lstStyle/>
          <a:p>
            <a:r>
              <a:rPr lang="en-US" dirty="0" smtClean="0"/>
              <a:t>Efficiency of targeting an IV agent to the renal tubules in AKI (vasoconstriction)</a:t>
            </a:r>
          </a:p>
          <a:p>
            <a:r>
              <a:rPr lang="en-US" dirty="0" smtClean="0"/>
              <a:t>Homing to other organs</a:t>
            </a:r>
          </a:p>
          <a:p>
            <a:r>
              <a:rPr lang="en-US" dirty="0" smtClean="0"/>
              <a:t>Effects of blocking systemic apoptosis (</a:t>
            </a:r>
            <a:r>
              <a:rPr lang="en-US" dirty="0"/>
              <a:t>excessive proliferation of damaged </a:t>
            </a:r>
            <a:r>
              <a:rPr lang="en-US" dirty="0" smtClean="0"/>
              <a:t>or malignant cells)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53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86868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1"/>
                </a:solidFill>
              </a:rPr>
              <a:t>Summary</a:t>
            </a:r>
            <a:r>
              <a:rPr lang="en-US" sz="3200" dirty="0" smtClean="0">
                <a:solidFill>
                  <a:schemeClr val="accent1"/>
                </a:solidFill>
              </a:rPr>
              <a:t> </a:t>
            </a:r>
            <a:r>
              <a:rPr lang="en-US" sz="3200" dirty="0" smtClean="0">
                <a:solidFill>
                  <a:schemeClr val="accent1"/>
                </a:solidFill>
              </a:rPr>
              <a:t>- </a:t>
            </a:r>
            <a:r>
              <a:rPr lang="en-US" sz="3200" dirty="0">
                <a:solidFill>
                  <a:schemeClr val="accent1"/>
                </a:solidFill>
              </a:rPr>
              <a:t>Emerging </a:t>
            </a:r>
            <a:r>
              <a:rPr lang="en-US" sz="3200" dirty="0" smtClean="0">
                <a:solidFill>
                  <a:schemeClr val="accent1"/>
                </a:solidFill>
              </a:rPr>
              <a:t>Options </a:t>
            </a:r>
            <a:r>
              <a:rPr lang="en-US" sz="3200" dirty="0">
                <a:solidFill>
                  <a:schemeClr val="accent1"/>
                </a:solidFill>
              </a:rPr>
              <a:t>for </a:t>
            </a:r>
            <a:r>
              <a:rPr lang="en-US" sz="3200" dirty="0" smtClean="0">
                <a:solidFill>
                  <a:schemeClr val="accent1"/>
                </a:solidFill>
              </a:rPr>
              <a:t>AKI Therapy</a:t>
            </a: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458200" cy="4876800"/>
          </a:xfrm>
        </p:spPr>
        <p:txBody>
          <a:bodyPr/>
          <a:lstStyle/>
          <a:p>
            <a:r>
              <a:rPr lang="en-US" sz="2000" dirty="0" smtClean="0"/>
              <a:t>Apoptosis inhibitors</a:t>
            </a:r>
          </a:p>
          <a:p>
            <a:pPr lvl="2"/>
            <a:r>
              <a:rPr lang="en-US" dirty="0">
                <a:solidFill>
                  <a:srgbClr val="00B0F0"/>
                </a:solidFill>
              </a:rPr>
              <a:t>p</a:t>
            </a:r>
            <a:r>
              <a:rPr lang="en-US" dirty="0" smtClean="0">
                <a:solidFill>
                  <a:srgbClr val="00B0F0"/>
                </a:solidFill>
              </a:rPr>
              <a:t>53 </a:t>
            </a:r>
            <a:r>
              <a:rPr lang="en-US" dirty="0" err="1" smtClean="0">
                <a:solidFill>
                  <a:srgbClr val="00B0F0"/>
                </a:solidFill>
              </a:rPr>
              <a:t>siRNA</a:t>
            </a:r>
            <a:endParaRPr lang="en-US" dirty="0" smtClean="0">
              <a:solidFill>
                <a:srgbClr val="00B0F0"/>
              </a:solidFill>
            </a:endParaRPr>
          </a:p>
          <a:p>
            <a:pPr lvl="2"/>
            <a:r>
              <a:rPr lang="en-US" sz="2000" dirty="0" smtClean="0">
                <a:solidFill>
                  <a:srgbClr val="00B0F0"/>
                </a:solidFill>
              </a:rPr>
              <a:t>BMP receptor ligands</a:t>
            </a:r>
            <a:endParaRPr lang="en-US" sz="2000" dirty="0"/>
          </a:p>
          <a:p>
            <a:r>
              <a:rPr lang="en-US" sz="2000" dirty="0" smtClean="0"/>
              <a:t>Iron </a:t>
            </a:r>
            <a:r>
              <a:rPr lang="en-US" sz="2000" dirty="0" err="1" smtClean="0"/>
              <a:t>chelators</a:t>
            </a:r>
            <a:endParaRPr lang="en-US" sz="2000" dirty="0" smtClean="0"/>
          </a:p>
          <a:p>
            <a:pPr lvl="2"/>
            <a:r>
              <a:rPr lang="en-US" dirty="0" err="1" smtClean="0">
                <a:solidFill>
                  <a:srgbClr val="00B0F0"/>
                </a:solidFill>
              </a:rPr>
              <a:t>Deferiprone</a:t>
            </a:r>
            <a:endParaRPr lang="en-US" sz="2000" dirty="0">
              <a:solidFill>
                <a:srgbClr val="00B0F0"/>
              </a:solidFill>
            </a:endParaRPr>
          </a:p>
          <a:p>
            <a:r>
              <a:rPr lang="en-US" sz="2000" dirty="0" smtClean="0"/>
              <a:t>Anti-inflammatory agents</a:t>
            </a:r>
          </a:p>
          <a:p>
            <a:pPr lvl="2"/>
            <a:r>
              <a:rPr lang="en-US" dirty="0">
                <a:solidFill>
                  <a:srgbClr val="00B0F0"/>
                </a:solidFill>
              </a:rPr>
              <a:t>A</a:t>
            </a:r>
            <a:r>
              <a:rPr lang="en-US" dirty="0" smtClean="0">
                <a:solidFill>
                  <a:srgbClr val="00B0F0"/>
                </a:solidFill>
              </a:rPr>
              <a:t>lpha-melanocyte stimulating hormone (</a:t>
            </a:r>
            <a:r>
              <a:rPr lang="en-US" dirty="0" smtClean="0">
                <a:solidFill>
                  <a:srgbClr val="00B0F0"/>
                </a:solidFill>
                <a:latin typeface="Symbol" pitchFamily="18" charset="2"/>
              </a:rPr>
              <a:t>a</a:t>
            </a:r>
            <a:r>
              <a:rPr lang="en-US" dirty="0" smtClean="0">
                <a:solidFill>
                  <a:srgbClr val="00B0F0"/>
                </a:solidFill>
              </a:rPr>
              <a:t>-MSH) </a:t>
            </a:r>
            <a:r>
              <a:rPr lang="en-US" dirty="0" smtClean="0">
                <a:solidFill>
                  <a:srgbClr val="00B0F0"/>
                </a:solidFill>
              </a:rPr>
              <a:t>analog</a:t>
            </a:r>
          </a:p>
          <a:p>
            <a:pPr lvl="2"/>
            <a:r>
              <a:rPr lang="en-US" sz="2000" dirty="0" smtClean="0">
                <a:solidFill>
                  <a:srgbClr val="00B0F0"/>
                </a:solidFill>
              </a:rPr>
              <a:t>Recombinant Alkaline Phosphatase</a:t>
            </a:r>
            <a:endParaRPr lang="en-US" sz="2000" dirty="0">
              <a:solidFill>
                <a:srgbClr val="00B0F0"/>
              </a:solidFill>
            </a:endParaRPr>
          </a:p>
          <a:p>
            <a:r>
              <a:rPr lang="en-US" sz="2000" dirty="0" smtClean="0"/>
              <a:t>Repair agents</a:t>
            </a:r>
          </a:p>
          <a:p>
            <a:pPr lvl="2"/>
            <a:r>
              <a:rPr lang="en-US" dirty="0" smtClean="0">
                <a:solidFill>
                  <a:srgbClr val="00B0F0"/>
                </a:solidFill>
              </a:rPr>
              <a:t>Modified </a:t>
            </a:r>
            <a:r>
              <a:rPr lang="en-US" dirty="0" err="1" smtClean="0">
                <a:solidFill>
                  <a:srgbClr val="00B0F0"/>
                </a:solidFill>
              </a:rPr>
              <a:t>mesenchymal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stem </a:t>
            </a:r>
            <a:r>
              <a:rPr lang="en-US" dirty="0" smtClean="0">
                <a:solidFill>
                  <a:srgbClr val="00B0F0"/>
                </a:solidFill>
              </a:rPr>
              <a:t>cells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sz="2000" dirty="0" smtClean="0"/>
              <a:t>Devices</a:t>
            </a:r>
          </a:p>
          <a:p>
            <a:pPr lvl="2"/>
            <a:r>
              <a:rPr lang="en-US" dirty="0" err="1" smtClean="0">
                <a:solidFill>
                  <a:srgbClr val="00B0F0"/>
                </a:solidFill>
              </a:rPr>
              <a:t>Benephit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intrarenal</a:t>
            </a:r>
            <a:r>
              <a:rPr lang="en-US" dirty="0" smtClean="0">
                <a:solidFill>
                  <a:srgbClr val="00B0F0"/>
                </a:solidFill>
              </a:rPr>
              <a:t> drug delivery catheter</a:t>
            </a:r>
          </a:p>
          <a:p>
            <a:pPr lvl="2"/>
            <a:r>
              <a:rPr lang="en-US" dirty="0" smtClean="0">
                <a:solidFill>
                  <a:srgbClr val="00B0F0"/>
                </a:solidFill>
              </a:rPr>
              <a:t>Renal Assist Device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20429" y="5867400"/>
            <a:ext cx="4032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</a:t>
            </a:r>
            <a:r>
              <a:rPr lang="en-US" sz="2000" i="1" dirty="0" smtClean="0">
                <a:solidFill>
                  <a:srgbClr val="00B0F0"/>
                </a:solidFill>
              </a:rPr>
              <a:t>urrently </a:t>
            </a:r>
            <a:r>
              <a:rPr lang="en-US" sz="2000" i="1" dirty="0" smtClean="0">
                <a:solidFill>
                  <a:srgbClr val="00B0F0"/>
                </a:solidFill>
              </a:rPr>
              <a:t>undergoing clinical trials</a:t>
            </a:r>
            <a:endParaRPr lang="en-US" sz="20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828087" y="0"/>
            <a:ext cx="740555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Tahoma" pitchFamily="34" charset="0"/>
              </a:rPr>
              <a:t>AKI: </a:t>
            </a:r>
            <a:r>
              <a:rPr lang="en-US" sz="4400" dirty="0" smtClean="0">
                <a:solidFill>
                  <a:schemeClr val="accent1"/>
                </a:solidFill>
                <a:latin typeface="Tahoma" pitchFamily="34" charset="0"/>
              </a:rPr>
              <a:t>No Magic Bullet Yet ……</a:t>
            </a:r>
            <a:endParaRPr lang="en-US" sz="4400" dirty="0">
              <a:solidFill>
                <a:schemeClr val="accent1"/>
              </a:solidFill>
              <a:latin typeface="Tahoma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52566"/>
            <a:ext cx="21336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13017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05344"/>
            <a:ext cx="1735667" cy="128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62050"/>
            <a:ext cx="1663348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1696102"/>
            <a:ext cx="4648199" cy="326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030119"/>
            <a:ext cx="812516" cy="109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6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790099" y="0"/>
            <a:ext cx="748153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Tahoma" pitchFamily="34" charset="0"/>
              </a:rPr>
              <a:t>AKI: </a:t>
            </a:r>
            <a:r>
              <a:rPr lang="en-US" sz="4400" dirty="0" smtClean="0">
                <a:solidFill>
                  <a:schemeClr val="accent1"/>
                </a:solidFill>
                <a:latin typeface="Tahoma" pitchFamily="34" charset="0"/>
              </a:rPr>
              <a:t>The Future is Bright ……</a:t>
            </a:r>
            <a:endParaRPr lang="en-US" sz="4400" dirty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5786735"/>
            <a:ext cx="4652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92D050"/>
                </a:solidFill>
              </a:rPr>
              <a:t>Thank </a:t>
            </a:r>
            <a:r>
              <a:rPr lang="en-US" sz="2400" i="1" dirty="0" smtClean="0">
                <a:solidFill>
                  <a:srgbClr val="92D050"/>
                </a:solidFill>
              </a:rPr>
              <a:t>you </a:t>
            </a:r>
            <a:r>
              <a:rPr lang="en-US" sz="2400" i="1" dirty="0" smtClean="0">
                <a:solidFill>
                  <a:srgbClr val="92D050"/>
                </a:solidFill>
              </a:rPr>
              <a:t>for your </a:t>
            </a:r>
            <a:r>
              <a:rPr lang="en-US" sz="2400" i="1" dirty="0" smtClean="0">
                <a:solidFill>
                  <a:srgbClr val="92D050"/>
                </a:solidFill>
              </a:rPr>
              <a:t>participation!</a:t>
            </a:r>
            <a:endParaRPr lang="en-US" sz="2400" i="1" dirty="0">
              <a:solidFill>
                <a:srgbClr val="92D050"/>
              </a:solidFill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7924800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41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2"/>
          <p:cNvSpPr txBox="1">
            <a:spLocks noChangeArrowheads="1"/>
          </p:cNvSpPr>
          <p:nvPr/>
        </p:nvSpPr>
        <p:spPr bwMode="auto">
          <a:xfrm>
            <a:off x="2057400" y="0"/>
            <a:ext cx="4762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400">
                <a:solidFill>
                  <a:schemeClr val="accent1"/>
                </a:solidFill>
                <a:latin typeface="Tahoma" pitchFamily="34" charset="0"/>
              </a:rPr>
              <a:t>Morphology of AKI</a:t>
            </a:r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2667000" y="5943600"/>
            <a:ext cx="372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66FF33"/>
                </a:solidFill>
              </a:rPr>
              <a:t>Devarajan JASN 17:1503-20, 2006</a:t>
            </a:r>
          </a:p>
        </p:txBody>
      </p:sp>
      <p:pic>
        <p:nvPicPr>
          <p:cNvPr id="1996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762000"/>
            <a:ext cx="871537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95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2"/>
          <p:cNvSpPr txBox="1">
            <a:spLocks noChangeArrowheads="1"/>
          </p:cNvSpPr>
          <p:nvPr/>
        </p:nvSpPr>
        <p:spPr bwMode="auto">
          <a:xfrm>
            <a:off x="-38153" y="0"/>
            <a:ext cx="8953605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200" dirty="0">
                <a:solidFill>
                  <a:schemeClr val="accent1"/>
                </a:solidFill>
                <a:latin typeface="Tahoma" pitchFamily="34" charset="0"/>
              </a:rPr>
              <a:t>Emerging Pharmacotherapies for AKI</a:t>
            </a:r>
          </a:p>
          <a:p>
            <a:pPr algn="ctr"/>
            <a:endParaRPr lang="en-US" sz="4400" dirty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2667000" y="5943600"/>
            <a:ext cx="372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66FF33"/>
                </a:solidFill>
              </a:rPr>
              <a:t>Devarajan JASN 17:1503-20, 2006</a:t>
            </a:r>
          </a:p>
        </p:txBody>
      </p:sp>
      <p:pic>
        <p:nvPicPr>
          <p:cNvPr id="1996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762000"/>
            <a:ext cx="871537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5943600" y="1905000"/>
            <a:ext cx="1981200" cy="4572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rgbClr val="FFCCFF"/>
                </a:solidFill>
              </a:rPr>
              <a:t>Anti-inflammatory</a:t>
            </a:r>
            <a:endParaRPr lang="en-US" dirty="0">
              <a:solidFill>
                <a:srgbClr val="FFCCFF"/>
              </a:solidFill>
            </a:endParaRPr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6172200" y="2362200"/>
            <a:ext cx="1600200" cy="6096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Symbol" pitchFamily="18" charset="2"/>
              </a:rPr>
              <a:t>a</a:t>
            </a:r>
            <a:r>
              <a:rPr lang="en-US" dirty="0" smtClean="0">
                <a:solidFill>
                  <a:srgbClr val="FFFF00"/>
                </a:solidFill>
              </a:rPr>
              <a:t>-MSH analog</a:t>
            </a:r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990600" y="4419600"/>
            <a:ext cx="12954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rgbClr val="FFCCFF"/>
                </a:solidFill>
              </a:rPr>
              <a:t>Repair</a:t>
            </a:r>
            <a:endParaRPr lang="en-US" dirty="0">
              <a:solidFill>
                <a:srgbClr val="FFCCFF"/>
              </a:solidFill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1066800" y="4724400"/>
            <a:ext cx="1219200" cy="3810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Stem Cells</a:t>
            </a:r>
          </a:p>
        </p:txBody>
      </p:sp>
    </p:spTree>
    <p:extLst>
      <p:ext uri="{BB962C8B-B14F-4D97-AF65-F5344CB8AC3E}">
        <p14:creationId xmlns:p14="http://schemas.microsoft.com/office/powerpoint/2010/main" val="206672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86868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1"/>
                </a:solidFill>
              </a:rPr>
              <a:t>Outline - </a:t>
            </a:r>
            <a:r>
              <a:rPr lang="en-US" sz="3200" dirty="0">
                <a:solidFill>
                  <a:schemeClr val="accent1"/>
                </a:solidFill>
              </a:rPr>
              <a:t>Emerging </a:t>
            </a:r>
            <a:r>
              <a:rPr lang="en-US" sz="3200" dirty="0" smtClean="0">
                <a:solidFill>
                  <a:schemeClr val="accent1"/>
                </a:solidFill>
              </a:rPr>
              <a:t>Options </a:t>
            </a:r>
            <a:r>
              <a:rPr lang="en-US" sz="3200" dirty="0">
                <a:solidFill>
                  <a:schemeClr val="accent1"/>
                </a:solidFill>
              </a:rPr>
              <a:t>for </a:t>
            </a:r>
            <a:r>
              <a:rPr lang="en-US" sz="3200" dirty="0" smtClean="0">
                <a:solidFill>
                  <a:schemeClr val="accent1"/>
                </a:solidFill>
              </a:rPr>
              <a:t>AKI Therapy</a:t>
            </a: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4419600"/>
          </a:xfrm>
        </p:spPr>
        <p:txBody>
          <a:bodyPr/>
          <a:lstStyle/>
          <a:p>
            <a:r>
              <a:rPr lang="en-US" sz="2000" dirty="0" smtClean="0"/>
              <a:t>Apoptosis inhibitors</a:t>
            </a:r>
          </a:p>
          <a:p>
            <a:pPr lvl="2"/>
            <a:r>
              <a:rPr lang="en-US" dirty="0">
                <a:solidFill>
                  <a:srgbClr val="00B0F0"/>
                </a:solidFill>
              </a:rPr>
              <a:t>p</a:t>
            </a:r>
            <a:r>
              <a:rPr lang="en-US" dirty="0" smtClean="0">
                <a:solidFill>
                  <a:srgbClr val="00B0F0"/>
                </a:solidFill>
              </a:rPr>
              <a:t>53 </a:t>
            </a:r>
            <a:r>
              <a:rPr lang="en-US" dirty="0" err="1" smtClean="0">
                <a:solidFill>
                  <a:srgbClr val="00B0F0"/>
                </a:solidFill>
              </a:rPr>
              <a:t>siRNA</a:t>
            </a:r>
            <a:endParaRPr lang="en-US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en-US" sz="2000" dirty="0"/>
          </a:p>
          <a:p>
            <a:r>
              <a:rPr lang="en-US" sz="2000" dirty="0" smtClean="0"/>
              <a:t>Iron </a:t>
            </a:r>
            <a:r>
              <a:rPr lang="en-US" sz="2000" dirty="0" err="1" smtClean="0"/>
              <a:t>chelators</a:t>
            </a:r>
            <a:endParaRPr lang="en-US" sz="2000" dirty="0" smtClean="0"/>
          </a:p>
          <a:p>
            <a:pPr lvl="2"/>
            <a:r>
              <a:rPr lang="en-US" dirty="0" err="1" smtClean="0"/>
              <a:t>Deferiprone</a:t>
            </a:r>
            <a:endParaRPr lang="en-US" dirty="0" smtClean="0"/>
          </a:p>
          <a:p>
            <a:pPr marL="0" indent="0" algn="ctr">
              <a:buNone/>
            </a:pPr>
            <a:endParaRPr lang="en-US" sz="2000" dirty="0"/>
          </a:p>
          <a:p>
            <a:r>
              <a:rPr lang="en-US" sz="2000" dirty="0" smtClean="0"/>
              <a:t>Anti-inflammatory agents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lpha-melanocyte stimulating hormone (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-MSH) analog</a:t>
            </a:r>
          </a:p>
          <a:p>
            <a:endParaRPr lang="en-US" sz="2000" dirty="0"/>
          </a:p>
          <a:p>
            <a:r>
              <a:rPr lang="en-US" sz="2000" dirty="0" smtClean="0"/>
              <a:t>Repair agents</a:t>
            </a:r>
          </a:p>
          <a:p>
            <a:pPr lvl="2"/>
            <a:r>
              <a:rPr lang="en-US" dirty="0" err="1" smtClean="0"/>
              <a:t>Mesenchymal</a:t>
            </a:r>
            <a:r>
              <a:rPr lang="en-US" dirty="0" smtClean="0"/>
              <a:t> stem cells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57400" y="5715000"/>
            <a:ext cx="4792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72F868"/>
                </a:solidFill>
              </a:rPr>
              <a:t>All are currently undergoing clinical trials</a:t>
            </a:r>
            <a:endParaRPr lang="en-US" sz="2000" i="1" dirty="0">
              <a:solidFill>
                <a:srgbClr val="72F8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36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1552258" y="0"/>
            <a:ext cx="577914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Tahoma" pitchFamily="34" charset="0"/>
              </a:rPr>
              <a:t>AKI – Apoptotic Genes</a:t>
            </a:r>
            <a:endParaRPr lang="en-US" sz="4400" dirty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295400"/>
            <a:ext cx="4033838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i="1" smtClean="0">
                <a:solidFill>
                  <a:srgbClr val="EE8187"/>
                </a:solidFill>
              </a:rPr>
              <a:t>Pro-apoptotic</a:t>
            </a:r>
            <a:endParaRPr lang="en-US" smtClean="0">
              <a:solidFill>
                <a:srgbClr val="EE8187"/>
              </a:solidFill>
            </a:endParaRPr>
          </a:p>
          <a:p>
            <a:pPr algn="ctr">
              <a:buFontTx/>
              <a:buNone/>
            </a:pPr>
            <a:r>
              <a:rPr lang="en-US" smtClean="0"/>
              <a:t>p53</a:t>
            </a:r>
          </a:p>
          <a:p>
            <a:pPr algn="ctr">
              <a:buFontTx/>
              <a:buNone/>
            </a:pPr>
            <a:r>
              <a:rPr lang="en-US" smtClean="0"/>
              <a:t>Bad</a:t>
            </a:r>
          </a:p>
          <a:p>
            <a:pPr algn="ctr">
              <a:buFontTx/>
              <a:buNone/>
            </a:pPr>
            <a:r>
              <a:rPr lang="en-US" smtClean="0"/>
              <a:t>Bak</a:t>
            </a:r>
          </a:p>
          <a:p>
            <a:pPr algn="ctr">
              <a:buFontTx/>
              <a:buNone/>
            </a:pPr>
            <a:r>
              <a:rPr lang="en-US" smtClean="0"/>
              <a:t>Fas/FADD</a:t>
            </a:r>
          </a:p>
          <a:p>
            <a:pPr algn="ctr">
              <a:buFontTx/>
              <a:buNone/>
            </a:pPr>
            <a:r>
              <a:rPr lang="en-US" smtClean="0"/>
              <a:t>DAXX</a:t>
            </a:r>
            <a:endParaRPr lang="en-US" dirty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652963" y="1295400"/>
            <a:ext cx="4033837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i="1" smtClean="0">
                <a:solidFill>
                  <a:srgbClr val="ABE3BD"/>
                </a:solidFill>
              </a:rPr>
              <a:t>Anti-apoptotic</a:t>
            </a:r>
          </a:p>
          <a:p>
            <a:pPr algn="ctr">
              <a:buFontTx/>
              <a:buNone/>
            </a:pPr>
            <a:r>
              <a:rPr lang="en-US" smtClean="0"/>
              <a:t>Bcl-2</a:t>
            </a:r>
          </a:p>
          <a:p>
            <a:pPr algn="ctr">
              <a:buFontTx/>
              <a:buNone/>
            </a:pPr>
            <a:r>
              <a:rPr lang="en-US" smtClean="0"/>
              <a:t>HGF</a:t>
            </a:r>
          </a:p>
          <a:p>
            <a:pPr algn="ctr">
              <a:buFontTx/>
              <a:buNone/>
            </a:pPr>
            <a:r>
              <a:rPr lang="en-US" smtClean="0"/>
              <a:t>IGF-1</a:t>
            </a:r>
          </a:p>
          <a:p>
            <a:pPr algn="ctr">
              <a:buFontTx/>
              <a:buNone/>
            </a:pPr>
            <a:r>
              <a:rPr lang="en-US" smtClean="0"/>
              <a:t>HB-EGF</a:t>
            </a:r>
          </a:p>
          <a:p>
            <a:pPr algn="ctr">
              <a:buFontTx/>
              <a:buNone/>
            </a:pPr>
            <a:r>
              <a:rPr lang="en-US" smtClean="0"/>
              <a:t>PDGF</a:t>
            </a:r>
            <a:endParaRPr 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90600" y="5562600"/>
            <a:ext cx="69500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i="1" dirty="0" err="1" smtClean="0">
                <a:solidFill>
                  <a:srgbClr val="99FF33"/>
                </a:solidFill>
                <a:latin typeface="Tahoma" pitchFamily="34" charset="0"/>
              </a:rPr>
              <a:t>Supavekin</a:t>
            </a:r>
            <a:r>
              <a:rPr lang="en-US" i="1" dirty="0" smtClean="0">
                <a:solidFill>
                  <a:srgbClr val="99FF33"/>
                </a:solidFill>
                <a:latin typeface="Tahoma" pitchFamily="34" charset="0"/>
              </a:rPr>
              <a:t> </a:t>
            </a:r>
            <a:r>
              <a:rPr lang="en-US" i="1" dirty="0">
                <a:solidFill>
                  <a:srgbClr val="99FF33"/>
                </a:solidFill>
                <a:latin typeface="Tahoma" pitchFamily="34" charset="0"/>
              </a:rPr>
              <a:t>Kidney </a:t>
            </a:r>
            <a:r>
              <a:rPr lang="en-US" i="1" dirty="0" err="1">
                <a:solidFill>
                  <a:srgbClr val="99FF33"/>
                </a:solidFill>
                <a:latin typeface="Tahoma" pitchFamily="34" charset="0"/>
              </a:rPr>
              <a:t>Int</a:t>
            </a:r>
            <a:r>
              <a:rPr lang="en-US" i="1" dirty="0">
                <a:solidFill>
                  <a:srgbClr val="99FF33"/>
                </a:solidFill>
                <a:latin typeface="Tahoma" pitchFamily="34" charset="0"/>
              </a:rPr>
              <a:t> 63:1714-1724, 2003</a:t>
            </a:r>
            <a:endParaRPr lang="en-US" dirty="0">
              <a:solidFill>
                <a:srgbClr val="99FF33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1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951930" y="0"/>
            <a:ext cx="697979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Tahoma" pitchFamily="34" charset="0"/>
              </a:rPr>
              <a:t>AKI: Apoptotic Mechanisms</a:t>
            </a:r>
            <a:endParaRPr lang="en-US" sz="4400" dirty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200707" name="Text Box 3"/>
          <p:cNvSpPr txBox="1">
            <a:spLocks noChangeArrowheads="1"/>
          </p:cNvSpPr>
          <p:nvPr/>
        </p:nvSpPr>
        <p:spPr bwMode="auto">
          <a:xfrm>
            <a:off x="2590800" y="5867400"/>
            <a:ext cx="372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66FF33"/>
                </a:solidFill>
              </a:rPr>
              <a:t>Devarajan JASN 17:1503-20, 2006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9440"/>
            <a:ext cx="7315200" cy="494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00600" y="1828800"/>
            <a:ext cx="838200" cy="609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6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Small Interfering RNA (</a:t>
            </a:r>
            <a:r>
              <a:rPr lang="en-US" dirty="0" err="1" smtClean="0">
                <a:solidFill>
                  <a:schemeClr val="accent1"/>
                </a:solidFill>
              </a:rPr>
              <a:t>siRNA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7698"/>
            <a:ext cx="3429000" cy="357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3" y="1527698"/>
            <a:ext cx="3696789" cy="357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27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CHMC">
  <a:themeElements>
    <a:clrScheme name="CCHM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CHM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CHM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HM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HM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HM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HM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HM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HM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HM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HM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HM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HM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HM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Transformation of the ppCRRT to the ppAKI-RG</Template>
  <TotalTime>2098</TotalTime>
  <Words>1286</Words>
  <Application>Microsoft Office PowerPoint</Application>
  <PresentationFormat>On-screen Show (4:3)</PresentationFormat>
  <Paragraphs>232</Paragraphs>
  <Slides>38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CCHMC</vt:lpstr>
      <vt:lpstr>Photo Editor Photo</vt:lpstr>
      <vt:lpstr>AKI: Emerging Therapeutic Options</vt:lpstr>
      <vt:lpstr>PowerPoint Presentation</vt:lpstr>
      <vt:lpstr>PowerPoint Presentation</vt:lpstr>
      <vt:lpstr>PowerPoint Presentation</vt:lpstr>
      <vt:lpstr>PowerPoint Presentation</vt:lpstr>
      <vt:lpstr>Outline - Emerging Options for AKI Therapy</vt:lpstr>
      <vt:lpstr>PowerPoint Presentation</vt:lpstr>
      <vt:lpstr>PowerPoint Presentation</vt:lpstr>
      <vt:lpstr>Small Interfering RNA (siRNA)</vt:lpstr>
      <vt:lpstr>PowerPoint Presentation</vt:lpstr>
      <vt:lpstr>PowerPoint Presentation</vt:lpstr>
      <vt:lpstr>PowerPoint Presentation</vt:lpstr>
      <vt:lpstr>PowerPoint Presentation</vt:lpstr>
      <vt:lpstr>Outline - Emerging Options for AKI Therapy</vt:lpstr>
      <vt:lpstr>Iron Chelation in Experimental AKI</vt:lpstr>
      <vt:lpstr>PowerPoint Presentation</vt:lpstr>
      <vt:lpstr>PowerPoint Presentation</vt:lpstr>
      <vt:lpstr>PowerPoint Presentation</vt:lpstr>
      <vt:lpstr>Deferiprone Iron Chelator in AKI</vt:lpstr>
      <vt:lpstr>Deferiprone Iron Chelator in AKI</vt:lpstr>
      <vt:lpstr>PowerPoint Presentation</vt:lpstr>
      <vt:lpstr>Outline - Emerging Options for AKI Therapy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 - Emerging Options for AKI Therapy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- Emerging Options for AKI Therapy</vt:lpstr>
      <vt:lpstr>PowerPoint Presentation</vt:lpstr>
      <vt:lpstr>PowerPoint Presentation</vt:lpstr>
    </vt:vector>
  </TitlesOfParts>
  <Company>CCHMC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AKI Definitions</dc:title>
  <dc:creator>CCHMC</dc:creator>
  <cp:lastModifiedBy>Devarajan, Prasad</cp:lastModifiedBy>
  <cp:revision>206</cp:revision>
  <dcterms:created xsi:type="dcterms:W3CDTF">2012-08-24T16:22:45Z</dcterms:created>
  <dcterms:modified xsi:type="dcterms:W3CDTF">2012-09-25T21:07:45Z</dcterms:modified>
</cp:coreProperties>
</file>