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388" r:id="rId3"/>
    <p:sldId id="389" r:id="rId4"/>
    <p:sldId id="288" r:id="rId5"/>
    <p:sldId id="378" r:id="rId6"/>
    <p:sldId id="369" r:id="rId7"/>
    <p:sldId id="370" r:id="rId8"/>
    <p:sldId id="394" r:id="rId9"/>
    <p:sldId id="380" r:id="rId10"/>
    <p:sldId id="391" r:id="rId11"/>
    <p:sldId id="383" r:id="rId12"/>
    <p:sldId id="393" r:id="rId13"/>
    <p:sldId id="392" r:id="rId14"/>
    <p:sldId id="395" r:id="rId15"/>
    <p:sldId id="396" r:id="rId16"/>
    <p:sldId id="397" r:id="rId17"/>
    <p:sldId id="398" r:id="rId18"/>
    <p:sldId id="407" r:id="rId19"/>
    <p:sldId id="400" r:id="rId20"/>
    <p:sldId id="401" r:id="rId21"/>
    <p:sldId id="402" r:id="rId22"/>
    <p:sldId id="404" r:id="rId23"/>
    <p:sldId id="405" r:id="rId24"/>
    <p:sldId id="408" r:id="rId25"/>
    <p:sldId id="409" r:id="rId26"/>
    <p:sldId id="410" r:id="rId27"/>
    <p:sldId id="411" r:id="rId28"/>
    <p:sldId id="412" r:id="rId29"/>
    <p:sldId id="413" r:id="rId30"/>
    <p:sldId id="406" r:id="rId31"/>
    <p:sldId id="36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F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8D323-B66B-4848-9952-9C9238F658DD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BF310-084E-421F-9623-49D8560C5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07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" name="Photo Editor Photo" r:id="rId3" imgW="28571429" imgH="21428571" progId="MSPhotoEd.3">
                  <p:embed/>
                </p:oleObj>
              </mc:Choice>
              <mc:Fallback>
                <p:oleObj name="Photo Editor Photo" r:id="rId3" imgW="28571429" imgH="2142857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91FCEA-2B36-4EE7-ABE0-3B5C7D62DA58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6F1C8-04FE-47CC-9F56-E13E765548A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golp6s\AppData\Local\Temp\XPgrpwise\kidney supporting organs 1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6" y="5791200"/>
            <a:ext cx="838594" cy="85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702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1FCEA-2B36-4EE7-ABE0-3B5C7D62DA58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6F1C8-04FE-47CC-9F56-E13E7655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5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1FCEA-2B36-4EE7-ABE0-3B5C7D62DA58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6F1C8-04FE-47CC-9F56-E13E7655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29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1FCEA-2B36-4EE7-ABE0-3B5C7D62DA58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6F1C8-04FE-47CC-9F56-E13E7655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21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1FCEA-2B36-4EE7-ABE0-3B5C7D62DA58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6F1C8-04FE-47CC-9F56-E13E7655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20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1FCEA-2B36-4EE7-ABE0-3B5C7D62DA58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6F1C8-04FE-47CC-9F56-E13E765548A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golp6s\AppData\Local\Temp\XPgrpwise\kidney supporting organs 1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1" y="5867400"/>
            <a:ext cx="743959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349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1FCEA-2B36-4EE7-ABE0-3B5C7D62DA58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6F1C8-04FE-47CC-9F56-E13E765548A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golp6s\AppData\Local\Temp\XPgrpwise\kidney supporting organs 1_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6" y="5791200"/>
            <a:ext cx="838594" cy="85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771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1FCEA-2B36-4EE7-ABE0-3B5C7D62DA58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6F1C8-04FE-47CC-9F56-E13E7655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60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1FCEA-2B36-4EE7-ABE0-3B5C7D62DA58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6F1C8-04FE-47CC-9F56-E13E7655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03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1FCEA-2B36-4EE7-ABE0-3B5C7D62DA58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6F1C8-04FE-47CC-9F56-E13E765548AB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C:\Users\golp6s\AppData\Local\Temp\XPgrpwise\kidney supporting organs 1_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6" y="5791200"/>
            <a:ext cx="838594" cy="85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206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1FCEA-2B36-4EE7-ABE0-3B5C7D62DA58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6F1C8-04FE-47CC-9F56-E13E765548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C:\Users\golp6s\AppData\Local\Temp\XPgrpwise\kidney supporting organs 1_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6" y="5791200"/>
            <a:ext cx="838594" cy="85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15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1FCEA-2B36-4EE7-ABE0-3B5C7D62DA58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6F1C8-04FE-47CC-9F56-E13E765548A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golp6s\AppData\Local\Temp\XPgrpwise\kidney supporting organs 1_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6" y="5791200"/>
            <a:ext cx="838594" cy="85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509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1FCEA-2B36-4EE7-ABE0-3B5C7D62DA58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6F1C8-04FE-47CC-9F56-E13E7655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2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Photo Editor Photo" r:id="rId16" imgW="28571429" imgH="21428571" progId="MSPhotoEd.3">
                  <p:embed/>
                </p:oleObj>
              </mc:Choice>
              <mc:Fallback>
                <p:oleObj name="Photo Editor Photo" r:id="rId16" imgW="28571429" imgH="2142857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B991FCEA-2B36-4EE7-ABE0-3B5C7D62DA58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A346F1C8-04FE-47CC-9F56-E13E765548AB}" type="slidenum">
              <a:rPr lang="en-US" smtClean="0"/>
              <a:t>‹#›</a:t>
            </a:fld>
            <a:endParaRPr lang="en-US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3505200" y="6248400"/>
            <a:ext cx="213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mtClean="0">
                <a:solidFill>
                  <a:schemeClr val="bg1"/>
                </a:solidFill>
                <a:latin typeface="Gill Sans MT Ext Condensed Bold" pitchFamily="34" charset="0"/>
              </a:rPr>
              <a:t>The Center for Acute Care Nephrology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AKI to CKD:</a:t>
            </a:r>
            <a:br>
              <a:rPr lang="en-US" sz="4000" dirty="0" smtClean="0">
                <a:solidFill>
                  <a:schemeClr val="accent1"/>
                </a:solidFill>
              </a:rPr>
            </a:br>
            <a:r>
              <a:rPr lang="en-US" sz="4000" dirty="0" smtClean="0">
                <a:solidFill>
                  <a:schemeClr val="accent1"/>
                </a:solidFill>
              </a:rPr>
              <a:t>How Should We Look For It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26670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Prasad Devarajan, MD</a:t>
            </a:r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/>
              <a:t>Professor of Pediatrics and Developmental Biology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/>
              <a:t>University of Cincinnati College of Medicine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/>
              <a:t>Director, Nephrology and Hypertension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/>
              <a:t>Director, Nephrology Clinical Laboratory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/>
              <a:t>CEO, Dialysis Unit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/>
              <a:t>Cincinnati Children’s Hospital Medical Center</a:t>
            </a:r>
          </a:p>
          <a:p>
            <a:pPr>
              <a:spcBef>
                <a:spcPts val="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885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4000" dirty="0" err="1" smtClean="0">
                <a:solidFill>
                  <a:schemeClr val="accent1"/>
                </a:solidFill>
              </a:rPr>
              <a:t>Cystatin</a:t>
            </a:r>
            <a:r>
              <a:rPr lang="en-US" sz="4000" dirty="0" smtClean="0">
                <a:solidFill>
                  <a:schemeClr val="accent1"/>
                </a:solidFill>
              </a:rPr>
              <a:t> C in AKI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75248" y="5943600"/>
            <a:ext cx="3193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rgbClr val="92D050"/>
                </a:solidFill>
              </a:rPr>
              <a:t>Zhang AJKD 58:356-65, 2011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875823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696200" y="2895600"/>
            <a:ext cx="1143000" cy="1676400"/>
          </a:xfrm>
          <a:prstGeom prst="rect">
            <a:avLst/>
          </a:prstGeom>
          <a:noFill/>
          <a:ln w="28575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0" y="4572000"/>
            <a:ext cx="609600" cy="3048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696200" y="4572000"/>
            <a:ext cx="1143000" cy="3048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524000" y="2819400"/>
            <a:ext cx="990600" cy="1524000"/>
          </a:xfrm>
          <a:prstGeom prst="rect">
            <a:avLst/>
          </a:prstGeom>
          <a:noFill/>
          <a:ln w="28575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30118" y="1795046"/>
            <a:ext cx="2084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sz="1600" i="1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en-US" sz="1600" i="1" dirty="0" smtClean="0">
                <a:solidFill>
                  <a:schemeClr val="accent5">
                    <a:lumMod val="50000"/>
                  </a:schemeClr>
                </a:solidFill>
              </a:rPr>
              <a:t>3 AKI publications)</a:t>
            </a:r>
            <a:endParaRPr lang="en-US" sz="1600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378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4000" dirty="0" err="1" smtClean="0">
                <a:solidFill>
                  <a:schemeClr val="accent1"/>
                </a:solidFill>
              </a:rPr>
              <a:t>Cystatin</a:t>
            </a:r>
            <a:r>
              <a:rPr lang="en-US" sz="4000" dirty="0" smtClean="0">
                <a:solidFill>
                  <a:schemeClr val="accent1"/>
                </a:solidFill>
              </a:rPr>
              <a:t> C in CKD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46783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914400"/>
            <a:ext cx="8610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09800" y="5105400"/>
            <a:ext cx="304800" cy="2286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943600" y="5105400"/>
            <a:ext cx="304800" cy="2286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Oval 3"/>
          <p:cNvSpPr>
            <a:spLocks noChangeArrowheads="1"/>
          </p:cNvSpPr>
          <p:nvPr/>
        </p:nvSpPr>
        <p:spPr bwMode="auto">
          <a:xfrm>
            <a:off x="3276600" y="5105400"/>
            <a:ext cx="304800" cy="304800"/>
          </a:xfrm>
          <a:prstGeom prst="ellips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7010400" y="5105400"/>
            <a:ext cx="304800" cy="304800"/>
          </a:xfrm>
          <a:prstGeom prst="ellips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56828" y="5943600"/>
            <a:ext cx="3830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err="1">
                <a:solidFill>
                  <a:srgbClr val="92D050"/>
                </a:solidFill>
              </a:rPr>
              <a:t>Roos</a:t>
            </a:r>
            <a:r>
              <a:rPr lang="en-US" i="1" dirty="0">
                <a:solidFill>
                  <a:srgbClr val="92D050"/>
                </a:solidFill>
              </a:rPr>
              <a:t> </a:t>
            </a:r>
            <a:r>
              <a:rPr lang="en-US" i="1" dirty="0" err="1">
                <a:solidFill>
                  <a:srgbClr val="92D050"/>
                </a:solidFill>
              </a:rPr>
              <a:t>Clin</a:t>
            </a:r>
            <a:r>
              <a:rPr lang="en-US" i="1" dirty="0">
                <a:solidFill>
                  <a:srgbClr val="92D050"/>
                </a:solidFill>
              </a:rPr>
              <a:t> </a:t>
            </a:r>
            <a:r>
              <a:rPr lang="en-US" i="1" dirty="0" err="1">
                <a:solidFill>
                  <a:srgbClr val="92D050"/>
                </a:solidFill>
              </a:rPr>
              <a:t>Biochem</a:t>
            </a:r>
            <a:r>
              <a:rPr lang="en-US" i="1" dirty="0">
                <a:solidFill>
                  <a:srgbClr val="92D050"/>
                </a:solidFill>
              </a:rPr>
              <a:t> 40:383-91, 2007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78625" y="4038600"/>
            <a:ext cx="22110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accent5">
                    <a:lumMod val="50000"/>
                  </a:schemeClr>
                </a:solidFill>
              </a:rPr>
              <a:t>(23 CKD publications)</a:t>
            </a:r>
            <a:endParaRPr lang="en-US" sz="1600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415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243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Disadvantages of </a:t>
            </a:r>
            <a:r>
              <a:rPr lang="en-US" dirty="0" err="1" smtClean="0">
                <a:solidFill>
                  <a:srgbClr val="FFFF00"/>
                </a:solidFill>
              </a:rPr>
              <a:t>cystatin</a:t>
            </a:r>
            <a:r>
              <a:rPr lang="en-US" dirty="0" smtClean="0">
                <a:solidFill>
                  <a:srgbClr val="FFFF00"/>
                </a:solidFill>
              </a:rPr>
              <a:t> C</a:t>
            </a:r>
          </a:p>
          <a:p>
            <a:r>
              <a:rPr lang="en-US" sz="2400" dirty="0" err="1"/>
              <a:t>Cystatin</a:t>
            </a:r>
            <a:r>
              <a:rPr lang="en-US" sz="2400" dirty="0"/>
              <a:t> C levels are higher in </a:t>
            </a:r>
            <a:r>
              <a:rPr lang="en-US" sz="2400" dirty="0" smtClean="0"/>
              <a:t>hyperthyroidism, and in patients receiving steroids or other </a:t>
            </a:r>
            <a:r>
              <a:rPr lang="en-US" sz="2400" dirty="0" err="1" smtClean="0"/>
              <a:t>immunosuppressants</a:t>
            </a:r>
            <a:endParaRPr lang="en-US" sz="2400" dirty="0"/>
          </a:p>
          <a:p>
            <a:r>
              <a:rPr lang="en-US" sz="2400" dirty="0" smtClean="0"/>
              <a:t>Two </a:t>
            </a:r>
            <a:r>
              <a:rPr lang="en-US" sz="2400" dirty="0"/>
              <a:t>commonly used methods for measuring </a:t>
            </a:r>
            <a:r>
              <a:rPr lang="en-US" sz="2400" dirty="0" err="1"/>
              <a:t>cystatin</a:t>
            </a:r>
            <a:r>
              <a:rPr lang="en-US" sz="2400" dirty="0"/>
              <a:t> C (</a:t>
            </a:r>
            <a:r>
              <a:rPr lang="en-US" sz="2400" dirty="0" err="1" smtClean="0"/>
              <a:t>nephelometry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err="1" smtClean="0"/>
              <a:t>turbidimetry</a:t>
            </a:r>
            <a:r>
              <a:rPr lang="en-US" sz="2400" dirty="0" smtClean="0"/>
              <a:t>) can </a:t>
            </a:r>
            <a:r>
              <a:rPr lang="en-US" sz="2400" dirty="0"/>
              <a:t>give discrepant </a:t>
            </a:r>
            <a:r>
              <a:rPr lang="en-US" sz="2400" dirty="0" smtClean="0"/>
              <a:t>results</a:t>
            </a:r>
          </a:p>
          <a:p>
            <a:r>
              <a:rPr lang="en-US" sz="2400" dirty="0" smtClean="0"/>
              <a:t>More </a:t>
            </a:r>
            <a:r>
              <a:rPr lang="en-US" sz="2400" dirty="0"/>
              <a:t>expensive than serum </a:t>
            </a:r>
            <a:r>
              <a:rPr lang="en-US" sz="2400" dirty="0" err="1" smtClean="0"/>
              <a:t>creatinine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/>
              <a:t>GFR </a:t>
            </a:r>
            <a:r>
              <a:rPr lang="en-US" sz="2400" dirty="0"/>
              <a:t>equations incorporating both </a:t>
            </a:r>
            <a:r>
              <a:rPr lang="en-US" sz="2400" dirty="0" err="1"/>
              <a:t>cystatin</a:t>
            </a:r>
            <a:r>
              <a:rPr lang="en-US" sz="2400" dirty="0"/>
              <a:t> C and </a:t>
            </a:r>
            <a:r>
              <a:rPr lang="en-US" sz="2400" dirty="0" err="1"/>
              <a:t>creatinine</a:t>
            </a:r>
            <a:r>
              <a:rPr lang="en-US" sz="2400" dirty="0"/>
              <a:t> may perform better than either </a:t>
            </a:r>
            <a:r>
              <a:rPr lang="en-US" sz="2400" dirty="0" smtClean="0"/>
              <a:t>one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dirty="0">
                <a:solidFill>
                  <a:schemeClr val="accent1"/>
                </a:solidFill>
              </a:rPr>
              <a:t>Estimating GFR using </a:t>
            </a:r>
            <a:r>
              <a:rPr lang="en-US" sz="4000" dirty="0" err="1">
                <a:solidFill>
                  <a:schemeClr val="accent1"/>
                </a:solidFill>
              </a:rPr>
              <a:t>Cystatin</a:t>
            </a:r>
            <a:r>
              <a:rPr lang="en-US" sz="4000" dirty="0">
                <a:solidFill>
                  <a:schemeClr val="accent1"/>
                </a:solidFill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3887786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Outline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25563"/>
            <a:ext cx="8458200" cy="4724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Look for AKI to CKD transition by measuring markers of</a:t>
            </a:r>
          </a:p>
          <a:p>
            <a:pPr marL="0" indent="0" algn="ctr">
              <a:buNone/>
            </a:pPr>
            <a:endParaRPr lang="en-US" sz="2400" dirty="0"/>
          </a:p>
          <a:p>
            <a:r>
              <a:rPr lang="en-US" sz="2400" dirty="0" smtClean="0"/>
              <a:t>Decreased function</a:t>
            </a:r>
          </a:p>
          <a:p>
            <a:pPr lvl="2"/>
            <a:r>
              <a:rPr lang="en-US" dirty="0" smtClean="0"/>
              <a:t>GFR estimation using serum </a:t>
            </a:r>
            <a:r>
              <a:rPr lang="en-US" dirty="0" err="1" smtClean="0"/>
              <a:t>creatinine</a:t>
            </a:r>
            <a:r>
              <a:rPr lang="en-US" dirty="0" smtClean="0"/>
              <a:t> and </a:t>
            </a:r>
            <a:r>
              <a:rPr lang="en-US" dirty="0" err="1" smtClean="0"/>
              <a:t>cystatin</a:t>
            </a:r>
            <a:r>
              <a:rPr lang="en-US" dirty="0" smtClean="0"/>
              <a:t> C</a:t>
            </a:r>
          </a:p>
          <a:p>
            <a:pPr marL="0" indent="0" algn="ctr">
              <a:buNone/>
            </a:pPr>
            <a:endParaRPr lang="en-US" sz="2400" dirty="0"/>
          </a:p>
          <a:p>
            <a:r>
              <a:rPr lang="en-US" sz="2400" dirty="0" smtClean="0">
                <a:solidFill>
                  <a:srgbClr val="00B0F0"/>
                </a:solidFill>
              </a:rPr>
              <a:t>Glomerular damage</a:t>
            </a:r>
          </a:p>
          <a:p>
            <a:pPr lvl="2"/>
            <a:r>
              <a:rPr lang="en-US" dirty="0">
                <a:solidFill>
                  <a:srgbClr val="00B0F0"/>
                </a:solidFill>
              </a:rPr>
              <a:t>A</a:t>
            </a:r>
            <a:r>
              <a:rPr lang="en-US" dirty="0" smtClean="0">
                <a:solidFill>
                  <a:srgbClr val="00B0F0"/>
                </a:solidFill>
              </a:rPr>
              <a:t>lbuminuria</a:t>
            </a:r>
          </a:p>
          <a:p>
            <a:pPr marL="0" indent="0" algn="ctr">
              <a:buNone/>
            </a:pPr>
            <a:endParaRPr lang="en-US" sz="2400" dirty="0"/>
          </a:p>
          <a:p>
            <a:r>
              <a:rPr lang="en-US" sz="2400" dirty="0" err="1" smtClean="0"/>
              <a:t>Tubulo</a:t>
            </a:r>
            <a:r>
              <a:rPr lang="en-US" sz="2400" dirty="0" smtClean="0"/>
              <a:t>-interstitial damage</a:t>
            </a:r>
          </a:p>
          <a:p>
            <a:pPr lvl="2"/>
            <a:r>
              <a:rPr lang="en-US" dirty="0" smtClean="0"/>
              <a:t>Albuminuria and other Novel AKI biomarkers</a:t>
            </a:r>
          </a:p>
        </p:txBody>
      </p:sp>
    </p:spTree>
    <p:extLst>
      <p:ext uri="{BB962C8B-B14F-4D97-AF65-F5344CB8AC3E}">
        <p14:creationId xmlns:p14="http://schemas.microsoft.com/office/powerpoint/2010/main" val="286849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8392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1"/>
                </a:solidFill>
              </a:rPr>
              <a:t>Albuminuria Associates with</a:t>
            </a:r>
            <a:br>
              <a:rPr lang="en-US" sz="3200" dirty="0" smtClean="0">
                <a:solidFill>
                  <a:schemeClr val="accent1"/>
                </a:solidFill>
              </a:rPr>
            </a:br>
            <a:r>
              <a:rPr lang="en-US" sz="3200" dirty="0" smtClean="0">
                <a:solidFill>
                  <a:schemeClr val="accent1"/>
                </a:solidFill>
              </a:rPr>
              <a:t>Community-Acquired AKI 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05106" y="5726668"/>
            <a:ext cx="3333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>
                <a:solidFill>
                  <a:srgbClr val="92D050"/>
                </a:solidFill>
              </a:rPr>
              <a:t>Grams JASN 2010; 21:1757-64</a:t>
            </a:r>
            <a:endParaRPr lang="en-US" i="1" dirty="0">
              <a:solidFill>
                <a:srgbClr val="92D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71487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3000" y="1524000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ARIC Cohort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8 year follow up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11,200 subjects with baseline ACR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356 (3.2%) developed AKI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89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" y="-152400"/>
            <a:ext cx="88392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1"/>
                </a:solidFill>
              </a:rPr>
              <a:t>Albuminuria Predicts AKI After Cardiac Surgery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6145" y="5715000"/>
            <a:ext cx="5171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>
                <a:solidFill>
                  <a:srgbClr val="92D050"/>
                </a:solidFill>
              </a:rPr>
              <a:t>Molnar CJASN 2012 </a:t>
            </a:r>
            <a:r>
              <a:rPr lang="en-US" i="1" dirty="0" err="1" smtClean="0">
                <a:solidFill>
                  <a:srgbClr val="92D050"/>
                </a:solidFill>
              </a:rPr>
              <a:t>ePub</a:t>
            </a:r>
            <a:r>
              <a:rPr lang="en-US" i="1" dirty="0" smtClean="0">
                <a:solidFill>
                  <a:srgbClr val="92D050"/>
                </a:solidFill>
              </a:rPr>
              <a:t> (TRIBE-AKI adults)</a:t>
            </a:r>
          </a:p>
          <a:p>
            <a:pPr algn="ctr"/>
            <a:r>
              <a:rPr lang="en-US" i="1" dirty="0" err="1" smtClean="0">
                <a:solidFill>
                  <a:srgbClr val="92D050"/>
                </a:solidFill>
              </a:rPr>
              <a:t>Zappitelli</a:t>
            </a:r>
            <a:r>
              <a:rPr lang="en-US" i="1" dirty="0" smtClean="0">
                <a:solidFill>
                  <a:srgbClr val="92D050"/>
                </a:solidFill>
              </a:rPr>
              <a:t> CJASN 2012 </a:t>
            </a:r>
            <a:r>
              <a:rPr lang="en-US" i="1" dirty="0" err="1" smtClean="0">
                <a:solidFill>
                  <a:srgbClr val="92D050"/>
                </a:solidFill>
              </a:rPr>
              <a:t>ePub</a:t>
            </a:r>
            <a:r>
              <a:rPr lang="en-US" i="1" dirty="0" smtClean="0">
                <a:solidFill>
                  <a:srgbClr val="92D050"/>
                </a:solidFill>
              </a:rPr>
              <a:t> (TRIBE-AKI children)</a:t>
            </a:r>
            <a:endParaRPr lang="en-US" i="1" dirty="0">
              <a:solidFill>
                <a:srgbClr val="92D05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838200"/>
            <a:ext cx="844867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852039"/>
              </p:ext>
            </p:extLst>
          </p:nvPr>
        </p:nvGraphicFramePr>
        <p:xfrm>
          <a:off x="381000" y="4526280"/>
          <a:ext cx="84153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835"/>
                <a:gridCol w="2103835"/>
                <a:gridCol w="2103835"/>
                <a:gridCol w="21038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Clinical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Post-op ACR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Combination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Adults (n=1198)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0.75 (0.04)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0.59 (0.04)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0.81 (0.03)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Children (n=294)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0.79 (0.04)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0.63 (0.05)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0.82 (0.04)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239089" y="2141112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(&lt; 2 </a:t>
            </a:r>
            <a:r>
              <a:rPr lang="en-US" sz="1400" dirty="0" err="1" smtClean="0"/>
              <a:t>yrs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4506289" y="2199312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(&gt; 2 </a:t>
            </a:r>
            <a:r>
              <a:rPr lang="en-US" sz="1400" dirty="0" err="1" smtClean="0"/>
              <a:t>yrs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7391400" y="1143000"/>
            <a:ext cx="152400" cy="152400"/>
          </a:xfrm>
          <a:prstGeom prst="rect">
            <a:avLst/>
          </a:prstGeom>
          <a:solidFill>
            <a:srgbClr val="72F868"/>
          </a:solidFill>
          <a:ln>
            <a:solidFill>
              <a:srgbClr val="72F8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43800" y="1066800"/>
            <a:ext cx="739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 AKI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7391400" y="1447800"/>
            <a:ext cx="152400" cy="152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43800" y="1368623"/>
            <a:ext cx="465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AKI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23662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839200" cy="1143000"/>
          </a:xfrm>
        </p:spPr>
        <p:txBody>
          <a:bodyPr/>
          <a:lstStyle/>
          <a:p>
            <a:r>
              <a:rPr lang="en-US" sz="2600" dirty="0" smtClean="0">
                <a:solidFill>
                  <a:schemeClr val="accent1"/>
                </a:solidFill>
              </a:rPr>
              <a:t>Albuminuria Predicts AKI Progression After Cardiac Surgery</a:t>
            </a:r>
            <a:endParaRPr lang="en-US" sz="2600" dirty="0">
              <a:solidFill>
                <a:schemeClr val="accent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2589" y="5955268"/>
            <a:ext cx="517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err="1" smtClean="0">
                <a:solidFill>
                  <a:srgbClr val="92D050"/>
                </a:solidFill>
              </a:rPr>
              <a:t>Koyner</a:t>
            </a:r>
            <a:r>
              <a:rPr lang="en-US" i="1" dirty="0" smtClean="0">
                <a:solidFill>
                  <a:srgbClr val="92D050"/>
                </a:solidFill>
              </a:rPr>
              <a:t> JASN 2012 23:905-14 (TRIBE-AKI adults)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685800"/>
            <a:ext cx="7953375" cy="288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97170"/>
              </p:ext>
            </p:extLst>
          </p:nvPr>
        </p:nvGraphicFramePr>
        <p:xfrm>
          <a:off x="595312" y="3672840"/>
          <a:ext cx="795337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8344"/>
                <a:gridCol w="1759744"/>
                <a:gridCol w="2216944"/>
                <a:gridCol w="1988344"/>
              </a:tblGrid>
              <a:tr h="262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Predictor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Cut 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Adjusted 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Adjusted AUC</a:t>
                      </a:r>
                      <a:endParaRPr lang="en-US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Clinical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0.75 (0.04)</a:t>
                      </a:r>
                      <a:endParaRPr lang="en-US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Urine ACR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&gt;133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3.41 (1.27, 9.11)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0.78 (0.04)</a:t>
                      </a:r>
                      <a:endParaRPr lang="en-US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Urine NGAL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&gt;141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2.02 (0.86, 4.73)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0.79 (0.04)</a:t>
                      </a:r>
                      <a:endParaRPr lang="en-US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Urine IL-18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&gt;185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3.63 (1.64, 8.03)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0.77 (0.04)</a:t>
                      </a:r>
                      <a:endParaRPr lang="en-US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Plasma NGAL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&gt;322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11.66 (4.49, 30.27)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0.80 (0.04)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0268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 bwMode="auto">
          <a:xfrm>
            <a:off x="533400" y="1524000"/>
            <a:ext cx="4040188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Advantages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2013582"/>
            <a:ext cx="3352800" cy="39512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2000" dirty="0" smtClean="0"/>
              <a:t>Widely available</a:t>
            </a:r>
          </a:p>
          <a:p>
            <a:r>
              <a:rPr lang="en-US" sz="2000" dirty="0" smtClean="0"/>
              <a:t>Inexpensive</a:t>
            </a:r>
          </a:p>
          <a:p>
            <a:r>
              <a:rPr lang="en-US" sz="2000" dirty="0" smtClean="0"/>
              <a:t>Established marker of CKD and CKD outcomes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3886200" y="1524000"/>
            <a:ext cx="4648200" cy="6397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Disadvantages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3886200" y="2011363"/>
            <a:ext cx="5105400" cy="39512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2000" dirty="0" smtClean="0"/>
              <a:t>Mechanisms unclear (glomerular versus tubular)</a:t>
            </a:r>
          </a:p>
          <a:p>
            <a:r>
              <a:rPr lang="en-US" sz="2000" dirty="0" smtClean="0"/>
              <a:t>May reflect non-specific changes in capillary permeability and/or a non-specific inflammatory response</a:t>
            </a:r>
          </a:p>
          <a:p>
            <a:r>
              <a:rPr lang="en-US" sz="2000" dirty="0" smtClean="0"/>
              <a:t>Limited diagnostic accuracy in AKI (AUCs in the 0.6 to 0.65 range)</a:t>
            </a:r>
          </a:p>
          <a:p>
            <a:r>
              <a:rPr lang="en-US" sz="2000" dirty="0" smtClean="0"/>
              <a:t>Many patients with CKD progress despite having only mild proteinuria</a:t>
            </a:r>
          </a:p>
          <a:p>
            <a:r>
              <a:rPr lang="en-US" sz="2000" dirty="0" smtClean="0"/>
              <a:t>Many patients with significant proteinuria do not progress</a:t>
            </a:r>
            <a:endParaRPr lang="en-US" sz="2000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1"/>
                </a:solidFill>
              </a:rPr>
              <a:t>Albuminuria for AKI to CKD Transition</a:t>
            </a:r>
            <a:endParaRPr lang="en-US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50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Outline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25563"/>
            <a:ext cx="8458200" cy="4724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Look for AKI to CKD transition by measuring markers of</a:t>
            </a:r>
          </a:p>
          <a:p>
            <a:pPr marL="0" indent="0" algn="ctr">
              <a:buNone/>
            </a:pPr>
            <a:endParaRPr lang="en-US" sz="2400" dirty="0"/>
          </a:p>
          <a:p>
            <a:r>
              <a:rPr lang="en-US" sz="2400" dirty="0" smtClean="0"/>
              <a:t>Decreased function</a:t>
            </a:r>
          </a:p>
          <a:p>
            <a:pPr lvl="2"/>
            <a:r>
              <a:rPr lang="en-US" dirty="0" smtClean="0"/>
              <a:t>GFR estimation using serum </a:t>
            </a:r>
            <a:r>
              <a:rPr lang="en-US" dirty="0" err="1" smtClean="0"/>
              <a:t>creatinine</a:t>
            </a:r>
            <a:r>
              <a:rPr lang="en-US" dirty="0" smtClean="0"/>
              <a:t> and </a:t>
            </a:r>
            <a:r>
              <a:rPr lang="en-US" dirty="0" err="1" smtClean="0"/>
              <a:t>cystatin</a:t>
            </a:r>
            <a:r>
              <a:rPr lang="en-US" dirty="0" smtClean="0"/>
              <a:t> C</a:t>
            </a:r>
          </a:p>
          <a:p>
            <a:pPr marL="0" indent="0" algn="ctr">
              <a:buNone/>
            </a:pPr>
            <a:endParaRPr lang="en-US" sz="2400" dirty="0"/>
          </a:p>
          <a:p>
            <a:r>
              <a:rPr lang="en-US" sz="2400" dirty="0" smtClean="0"/>
              <a:t>Glomerular damage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lbuminuria</a:t>
            </a:r>
          </a:p>
          <a:p>
            <a:pPr marL="0" indent="0" algn="ctr">
              <a:buNone/>
            </a:pPr>
            <a:endParaRPr lang="en-US" sz="2400" dirty="0"/>
          </a:p>
          <a:p>
            <a:r>
              <a:rPr lang="en-US" sz="2400" dirty="0" err="1" smtClean="0">
                <a:solidFill>
                  <a:srgbClr val="00B0F0"/>
                </a:solidFill>
              </a:rPr>
              <a:t>Tubulo</a:t>
            </a:r>
            <a:r>
              <a:rPr lang="en-US" sz="2400" dirty="0" smtClean="0">
                <a:solidFill>
                  <a:srgbClr val="00B0F0"/>
                </a:solidFill>
              </a:rPr>
              <a:t>-interstitial damage</a:t>
            </a:r>
          </a:p>
          <a:p>
            <a:pPr lvl="2"/>
            <a:r>
              <a:rPr lang="en-US" dirty="0" smtClean="0"/>
              <a:t>Albuminuria and </a:t>
            </a:r>
            <a:r>
              <a:rPr lang="en-US" dirty="0" smtClean="0">
                <a:solidFill>
                  <a:srgbClr val="00B0F0"/>
                </a:solidFill>
              </a:rPr>
              <a:t>other Novel AKI biomarkers</a:t>
            </a:r>
          </a:p>
        </p:txBody>
      </p:sp>
    </p:spTree>
    <p:extLst>
      <p:ext uri="{BB962C8B-B14F-4D97-AF65-F5344CB8AC3E}">
        <p14:creationId xmlns:p14="http://schemas.microsoft.com/office/powerpoint/2010/main" val="266457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1"/>
                </a:solidFill>
              </a:rPr>
              <a:t>Novel Biomarkers for</a:t>
            </a:r>
            <a:br>
              <a:rPr lang="en-US" sz="4000" dirty="0" smtClean="0">
                <a:solidFill>
                  <a:schemeClr val="accent1"/>
                </a:solidFill>
              </a:rPr>
            </a:br>
            <a:r>
              <a:rPr lang="en-US" sz="4000" dirty="0" smtClean="0">
                <a:solidFill>
                  <a:schemeClr val="accent1"/>
                </a:solidFill>
              </a:rPr>
              <a:t>AKI to CKD Transition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457200" y="1570037"/>
            <a:ext cx="8229600" cy="4525963"/>
          </a:xfrm>
        </p:spPr>
        <p:txBody>
          <a:bodyPr/>
          <a:lstStyle/>
          <a:p>
            <a:r>
              <a:rPr lang="en-US" dirty="0" smtClean="0"/>
              <a:t>Novel inducible urinary biomarkers of AKI are being evaluated for use in the AKI-to-CKD progression</a:t>
            </a:r>
            <a:endParaRPr lang="en-US" sz="4000" dirty="0" smtClean="0"/>
          </a:p>
          <a:p>
            <a:r>
              <a:rPr lang="en-US" dirty="0" smtClean="0"/>
              <a:t>Unbiased gene expression profiling studies in animal models of AKI-to-CKD transition show NGAL and KIM-1 as two most persistently </a:t>
            </a:r>
            <a:r>
              <a:rPr lang="en-US" dirty="0" err="1" smtClean="0"/>
              <a:t>upregulated</a:t>
            </a:r>
            <a:r>
              <a:rPr lang="en-US" dirty="0" smtClean="0"/>
              <a:t> genes (and proteins) in the kidney  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422525" y="5230813"/>
            <a:ext cx="4286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hangingPunct="1"/>
            <a:r>
              <a:rPr lang="en-US" i="1" dirty="0" err="1">
                <a:solidFill>
                  <a:srgbClr val="92D050"/>
                </a:solidFill>
                <a:latin typeface="+mn-lt"/>
              </a:rPr>
              <a:t>Ko</a:t>
            </a:r>
            <a:r>
              <a:rPr lang="en-US" i="1" dirty="0">
                <a:solidFill>
                  <a:srgbClr val="92D050"/>
                </a:solidFill>
                <a:latin typeface="+mn-lt"/>
              </a:rPr>
              <a:t> et al, AJP Renal 298:F1472-83, 2010</a:t>
            </a:r>
          </a:p>
          <a:p>
            <a:pPr algn="ctr" defTabSz="914400" eaLnBrk="1" hangingPunct="1"/>
            <a:r>
              <a:rPr lang="en-US" i="1" dirty="0" err="1">
                <a:solidFill>
                  <a:srgbClr val="92D050"/>
                </a:solidFill>
                <a:latin typeface="+mn-lt"/>
              </a:rPr>
              <a:t>Viau</a:t>
            </a:r>
            <a:r>
              <a:rPr lang="en-US" i="1" dirty="0">
                <a:solidFill>
                  <a:srgbClr val="92D050"/>
                </a:solidFill>
                <a:latin typeface="+mn-lt"/>
              </a:rPr>
              <a:t> et al, JCI 120: 4065-76, 2010</a:t>
            </a:r>
          </a:p>
        </p:txBody>
      </p:sp>
    </p:spTree>
    <p:extLst>
      <p:ext uri="{BB962C8B-B14F-4D97-AF65-F5344CB8AC3E}">
        <p14:creationId xmlns:p14="http://schemas.microsoft.com/office/powerpoint/2010/main" val="4643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929345" y="5943600"/>
            <a:ext cx="3285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err="1" smtClean="0">
                <a:solidFill>
                  <a:srgbClr val="92D050"/>
                </a:solidFill>
              </a:rPr>
              <a:t>Cerda</a:t>
            </a:r>
            <a:r>
              <a:rPr lang="en-US" i="1" dirty="0" smtClean="0">
                <a:solidFill>
                  <a:srgbClr val="92D050"/>
                </a:solidFill>
              </a:rPr>
              <a:t> CJASN 2008; 3:881-886</a:t>
            </a:r>
            <a:endParaRPr lang="en-US" i="1" dirty="0">
              <a:solidFill>
                <a:srgbClr val="92D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09650"/>
            <a:ext cx="66294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Natural History of AKI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8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76200" y="0"/>
            <a:ext cx="89154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1"/>
                </a:solidFill>
              </a:rPr>
              <a:t>NGAL – 2 Months After 75% Nephrectomy 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676525" y="5867400"/>
            <a:ext cx="37048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/>
            <a:r>
              <a:rPr lang="en-US" i="1" dirty="0" err="1">
                <a:solidFill>
                  <a:srgbClr val="92D050"/>
                </a:solidFill>
                <a:latin typeface="+mn-lt"/>
              </a:rPr>
              <a:t>Viau</a:t>
            </a:r>
            <a:r>
              <a:rPr lang="en-US" i="1" dirty="0">
                <a:solidFill>
                  <a:srgbClr val="92D050"/>
                </a:solidFill>
                <a:latin typeface="+mn-lt"/>
              </a:rPr>
              <a:t> et al, JCI 120: 4065-76, 2010</a:t>
            </a:r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143000"/>
            <a:ext cx="743743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070225" y="2239963"/>
            <a:ext cx="11223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/>
            <a:r>
              <a:rPr lang="en-US" sz="1200" b="1" dirty="0"/>
              <a:t>NGAL mRNA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6778625" y="2239963"/>
            <a:ext cx="11763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NGAL protein</a:t>
            </a:r>
          </a:p>
        </p:txBody>
      </p:sp>
    </p:spTree>
    <p:extLst>
      <p:ext uri="{BB962C8B-B14F-4D97-AF65-F5344CB8AC3E}">
        <p14:creationId xmlns:p14="http://schemas.microsoft.com/office/powerpoint/2010/main" val="3402752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1"/>
                </a:solidFill>
              </a:rPr>
              <a:t>NGAL – Expression in PDK Models</a:t>
            </a:r>
            <a:r>
              <a:rPr lang="en-US" sz="3600" dirty="0" smtClean="0"/>
              <a:t> </a:t>
            </a: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047750"/>
            <a:ext cx="8428038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 rot="-5400000">
            <a:off x="-186531" y="1751807"/>
            <a:ext cx="86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/>
            <a:r>
              <a:rPr lang="en-US"/>
              <a:t>Mouse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 rot="-5400000">
            <a:off x="-211931" y="3733007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Human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76525" y="5867400"/>
            <a:ext cx="37048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/>
            <a:r>
              <a:rPr lang="en-US" i="1" dirty="0" err="1">
                <a:solidFill>
                  <a:srgbClr val="92D050"/>
                </a:solidFill>
                <a:latin typeface="+mn-lt"/>
              </a:rPr>
              <a:t>Viau</a:t>
            </a:r>
            <a:r>
              <a:rPr lang="en-US" i="1" dirty="0">
                <a:solidFill>
                  <a:srgbClr val="92D050"/>
                </a:solidFill>
                <a:latin typeface="+mn-lt"/>
              </a:rPr>
              <a:t> et al, JCI 120: 4065-76, 2010</a:t>
            </a:r>
          </a:p>
        </p:txBody>
      </p:sp>
    </p:spTree>
    <p:extLst>
      <p:ext uri="{BB962C8B-B14F-4D97-AF65-F5344CB8AC3E}">
        <p14:creationId xmlns:p14="http://schemas.microsoft.com/office/powerpoint/2010/main" val="3106523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NGAL in Human CKD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228600" y="1231900"/>
            <a:ext cx="8686800" cy="4525963"/>
          </a:xfrm>
        </p:spPr>
        <p:txBody>
          <a:bodyPr/>
          <a:lstStyle/>
          <a:p>
            <a:r>
              <a:rPr lang="en-US" sz="2800" dirty="0" smtClean="0"/>
              <a:t>NGAL protein expression is increased in kidney biopsies from humans with CKD, correlating with histologic damage and degree of CKD</a:t>
            </a:r>
          </a:p>
          <a:p>
            <a:r>
              <a:rPr lang="en-US" sz="2800" dirty="0" smtClean="0"/>
              <a:t>Increased levels of urinary NGAL and an inverse correlation with GFR have been documented in patients with CKD from PDK, HIV, FSGS, and diabetic nephropathy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574800" y="5103812"/>
            <a:ext cx="60325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hangingPunct="1"/>
            <a:r>
              <a:rPr lang="en-US" i="1" dirty="0" smtClean="0">
                <a:solidFill>
                  <a:srgbClr val="92D050"/>
                </a:solidFill>
                <a:latin typeface="+mn-lt"/>
              </a:rPr>
              <a:t>Devarajan </a:t>
            </a:r>
            <a:r>
              <a:rPr lang="en-US" i="1" dirty="0" err="1" smtClean="0">
                <a:solidFill>
                  <a:srgbClr val="92D050"/>
                </a:solidFill>
                <a:latin typeface="+mn-lt"/>
              </a:rPr>
              <a:t>Adv</a:t>
            </a:r>
            <a:r>
              <a:rPr lang="en-US" i="1" dirty="0" smtClean="0">
                <a:solidFill>
                  <a:srgbClr val="92D050"/>
                </a:solidFill>
                <a:latin typeface="+mn-lt"/>
              </a:rPr>
              <a:t> </a:t>
            </a:r>
            <a:r>
              <a:rPr lang="en-US" i="1" dirty="0" err="1" smtClean="0">
                <a:solidFill>
                  <a:srgbClr val="92D050"/>
                </a:solidFill>
                <a:latin typeface="+mn-lt"/>
              </a:rPr>
              <a:t>Chr</a:t>
            </a:r>
            <a:r>
              <a:rPr lang="en-US" i="1" dirty="0" smtClean="0">
                <a:solidFill>
                  <a:srgbClr val="92D050"/>
                </a:solidFill>
                <a:latin typeface="+mn-lt"/>
              </a:rPr>
              <a:t> Kid Dis 2010; 17:469-79</a:t>
            </a:r>
            <a:endParaRPr lang="en-US" i="1" dirty="0">
              <a:solidFill>
                <a:srgbClr val="92D050"/>
              </a:solidFill>
              <a:latin typeface="+mn-lt"/>
            </a:endParaRPr>
          </a:p>
          <a:p>
            <a:pPr algn="ctr" defTabSz="914400" eaLnBrk="1" hangingPunct="1"/>
            <a:r>
              <a:rPr lang="en-US" i="1" dirty="0" smtClean="0">
                <a:solidFill>
                  <a:srgbClr val="92D050"/>
                </a:solidFill>
                <a:latin typeface="+mn-lt"/>
              </a:rPr>
              <a:t>Goldstein </a:t>
            </a:r>
            <a:r>
              <a:rPr lang="en-US" i="1" dirty="0" err="1">
                <a:solidFill>
                  <a:srgbClr val="92D050"/>
                </a:solidFill>
                <a:latin typeface="+mn-lt"/>
              </a:rPr>
              <a:t>Pediatr</a:t>
            </a:r>
            <a:r>
              <a:rPr lang="en-US" i="1" dirty="0">
                <a:solidFill>
                  <a:srgbClr val="92D050"/>
                </a:solidFill>
                <a:latin typeface="+mn-lt"/>
              </a:rPr>
              <a:t> </a:t>
            </a:r>
            <a:r>
              <a:rPr lang="en-US" i="1" dirty="0" err="1">
                <a:solidFill>
                  <a:srgbClr val="92D050"/>
                </a:solidFill>
                <a:latin typeface="+mn-lt"/>
              </a:rPr>
              <a:t>Nephrol</a:t>
            </a:r>
            <a:r>
              <a:rPr lang="en-US" i="1" dirty="0">
                <a:solidFill>
                  <a:srgbClr val="92D050"/>
                </a:solidFill>
                <a:latin typeface="+mn-lt"/>
              </a:rPr>
              <a:t> </a:t>
            </a:r>
            <a:r>
              <a:rPr lang="en-US" i="1" dirty="0" smtClean="0">
                <a:solidFill>
                  <a:srgbClr val="92D050"/>
                </a:solidFill>
                <a:latin typeface="+mn-lt"/>
              </a:rPr>
              <a:t>2011; 26:509-22</a:t>
            </a:r>
            <a:endParaRPr lang="en-US" i="1" dirty="0">
              <a:solidFill>
                <a:srgbClr val="92D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5646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228600" y="71438"/>
            <a:ext cx="8686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NGAL in Human CKD Progression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xfrm>
            <a:off x="228600" y="1033463"/>
            <a:ext cx="8686800" cy="4724400"/>
          </a:xfrm>
        </p:spPr>
        <p:txBody>
          <a:bodyPr/>
          <a:lstStyle/>
          <a:p>
            <a:r>
              <a:rPr lang="en-US" sz="2400" dirty="0" smtClean="0"/>
              <a:t>Nickolas: 78 patients with CKD followed up for 200 days – urine NGAL at baseline correlated with future worsening of serum </a:t>
            </a:r>
            <a:r>
              <a:rPr lang="en-US" sz="2400" dirty="0" err="1" smtClean="0"/>
              <a:t>creatinine</a:t>
            </a:r>
            <a:r>
              <a:rPr lang="en-US" sz="2400" dirty="0" smtClean="0"/>
              <a:t> (r=0.77; p&lt;0.001)</a:t>
            </a:r>
          </a:p>
          <a:p>
            <a:r>
              <a:rPr lang="en-US" sz="2400" dirty="0" smtClean="0"/>
              <a:t>Yang: 74 patients with diabetic nephropathy followed for 1 year – urine NGAL at baseline correlated with follow-up </a:t>
            </a:r>
            <a:r>
              <a:rPr lang="en-US" sz="2400" dirty="0" err="1" smtClean="0"/>
              <a:t>eGFR</a:t>
            </a:r>
            <a:r>
              <a:rPr lang="en-US" sz="2400" dirty="0" smtClean="0"/>
              <a:t> (r=-0.57, p&lt;0.001)</a:t>
            </a:r>
          </a:p>
          <a:p>
            <a:r>
              <a:rPr lang="en-US" sz="2400" dirty="0" err="1" smtClean="0"/>
              <a:t>Bolignano</a:t>
            </a:r>
            <a:r>
              <a:rPr lang="en-US" sz="2400" dirty="0" smtClean="0"/>
              <a:t>: 96 patients with CKD stages 2-4 followed up for 18.5 months – 32% reached the composite end point of doubling of serum </a:t>
            </a:r>
            <a:r>
              <a:rPr lang="en-US" sz="2400" dirty="0" err="1" smtClean="0"/>
              <a:t>creatinine</a:t>
            </a:r>
            <a:r>
              <a:rPr lang="en-US" sz="2400" dirty="0" smtClean="0"/>
              <a:t> or onset of ESRD – urine and plasma NGAL at baseline independently predicted CKD progression with AUC 0.78 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270000" y="5332412"/>
            <a:ext cx="64135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92D050"/>
                </a:solidFill>
              </a:rPr>
              <a:t>Nickolas et al, </a:t>
            </a:r>
            <a:r>
              <a:rPr lang="en-US" i="1" dirty="0" err="1">
                <a:solidFill>
                  <a:srgbClr val="92D050"/>
                </a:solidFill>
              </a:rPr>
              <a:t>Curr</a:t>
            </a:r>
            <a:r>
              <a:rPr lang="en-US" i="1" dirty="0">
                <a:solidFill>
                  <a:srgbClr val="92D050"/>
                </a:solidFill>
              </a:rPr>
              <a:t> </a:t>
            </a:r>
            <a:r>
              <a:rPr lang="en-US" i="1" dirty="0" err="1">
                <a:solidFill>
                  <a:srgbClr val="92D050"/>
                </a:solidFill>
              </a:rPr>
              <a:t>Opin</a:t>
            </a:r>
            <a:r>
              <a:rPr lang="en-US" i="1" dirty="0">
                <a:solidFill>
                  <a:srgbClr val="92D050"/>
                </a:solidFill>
              </a:rPr>
              <a:t> </a:t>
            </a:r>
            <a:r>
              <a:rPr lang="en-US" i="1" dirty="0" err="1">
                <a:solidFill>
                  <a:srgbClr val="92D050"/>
                </a:solidFill>
              </a:rPr>
              <a:t>Nephrol</a:t>
            </a:r>
            <a:r>
              <a:rPr lang="en-US" i="1" dirty="0">
                <a:solidFill>
                  <a:srgbClr val="92D050"/>
                </a:solidFill>
              </a:rPr>
              <a:t> </a:t>
            </a:r>
            <a:r>
              <a:rPr lang="en-US" i="1" dirty="0" err="1">
                <a:solidFill>
                  <a:srgbClr val="92D050"/>
                </a:solidFill>
              </a:rPr>
              <a:t>Hypertens</a:t>
            </a:r>
            <a:r>
              <a:rPr lang="en-US" i="1" dirty="0">
                <a:solidFill>
                  <a:srgbClr val="92D050"/>
                </a:solidFill>
              </a:rPr>
              <a:t> 17:127-32, 2008</a:t>
            </a:r>
          </a:p>
          <a:p>
            <a:pPr algn="ctr"/>
            <a:r>
              <a:rPr lang="en-US" i="1" dirty="0">
                <a:solidFill>
                  <a:srgbClr val="92D050"/>
                </a:solidFill>
              </a:rPr>
              <a:t>Yang et al, Endocrine 36:45-51, 2009</a:t>
            </a:r>
          </a:p>
          <a:p>
            <a:pPr algn="ctr"/>
            <a:r>
              <a:rPr lang="en-US" i="1" dirty="0" err="1">
                <a:solidFill>
                  <a:srgbClr val="92D050"/>
                </a:solidFill>
              </a:rPr>
              <a:t>Bolignano</a:t>
            </a:r>
            <a:r>
              <a:rPr lang="en-US" i="1" dirty="0">
                <a:solidFill>
                  <a:srgbClr val="92D050"/>
                </a:solidFill>
              </a:rPr>
              <a:t> et al, CJASN 4:337-44, 2009</a:t>
            </a:r>
          </a:p>
        </p:txBody>
      </p:sp>
    </p:spTree>
    <p:extLst>
      <p:ext uri="{BB962C8B-B14F-4D97-AF65-F5344CB8AC3E}">
        <p14:creationId xmlns:p14="http://schemas.microsoft.com/office/powerpoint/2010/main" val="2755811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228600" y="71438"/>
            <a:ext cx="8686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NGAL in Human CKD Progression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xfrm>
            <a:off x="228600" y="1033463"/>
            <a:ext cx="8686800" cy="4724400"/>
          </a:xfrm>
        </p:spPr>
        <p:txBody>
          <a:bodyPr/>
          <a:lstStyle/>
          <a:p>
            <a:r>
              <a:rPr lang="en-US" sz="2400" dirty="0" err="1" smtClean="0"/>
              <a:t>Bhavsar</a:t>
            </a:r>
            <a:r>
              <a:rPr lang="en-US" sz="2400" dirty="0" smtClean="0"/>
              <a:t>: case-control study (n=143 each) from ARIC cohort prospectively followed for 8 years</a:t>
            </a:r>
          </a:p>
          <a:p>
            <a:r>
              <a:rPr lang="en-US" sz="2400" dirty="0" smtClean="0"/>
              <a:t>Cases progressed to CKD Stage 3</a:t>
            </a:r>
          </a:p>
          <a:p>
            <a:r>
              <a:rPr lang="en-US" sz="2400" dirty="0" smtClean="0"/>
              <a:t>High baseline urine NGAL values independently associated with progression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270000" y="5867400"/>
            <a:ext cx="64135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i="1" dirty="0" err="1" smtClean="0">
                <a:solidFill>
                  <a:srgbClr val="92D050"/>
                </a:solidFill>
              </a:rPr>
              <a:t>Bhavsar</a:t>
            </a:r>
            <a:r>
              <a:rPr lang="en-US" i="1" dirty="0" smtClean="0">
                <a:solidFill>
                  <a:srgbClr val="92D050"/>
                </a:solidFill>
              </a:rPr>
              <a:t> AJKD 2012; 60:233-40</a:t>
            </a:r>
            <a:endParaRPr lang="en-US" i="1" dirty="0">
              <a:solidFill>
                <a:srgbClr val="92D05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732680"/>
              </p:ext>
            </p:extLst>
          </p:nvPr>
        </p:nvGraphicFramePr>
        <p:xfrm>
          <a:off x="762000" y="3276600"/>
          <a:ext cx="7620000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/>
                <a:gridCol w="2540000"/>
                <a:gridCol w="2540000"/>
              </a:tblGrid>
              <a:tr h="6184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Urinary Biomarker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Odds of CKD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P</a:t>
                      </a:r>
                      <a:r>
                        <a:rPr lang="en-US" dirty="0" smtClean="0"/>
                        <a:t> for trend</a:t>
                      </a:r>
                      <a:endParaRPr lang="en-US" dirty="0"/>
                    </a:p>
                  </a:txBody>
                  <a:tcPr/>
                </a:tc>
              </a:tr>
              <a:tr h="6184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NGAL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2.36 (1.12-5.01)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</a:tr>
              <a:tr h="6184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KIM-1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1.51 (0.72-3.17)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</a:tr>
              <a:tr h="6184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Albumin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 (0.95-3.43)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4627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228600" y="71438"/>
            <a:ext cx="8686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KIM-1 in Human CKD Progression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xfrm>
            <a:off x="228600" y="1033463"/>
            <a:ext cx="8686800" cy="4724400"/>
          </a:xfrm>
        </p:spPr>
        <p:txBody>
          <a:bodyPr/>
          <a:lstStyle/>
          <a:p>
            <a:r>
              <a:rPr lang="en-US" sz="2400" dirty="0" smtClean="0"/>
              <a:t>Peralta: case-control study (n=343 each) from MESA cohort prospectively followed for 5 years</a:t>
            </a:r>
          </a:p>
          <a:p>
            <a:r>
              <a:rPr lang="en-US" sz="2400" dirty="0" smtClean="0"/>
              <a:t>Cases progressed to CKD Stage 3</a:t>
            </a:r>
          </a:p>
          <a:p>
            <a:r>
              <a:rPr lang="en-US" sz="2400" dirty="0" smtClean="0"/>
              <a:t>High baseline urine KIM-1 values independently associated with progression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270000" y="5791200"/>
            <a:ext cx="64135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i="1" dirty="0" smtClean="0">
                <a:solidFill>
                  <a:srgbClr val="92D050"/>
                </a:solidFill>
              </a:rPr>
              <a:t>Peralta AJKD 2012; </a:t>
            </a:r>
            <a:r>
              <a:rPr lang="en-US" i="1" dirty="0" err="1" smtClean="0">
                <a:solidFill>
                  <a:srgbClr val="92D050"/>
                </a:solidFill>
              </a:rPr>
              <a:t>EPub</a:t>
            </a:r>
            <a:endParaRPr lang="en-US" i="1" dirty="0">
              <a:solidFill>
                <a:srgbClr val="92D05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771130"/>
              </p:ext>
            </p:extLst>
          </p:nvPr>
        </p:nvGraphicFramePr>
        <p:xfrm>
          <a:off x="1219200" y="3459480"/>
          <a:ext cx="6858000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3429000"/>
              </a:tblGrid>
              <a:tr h="6756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Urinary Biomarker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Odds of CKD 3</a:t>
                      </a:r>
                      <a:endParaRPr lang="en-US" dirty="0"/>
                    </a:p>
                  </a:txBody>
                  <a:tcPr/>
                </a:tc>
              </a:tr>
              <a:tr h="6756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KIM-1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2.35 (1.08-5.14)</a:t>
                      </a:r>
                      <a:endParaRPr lang="en-US" dirty="0"/>
                    </a:p>
                  </a:txBody>
                  <a:tcPr/>
                </a:tc>
              </a:tr>
              <a:tr h="6756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NGAL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1.52 (0.76-3.05)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2275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1"/>
                </a:solidFill>
              </a:rPr>
              <a:t>Other Novel AKI-CKD Biomarkers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233409" y="5759450"/>
            <a:ext cx="46644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i="1" dirty="0">
                <a:solidFill>
                  <a:srgbClr val="92D050"/>
                </a:solidFill>
              </a:rPr>
              <a:t>Devarajan </a:t>
            </a:r>
            <a:r>
              <a:rPr lang="en-US" i="1" dirty="0" err="1">
                <a:solidFill>
                  <a:srgbClr val="92D050"/>
                </a:solidFill>
              </a:rPr>
              <a:t>Adv</a:t>
            </a:r>
            <a:r>
              <a:rPr lang="en-US" i="1" dirty="0">
                <a:solidFill>
                  <a:srgbClr val="92D050"/>
                </a:solidFill>
              </a:rPr>
              <a:t> </a:t>
            </a:r>
            <a:r>
              <a:rPr lang="en-US" i="1" dirty="0" err="1">
                <a:solidFill>
                  <a:srgbClr val="92D050"/>
                </a:solidFill>
              </a:rPr>
              <a:t>Chr</a:t>
            </a:r>
            <a:r>
              <a:rPr lang="en-US" i="1" dirty="0">
                <a:solidFill>
                  <a:srgbClr val="92D050"/>
                </a:solidFill>
              </a:rPr>
              <a:t> Kid Dis 2010; </a:t>
            </a:r>
            <a:r>
              <a:rPr lang="en-US" i="1" dirty="0" smtClean="0">
                <a:solidFill>
                  <a:srgbClr val="92D050"/>
                </a:solidFill>
              </a:rPr>
              <a:t>17:469-79</a:t>
            </a:r>
          </a:p>
          <a:p>
            <a:pPr algn="ctr" eaLnBrk="1" hangingPunct="1"/>
            <a:r>
              <a:rPr lang="en-US" i="1" dirty="0" err="1" smtClean="0">
                <a:solidFill>
                  <a:srgbClr val="92D050"/>
                </a:solidFill>
              </a:rPr>
              <a:t>Fassett</a:t>
            </a:r>
            <a:r>
              <a:rPr lang="en-US" i="1" dirty="0" smtClean="0">
                <a:solidFill>
                  <a:srgbClr val="92D050"/>
                </a:solidFill>
              </a:rPr>
              <a:t> KI 2011; 80:806-821</a:t>
            </a:r>
            <a:endParaRPr lang="en-US" i="1" dirty="0">
              <a:solidFill>
                <a:srgbClr val="92D05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001000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432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AKI to CKD – </a:t>
            </a:r>
            <a:r>
              <a:rPr lang="en-US" dirty="0" smtClean="0">
                <a:solidFill>
                  <a:schemeClr val="accent1"/>
                </a:solidFill>
              </a:rPr>
              <a:t>Studies in Progress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1430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Claes, Goldstein et al:  Long term follow up of children with AKI after cardiac</a:t>
            </a:r>
          </a:p>
          <a:p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urgery - </a:t>
            </a:r>
            <a:r>
              <a:rPr lang="en-AU" dirty="0">
                <a:solidFill>
                  <a:schemeClr val="bg1"/>
                </a:solidFill>
                <a:cs typeface="Arial" pitchFamily="34" charset="0"/>
              </a:rPr>
              <a:t>no evidence of hypertension, proteinuria, or decreased </a:t>
            </a:r>
            <a:r>
              <a:rPr lang="en-AU" dirty="0" err="1" smtClean="0">
                <a:solidFill>
                  <a:schemeClr val="bg1"/>
                </a:solidFill>
                <a:cs typeface="Arial" pitchFamily="34" charset="0"/>
              </a:rPr>
              <a:t>eGFR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060117"/>
              </p:ext>
            </p:extLst>
          </p:nvPr>
        </p:nvGraphicFramePr>
        <p:xfrm>
          <a:off x="228600" y="1905000"/>
          <a:ext cx="85344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880"/>
                <a:gridCol w="1706880"/>
                <a:gridCol w="1706880"/>
                <a:gridCol w="1706880"/>
                <a:gridCol w="1706880"/>
              </a:tblGrid>
              <a:tr h="9525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NGAL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L-FABP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IL-18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KIM-1</a:t>
                      </a:r>
                      <a:endParaRPr lang="en-US" dirty="0"/>
                    </a:p>
                  </a:txBody>
                  <a:tcPr/>
                </a:tc>
              </a:tr>
              <a:tr h="9525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Pre-op</a:t>
                      </a:r>
                    </a:p>
                    <a:p>
                      <a:pPr algn="ctr"/>
                      <a:r>
                        <a:rPr lang="en-US" dirty="0" smtClean="0"/>
                        <a:t>(n=54)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258</a:t>
                      </a:r>
                      <a:endParaRPr lang="en-US" dirty="0"/>
                    </a:p>
                  </a:txBody>
                  <a:tcPr/>
                </a:tc>
              </a:tr>
              <a:tr h="9525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Post-op Day 2</a:t>
                      </a:r>
                    </a:p>
                    <a:p>
                      <a:pPr algn="ctr"/>
                      <a:r>
                        <a:rPr lang="en-US" dirty="0" smtClean="0"/>
                        <a:t>(n=54)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1010</a:t>
                      </a:r>
                      <a:endParaRPr lang="en-US" dirty="0"/>
                    </a:p>
                  </a:txBody>
                  <a:tcPr/>
                </a:tc>
              </a:tr>
              <a:tr h="9525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5-8 years later</a:t>
                      </a:r>
                    </a:p>
                    <a:p>
                      <a:pPr algn="ctr"/>
                      <a:r>
                        <a:rPr lang="en-US" dirty="0" smtClean="0"/>
                        <a:t>(n=14)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473*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4600" y="5867400"/>
            <a:ext cx="4053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72F868"/>
                </a:solidFill>
              </a:rPr>
              <a:t>*P&lt;0.05 compared to pre-op baseline</a:t>
            </a:r>
            <a:endParaRPr lang="en-US" i="1" dirty="0">
              <a:solidFill>
                <a:srgbClr val="72F8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3756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AKI to CKD – </a:t>
            </a:r>
            <a:r>
              <a:rPr lang="en-US" dirty="0" smtClean="0">
                <a:solidFill>
                  <a:schemeClr val="accent1"/>
                </a:solidFill>
              </a:rPr>
              <a:t>Studies in Progress</a:t>
            </a:r>
            <a:endParaRPr lang="en-US" dirty="0" smtClean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066800"/>
            <a:ext cx="8801101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562600"/>
            <a:ext cx="2133600" cy="61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399" y="4964668"/>
            <a:ext cx="8801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72F868"/>
                </a:solidFill>
              </a:rPr>
              <a:t>AKI after cardiac surgery (adult/pediatric), ICU (adult) , community-acquired </a:t>
            </a:r>
            <a:r>
              <a:rPr lang="en-US" i="1" dirty="0">
                <a:solidFill>
                  <a:srgbClr val="72F868"/>
                </a:solidFill>
              </a:rPr>
              <a:t>(</a:t>
            </a:r>
            <a:r>
              <a:rPr lang="en-US" i="1" dirty="0" smtClean="0">
                <a:solidFill>
                  <a:srgbClr val="72F868"/>
                </a:solidFill>
              </a:rPr>
              <a:t>adult)</a:t>
            </a:r>
            <a:endParaRPr lang="en-US" i="1" dirty="0">
              <a:solidFill>
                <a:srgbClr val="72F8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060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AKI to CKD – </a:t>
            </a:r>
            <a:r>
              <a:rPr lang="en-US" dirty="0" smtClean="0">
                <a:solidFill>
                  <a:schemeClr val="accent1"/>
                </a:solidFill>
              </a:rPr>
              <a:t>Studies in Progress</a:t>
            </a:r>
            <a:endParaRPr lang="en-US" dirty="0" smtClean="0">
              <a:solidFill>
                <a:schemeClr val="accent1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562600"/>
            <a:ext cx="2133600" cy="61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1"/>
            <a:ext cx="8534399" cy="4505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362200" y="2667000"/>
            <a:ext cx="1524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343400" y="2667000"/>
            <a:ext cx="838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467600" y="2514600"/>
            <a:ext cx="838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94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931611" y="5879068"/>
            <a:ext cx="5280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Hypothesis: AKI markers for AKI to CKD transition</a:t>
            </a:r>
            <a:endParaRPr lang="en-US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09650"/>
            <a:ext cx="66294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Natural History of AKI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800600" y="2743200"/>
            <a:ext cx="381000" cy="7239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181600" y="2895600"/>
            <a:ext cx="0" cy="5715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181600" y="2895600"/>
            <a:ext cx="457200" cy="8382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638800" y="3048000"/>
            <a:ext cx="0" cy="6858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638800" y="3048000"/>
            <a:ext cx="457200" cy="8382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096000" y="3200400"/>
            <a:ext cx="0" cy="6858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096000" y="3200400"/>
            <a:ext cx="457200" cy="8382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553200" y="3352800"/>
            <a:ext cx="0" cy="6858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6553200" y="3352800"/>
            <a:ext cx="762000" cy="4572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0880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317500" y="46038"/>
            <a:ext cx="8432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AKI to CKD – Future Directions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xfrm>
            <a:off x="400050" y="1265237"/>
            <a:ext cx="84709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Targeted longitudinal assessments are required to assess the implications of AKI for CKD progression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AKI severity and cumulative burden should be tracked for all patients at risk for AKI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Biomarkers such as NGAL and KIM-1 should be tested for their ability to stratify subjects who are at greatest risk for AKI to CKD progression, who might benefit from increased surveillance, early prevention, and specific interventions </a:t>
            </a:r>
            <a:endParaRPr lang="en-US" sz="3600" dirty="0" smtClean="0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673225" y="5456238"/>
            <a:ext cx="591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/>
            <a:r>
              <a:rPr lang="en-US" i="1" dirty="0">
                <a:solidFill>
                  <a:srgbClr val="72F868"/>
                </a:solidFill>
              </a:rPr>
              <a:t>Goldstein &amp; Devarajan, </a:t>
            </a:r>
            <a:r>
              <a:rPr lang="en-US" i="1" dirty="0" err="1">
                <a:solidFill>
                  <a:srgbClr val="72F868"/>
                </a:solidFill>
              </a:rPr>
              <a:t>Pediatr</a:t>
            </a:r>
            <a:r>
              <a:rPr lang="en-US" i="1" dirty="0">
                <a:solidFill>
                  <a:srgbClr val="72F868"/>
                </a:solidFill>
              </a:rPr>
              <a:t> </a:t>
            </a:r>
            <a:r>
              <a:rPr lang="en-US" i="1" dirty="0" err="1">
                <a:solidFill>
                  <a:srgbClr val="72F868"/>
                </a:solidFill>
              </a:rPr>
              <a:t>Nephrol</a:t>
            </a:r>
            <a:r>
              <a:rPr lang="en-US" i="1" dirty="0">
                <a:solidFill>
                  <a:srgbClr val="72F868"/>
                </a:solidFill>
              </a:rPr>
              <a:t> 26:509-22, 2011</a:t>
            </a:r>
          </a:p>
        </p:txBody>
      </p:sp>
    </p:spTree>
    <p:extLst>
      <p:ext uri="{BB962C8B-B14F-4D97-AF65-F5344CB8AC3E}">
        <p14:creationId xmlns:p14="http://schemas.microsoft.com/office/powerpoint/2010/main" val="27341603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accent1"/>
                </a:solidFill>
              </a:rPr>
              <a:t>Acknowledgement of Collaborators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dirty="0" err="1" smtClean="0"/>
              <a:t>Chirag</a:t>
            </a:r>
            <a:r>
              <a:rPr lang="en-US" sz="1600" dirty="0" smtClean="0"/>
              <a:t> Parikh (Yale U)			Jon </a:t>
            </a:r>
            <a:r>
              <a:rPr lang="en-US" sz="1600" dirty="0" err="1" smtClean="0"/>
              <a:t>Barasch</a:t>
            </a:r>
            <a:r>
              <a:rPr lang="en-US" sz="1600" dirty="0" smtClean="0"/>
              <a:t> (Columbia U)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dirty="0" smtClean="0"/>
              <a:t>Charles Edelstein (U Colorado)			Tom Nickolas (Columbia U)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dirty="0" smtClean="0"/>
              <a:t>Stuart Goldstein (CCHMC)			Joseph </a:t>
            </a:r>
            <a:r>
              <a:rPr lang="en-US" sz="1600" dirty="0" err="1" smtClean="0"/>
              <a:t>Bonventre</a:t>
            </a:r>
            <a:r>
              <a:rPr lang="en-US" sz="1600" dirty="0" smtClean="0"/>
              <a:t> (Harvard)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dirty="0" smtClean="0"/>
              <a:t>Didier </a:t>
            </a:r>
            <a:r>
              <a:rPr lang="en-US" sz="1600" dirty="0" err="1" smtClean="0"/>
              <a:t>Portilla</a:t>
            </a:r>
            <a:r>
              <a:rPr lang="en-US" sz="1600" dirty="0" smtClean="0"/>
              <a:t> (U Arkansas)			Karina Soto (U Lisbon)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dirty="0" smtClean="0"/>
              <a:t>Pat Murray (U Dublin)			Sarah </a:t>
            </a:r>
            <a:r>
              <a:rPr lang="en-US" sz="1600" dirty="0" err="1" smtClean="0"/>
              <a:t>Faubel</a:t>
            </a:r>
            <a:r>
              <a:rPr lang="en-US" sz="1600" dirty="0" smtClean="0"/>
              <a:t> (U Colorado)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dirty="0" smtClean="0"/>
              <a:t>Jay </a:t>
            </a:r>
            <a:r>
              <a:rPr lang="en-US" sz="1600" dirty="0" err="1" smtClean="0"/>
              <a:t>Koyner</a:t>
            </a:r>
            <a:r>
              <a:rPr lang="en-US" sz="1600" dirty="0" smtClean="0"/>
              <a:t> (U Chicago)			Catherine Krawczeski (CCHMC)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dirty="0" err="1" smtClean="0"/>
              <a:t>Rinaldo</a:t>
            </a:r>
            <a:r>
              <a:rPr lang="en-US" sz="1600" dirty="0" smtClean="0"/>
              <a:t> </a:t>
            </a:r>
            <a:r>
              <a:rPr lang="en-US" sz="1600" dirty="0" err="1" smtClean="0"/>
              <a:t>Bellomo</a:t>
            </a:r>
            <a:r>
              <a:rPr lang="en-US" sz="1600" dirty="0" smtClean="0"/>
              <a:t> (Austin </a:t>
            </a:r>
            <a:r>
              <a:rPr lang="en-US" sz="1600" dirty="0" err="1" smtClean="0"/>
              <a:t>Hosp</a:t>
            </a:r>
            <a:r>
              <a:rPr lang="en-US" sz="1600" dirty="0" smtClean="0"/>
              <a:t>)			David </a:t>
            </a:r>
            <a:r>
              <a:rPr lang="en-US" sz="1600" dirty="0" err="1" smtClean="0"/>
              <a:t>Askenazi</a:t>
            </a:r>
            <a:r>
              <a:rPr lang="en-US" sz="1600" dirty="0" smtClean="0"/>
              <a:t> (UAB)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dirty="0" err="1" smtClean="0"/>
              <a:t>Zoltan</a:t>
            </a:r>
            <a:r>
              <a:rPr lang="en-US" sz="1600" dirty="0" smtClean="0"/>
              <a:t> </a:t>
            </a:r>
            <a:r>
              <a:rPr lang="en-US" sz="1600" dirty="0" err="1" smtClean="0"/>
              <a:t>Endre</a:t>
            </a:r>
            <a:r>
              <a:rPr lang="en-US" sz="1600" dirty="0" smtClean="0"/>
              <a:t> (U </a:t>
            </a:r>
            <a:r>
              <a:rPr lang="en-US" sz="1600" dirty="0" err="1" smtClean="0"/>
              <a:t>Otago</a:t>
            </a:r>
            <a:r>
              <a:rPr lang="en-US" sz="1600" dirty="0" smtClean="0"/>
              <a:t>)			Michael Haase (</a:t>
            </a:r>
            <a:r>
              <a:rPr lang="en-US" sz="1600" dirty="0" err="1" smtClean="0"/>
              <a:t>Charit</a:t>
            </a:r>
            <a:r>
              <a:rPr lang="en-US" sz="1600" dirty="0" err="1" smtClean="0">
                <a:cs typeface="Tahoma" pitchFamily="34" charset="0"/>
              </a:rPr>
              <a:t>é</a:t>
            </a:r>
            <a:r>
              <a:rPr lang="en-US" sz="1600" dirty="0" smtClean="0"/>
              <a:t> </a:t>
            </a:r>
            <a:r>
              <a:rPr lang="en-US" sz="1600" dirty="0" err="1" smtClean="0"/>
              <a:t>Hosp</a:t>
            </a:r>
            <a:r>
              <a:rPr lang="en-US" sz="1600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dirty="0" smtClean="0"/>
              <a:t>David </a:t>
            </a:r>
            <a:r>
              <a:rPr lang="en-US" sz="1600" dirty="0" err="1" smtClean="0"/>
              <a:t>Humes</a:t>
            </a:r>
            <a:r>
              <a:rPr lang="en-US" sz="1600" dirty="0" smtClean="0"/>
              <a:t> (U </a:t>
            </a:r>
            <a:r>
              <a:rPr lang="en-US" sz="1600" dirty="0" err="1" smtClean="0"/>
              <a:t>Mich</a:t>
            </a:r>
            <a:r>
              <a:rPr lang="en-US" sz="1600" dirty="0" smtClean="0"/>
              <a:t>)			</a:t>
            </a:r>
            <a:r>
              <a:rPr lang="en-US" sz="1600" dirty="0" err="1" smtClean="0"/>
              <a:t>Christoph</a:t>
            </a:r>
            <a:r>
              <a:rPr lang="en-US" sz="1600" dirty="0" smtClean="0"/>
              <a:t> </a:t>
            </a:r>
            <a:r>
              <a:rPr lang="en-US" sz="1600" dirty="0" err="1" smtClean="0"/>
              <a:t>Westenfelder</a:t>
            </a:r>
            <a:r>
              <a:rPr lang="en-US" sz="1600" dirty="0" smtClean="0"/>
              <a:t> (U Utah)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dirty="0" err="1" smtClean="0"/>
              <a:t>Adeera</a:t>
            </a:r>
            <a:r>
              <a:rPr lang="en-US" sz="1600" dirty="0" smtClean="0"/>
              <a:t> Levin (U Br Columbia)			</a:t>
            </a:r>
            <a:r>
              <a:rPr lang="en-US" sz="1600" dirty="0" err="1" smtClean="0"/>
              <a:t>Uptal</a:t>
            </a:r>
            <a:r>
              <a:rPr lang="en-US" sz="1600" dirty="0" smtClean="0"/>
              <a:t> Patel (Duke U)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dirty="0" err="1" smtClean="0"/>
              <a:t>Amit</a:t>
            </a:r>
            <a:r>
              <a:rPr lang="en-US" sz="1600" dirty="0" smtClean="0"/>
              <a:t> </a:t>
            </a:r>
            <a:r>
              <a:rPr lang="en-US" sz="1600" dirty="0" err="1" smtClean="0"/>
              <a:t>Garg</a:t>
            </a:r>
            <a:r>
              <a:rPr lang="en-US" sz="1600" dirty="0" smtClean="0"/>
              <a:t> (U London) 			Tim </a:t>
            </a:r>
            <a:r>
              <a:rPr lang="en-US" sz="1600" dirty="0" err="1" smtClean="0"/>
              <a:t>Bunchman</a:t>
            </a:r>
            <a:r>
              <a:rPr lang="en-US" sz="1600" dirty="0" smtClean="0"/>
              <a:t> (VCU)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dirty="0" smtClean="0"/>
              <a:t>Sean Bagshaw (U Alberta)			Kiyoshi Mori (Kyoto U)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dirty="0" smtClean="0"/>
              <a:t>Mike </a:t>
            </a:r>
            <a:r>
              <a:rPr lang="en-US" sz="1600" dirty="0" err="1" smtClean="0"/>
              <a:t>Zappittelli</a:t>
            </a:r>
            <a:r>
              <a:rPr lang="en-US" sz="1600" dirty="0" smtClean="0"/>
              <a:t> (McGill U)			</a:t>
            </a:r>
            <a:r>
              <a:rPr lang="en-US" sz="1600" dirty="0" smtClean="0">
                <a:solidFill>
                  <a:srgbClr val="FFFF66"/>
                </a:solidFill>
              </a:rPr>
              <a:t>Abbott Diagnostics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dirty="0" err="1" smtClean="0"/>
              <a:t>Neesh</a:t>
            </a:r>
            <a:r>
              <a:rPr lang="en-US" sz="1600" dirty="0" smtClean="0"/>
              <a:t> </a:t>
            </a:r>
            <a:r>
              <a:rPr lang="en-US" sz="1600" dirty="0" err="1" smtClean="0"/>
              <a:t>Pannu</a:t>
            </a:r>
            <a:r>
              <a:rPr lang="en-US" sz="1600" dirty="0" smtClean="0"/>
              <a:t> (U Alberta)			</a:t>
            </a:r>
            <a:r>
              <a:rPr lang="en-US" sz="1600" dirty="0" err="1" smtClean="0">
                <a:solidFill>
                  <a:srgbClr val="FFFF66"/>
                </a:solidFill>
              </a:rPr>
              <a:t>Biosite</a:t>
            </a:r>
            <a:r>
              <a:rPr lang="en-US" sz="1600" dirty="0" smtClean="0">
                <a:solidFill>
                  <a:srgbClr val="FFFF66"/>
                </a:solidFill>
              </a:rPr>
              <a:t>/</a:t>
            </a:r>
            <a:r>
              <a:rPr lang="en-US" sz="1600" dirty="0" err="1" smtClean="0">
                <a:solidFill>
                  <a:srgbClr val="FFFF66"/>
                </a:solidFill>
              </a:rPr>
              <a:t>Alere</a:t>
            </a:r>
            <a:r>
              <a:rPr lang="en-US" sz="1600" dirty="0" smtClean="0"/>
              <a:t>	</a:t>
            </a:r>
            <a:r>
              <a:rPr lang="en-US" sz="2000" dirty="0" smtClean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i="1" dirty="0" smtClean="0">
                <a:solidFill>
                  <a:schemeClr val="accent1"/>
                </a:solidFill>
              </a:rPr>
              <a:t>Funding:  </a:t>
            </a:r>
            <a:r>
              <a:rPr lang="en-US" sz="2000" dirty="0" smtClean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62200" y="5862935"/>
            <a:ext cx="4210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92D050"/>
                </a:solidFill>
              </a:rPr>
              <a:t>Thank You for your Attention!</a:t>
            </a:r>
            <a:endParaRPr lang="en-US" sz="2400" i="1" dirty="0">
              <a:solidFill>
                <a:srgbClr val="92D05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059" y="5029199"/>
            <a:ext cx="1480992" cy="60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029199"/>
            <a:ext cx="1447799" cy="61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029199"/>
            <a:ext cx="1314592" cy="61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391" y="5046276"/>
            <a:ext cx="1811609" cy="59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83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Outline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01763"/>
            <a:ext cx="8458200" cy="464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Look for AKI to CKD transition by measuring markers of</a:t>
            </a:r>
          </a:p>
          <a:p>
            <a:pPr marL="0" indent="0" algn="ctr">
              <a:buNone/>
            </a:pPr>
            <a:endParaRPr lang="en-US" sz="2400" dirty="0"/>
          </a:p>
          <a:p>
            <a:r>
              <a:rPr lang="en-US" sz="2400" dirty="0" smtClean="0"/>
              <a:t>Decreased function</a:t>
            </a:r>
          </a:p>
          <a:p>
            <a:pPr marL="0" indent="0" algn="ctr">
              <a:buNone/>
            </a:pPr>
            <a:endParaRPr lang="en-US" sz="2400" dirty="0"/>
          </a:p>
          <a:p>
            <a:r>
              <a:rPr lang="en-US" sz="2400" dirty="0" smtClean="0"/>
              <a:t>Glomerular damage</a:t>
            </a:r>
          </a:p>
          <a:p>
            <a:pPr marL="0" indent="0" algn="ctr">
              <a:buNone/>
            </a:pPr>
            <a:endParaRPr lang="en-US" sz="2400" dirty="0"/>
          </a:p>
          <a:p>
            <a:r>
              <a:rPr lang="en-US" sz="2400" dirty="0" err="1" smtClean="0"/>
              <a:t>Tubulo</a:t>
            </a:r>
            <a:r>
              <a:rPr lang="en-US" sz="2400" dirty="0" smtClean="0"/>
              <a:t>-interstitial damage</a:t>
            </a:r>
          </a:p>
        </p:txBody>
      </p:sp>
    </p:spTree>
    <p:extLst>
      <p:ext uri="{BB962C8B-B14F-4D97-AF65-F5344CB8AC3E}">
        <p14:creationId xmlns:p14="http://schemas.microsoft.com/office/powerpoint/2010/main" val="180836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Outline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25563"/>
            <a:ext cx="8458200" cy="4724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Look for AKI to CKD transition by measuring markers of</a:t>
            </a:r>
          </a:p>
          <a:p>
            <a:pPr marL="0" indent="0" algn="ctr">
              <a:buNone/>
            </a:pPr>
            <a:endParaRPr lang="en-US" sz="2400" dirty="0"/>
          </a:p>
          <a:p>
            <a:r>
              <a:rPr lang="en-US" sz="2400" dirty="0" smtClean="0">
                <a:solidFill>
                  <a:srgbClr val="00B0F0"/>
                </a:solidFill>
              </a:rPr>
              <a:t>Decreased function</a:t>
            </a:r>
          </a:p>
          <a:p>
            <a:pPr lvl="2"/>
            <a:r>
              <a:rPr lang="en-US" dirty="0" smtClean="0">
                <a:solidFill>
                  <a:srgbClr val="00B0F0"/>
                </a:solidFill>
              </a:rPr>
              <a:t>GFR estimation using serum </a:t>
            </a:r>
            <a:r>
              <a:rPr lang="en-US" dirty="0" err="1" smtClean="0">
                <a:solidFill>
                  <a:srgbClr val="00B0F0"/>
                </a:solidFill>
              </a:rPr>
              <a:t>creatinine</a:t>
            </a:r>
            <a:r>
              <a:rPr lang="en-US" dirty="0" smtClean="0">
                <a:solidFill>
                  <a:srgbClr val="00B0F0"/>
                </a:solidFill>
              </a:rPr>
              <a:t> and </a:t>
            </a:r>
            <a:r>
              <a:rPr lang="en-US" dirty="0" err="1" smtClean="0">
                <a:solidFill>
                  <a:srgbClr val="00B0F0"/>
                </a:solidFill>
              </a:rPr>
              <a:t>cystatin</a:t>
            </a:r>
            <a:r>
              <a:rPr lang="en-US" dirty="0" smtClean="0">
                <a:solidFill>
                  <a:srgbClr val="00B0F0"/>
                </a:solidFill>
              </a:rPr>
              <a:t> C</a:t>
            </a:r>
          </a:p>
          <a:p>
            <a:pPr marL="0" indent="0" algn="ctr">
              <a:buNone/>
            </a:pPr>
            <a:endParaRPr lang="en-US" sz="2400" dirty="0"/>
          </a:p>
          <a:p>
            <a:r>
              <a:rPr lang="en-US" sz="2400" dirty="0" smtClean="0"/>
              <a:t>Glomerular damage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lbuminuria</a:t>
            </a:r>
          </a:p>
          <a:p>
            <a:pPr marL="0" indent="0" algn="ctr">
              <a:buNone/>
            </a:pPr>
            <a:endParaRPr lang="en-US" sz="2400" dirty="0"/>
          </a:p>
          <a:p>
            <a:r>
              <a:rPr lang="en-US" sz="2400" dirty="0" err="1" smtClean="0"/>
              <a:t>Tubulo</a:t>
            </a:r>
            <a:r>
              <a:rPr lang="en-US" sz="2400" dirty="0" smtClean="0"/>
              <a:t>-interstitial damage</a:t>
            </a:r>
          </a:p>
          <a:p>
            <a:pPr lvl="2"/>
            <a:r>
              <a:rPr lang="en-US" dirty="0" smtClean="0"/>
              <a:t>Albuminuria and other Novel AKI biomarkers</a:t>
            </a:r>
          </a:p>
        </p:txBody>
      </p:sp>
    </p:spTree>
    <p:extLst>
      <p:ext uri="{BB962C8B-B14F-4D97-AF65-F5344CB8AC3E}">
        <p14:creationId xmlns:p14="http://schemas.microsoft.com/office/powerpoint/2010/main" val="218732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/>
          <a:lstStyle/>
          <a:p>
            <a:r>
              <a:rPr lang="en-US" sz="4000" dirty="0">
                <a:solidFill>
                  <a:schemeClr val="accent1"/>
                </a:solidFill>
              </a:rPr>
              <a:t>Estimating GFR from serum </a:t>
            </a:r>
            <a:r>
              <a:rPr lang="en-US" sz="4000" dirty="0" err="1">
                <a:solidFill>
                  <a:schemeClr val="accent1"/>
                </a:solidFill>
              </a:rPr>
              <a:t>creatinine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 bwMode="auto"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endParaRPr lang="en-US" dirty="0" smtClean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4645025" y="1535113"/>
            <a:ext cx="4270375" cy="63976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endParaRPr lang="en-US" dirty="0" smtClean="0"/>
          </a:p>
        </p:txBody>
      </p:sp>
      <p:sp>
        <p:nvSpPr>
          <p:cNvPr id="9" name="Text Placeholder 1"/>
          <p:cNvSpPr txBox="1">
            <a:spLocks/>
          </p:cNvSpPr>
          <p:nvPr/>
        </p:nvSpPr>
        <p:spPr bwMode="auto">
          <a:xfrm>
            <a:off x="457200" y="1447800"/>
            <a:ext cx="4040188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0.43 X height (cm)/s. </a:t>
            </a:r>
            <a:r>
              <a:rPr lang="en-US" sz="2400" dirty="0" err="1" smtClean="0">
                <a:solidFill>
                  <a:srgbClr val="FFFF00"/>
                </a:solidFill>
              </a:rPr>
              <a:t>creat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935162"/>
            <a:ext cx="4040188" cy="3951288"/>
          </a:xfrm>
          <a:prstGeom prst="rect">
            <a:avLst/>
          </a:prstGeom>
        </p:spPr>
        <p:txBody>
          <a:bodyPr/>
          <a:lstStyle/>
          <a:p>
            <a:r>
              <a:rPr lang="en-US" sz="2000" dirty="0" smtClean="0"/>
              <a:t>Barratt formula</a:t>
            </a:r>
          </a:p>
          <a:p>
            <a:r>
              <a:rPr lang="en-US" sz="2000" dirty="0" err="1" smtClean="0"/>
              <a:t>eGFR</a:t>
            </a:r>
            <a:r>
              <a:rPr lang="en-US" sz="2000" dirty="0" smtClean="0"/>
              <a:t> in ml/min/1.73 m2</a:t>
            </a:r>
          </a:p>
          <a:p>
            <a:r>
              <a:rPr lang="en-US" sz="2000" dirty="0" smtClean="0"/>
              <a:t>Children 0.2-14 years</a:t>
            </a:r>
          </a:p>
          <a:p>
            <a:r>
              <a:rPr lang="en-US" sz="2000" dirty="0" smtClean="0"/>
              <a:t>Cr-EDTA</a:t>
            </a:r>
          </a:p>
          <a:p>
            <a:r>
              <a:rPr lang="en-US" sz="2000" dirty="0" smtClean="0"/>
              <a:t>Only CKD</a:t>
            </a:r>
          </a:p>
          <a:p>
            <a:r>
              <a:rPr lang="en-US" sz="2000" dirty="0" smtClean="0"/>
              <a:t>S </a:t>
            </a:r>
            <a:r>
              <a:rPr lang="en-US" sz="2000" dirty="0" err="1" smtClean="0"/>
              <a:t>creat</a:t>
            </a:r>
            <a:r>
              <a:rPr lang="en-US" sz="2000" dirty="0" smtClean="0"/>
              <a:t> by Jaffe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i="1" dirty="0" err="1" smtClean="0">
                <a:solidFill>
                  <a:srgbClr val="92D050"/>
                </a:solidFill>
              </a:rPr>
              <a:t>Counahan</a:t>
            </a:r>
            <a:r>
              <a:rPr lang="en-US" sz="2000" i="1" dirty="0" smtClean="0">
                <a:solidFill>
                  <a:srgbClr val="92D050"/>
                </a:solidFill>
              </a:rPr>
              <a:t> et al, Arch Intern Med 51:875-8, 1976</a:t>
            </a:r>
          </a:p>
          <a:p>
            <a:endParaRPr lang="en-US" dirty="0" smtClean="0"/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4645025" y="1447800"/>
            <a:ext cx="4270375" cy="63976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0.413 X height (cm)/s. </a:t>
            </a:r>
            <a:r>
              <a:rPr lang="en-US" sz="2400" dirty="0" err="1" smtClean="0">
                <a:solidFill>
                  <a:srgbClr val="FFFF00"/>
                </a:solidFill>
              </a:rPr>
              <a:t>creat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  <p:sp>
        <p:nvSpPr>
          <p:cNvPr id="12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4645025" y="1935162"/>
            <a:ext cx="4041775" cy="3951288"/>
          </a:xfrm>
          <a:prstGeom prst="rect">
            <a:avLst/>
          </a:prstGeom>
        </p:spPr>
        <p:txBody>
          <a:bodyPr/>
          <a:lstStyle/>
          <a:p>
            <a:r>
              <a:rPr lang="en-US" sz="2000" dirty="0" smtClean="0"/>
              <a:t>New Schwartz formula</a:t>
            </a:r>
          </a:p>
          <a:p>
            <a:r>
              <a:rPr lang="en-US" sz="2000" dirty="0" err="1" smtClean="0"/>
              <a:t>eGFR</a:t>
            </a:r>
            <a:r>
              <a:rPr lang="en-US" sz="2000" dirty="0" smtClean="0"/>
              <a:t> in ml/min/1.73 m2</a:t>
            </a:r>
          </a:p>
          <a:p>
            <a:r>
              <a:rPr lang="en-US" sz="2000" dirty="0" smtClean="0"/>
              <a:t>Children 1-16 years</a:t>
            </a:r>
          </a:p>
          <a:p>
            <a:r>
              <a:rPr lang="en-US" sz="2000" dirty="0" err="1" smtClean="0"/>
              <a:t>Iohexol</a:t>
            </a:r>
            <a:endParaRPr lang="en-US" sz="2000" dirty="0" smtClean="0"/>
          </a:p>
          <a:p>
            <a:r>
              <a:rPr lang="en-US" sz="2000" dirty="0" smtClean="0"/>
              <a:t>Only CKD</a:t>
            </a:r>
          </a:p>
          <a:p>
            <a:r>
              <a:rPr lang="en-US" sz="2000" dirty="0" smtClean="0"/>
              <a:t>S </a:t>
            </a:r>
            <a:r>
              <a:rPr lang="en-US" sz="2000" dirty="0" err="1" smtClean="0"/>
              <a:t>creat</a:t>
            </a:r>
            <a:r>
              <a:rPr lang="en-US" sz="2000" dirty="0" smtClean="0"/>
              <a:t> by Enzymatic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i="1" dirty="0" smtClean="0">
                <a:solidFill>
                  <a:srgbClr val="92D050"/>
                </a:solidFill>
              </a:rPr>
              <a:t>Schwartz et al, JASN 20:629-37, 2009</a:t>
            </a: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1278821" y="5486400"/>
            <a:ext cx="64796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sz="2000" i="1" dirty="0">
                <a:solidFill>
                  <a:schemeClr val="accent1"/>
                </a:solidFill>
              </a:rPr>
              <a:t>(For </a:t>
            </a:r>
            <a:r>
              <a:rPr lang="en-US" sz="2000" i="1" dirty="0" smtClean="0">
                <a:solidFill>
                  <a:schemeClr val="accent1"/>
                </a:solidFill>
              </a:rPr>
              <a:t>older kids: </a:t>
            </a:r>
            <a:r>
              <a:rPr lang="en-US" sz="2000" i="1" dirty="0">
                <a:solidFill>
                  <a:schemeClr val="accent1"/>
                </a:solidFill>
              </a:rPr>
              <a:t>use MDRD </a:t>
            </a:r>
            <a:r>
              <a:rPr lang="en-US" sz="2000" i="1" dirty="0" smtClean="0">
                <a:solidFill>
                  <a:schemeClr val="accent1"/>
                </a:solidFill>
              </a:rPr>
              <a:t>formula </a:t>
            </a:r>
            <a:r>
              <a:rPr lang="en-US" sz="2000" i="1" dirty="0">
                <a:solidFill>
                  <a:schemeClr val="accent1"/>
                </a:solidFill>
              </a:rPr>
              <a:t>or CKD-EPI formula</a:t>
            </a:r>
          </a:p>
          <a:p>
            <a:pPr algn="ctr"/>
            <a:r>
              <a:rPr lang="en-US" sz="2000" i="1" dirty="0">
                <a:solidFill>
                  <a:schemeClr val="accent1"/>
                </a:solidFill>
              </a:rPr>
              <a:t>or the new combined </a:t>
            </a:r>
            <a:r>
              <a:rPr lang="en-US" sz="2000" i="1" dirty="0" err="1">
                <a:solidFill>
                  <a:schemeClr val="accent1"/>
                </a:solidFill>
              </a:rPr>
              <a:t>creat</a:t>
            </a:r>
            <a:r>
              <a:rPr lang="en-US" sz="2000" i="1" dirty="0">
                <a:solidFill>
                  <a:schemeClr val="accent1"/>
                </a:solidFill>
              </a:rPr>
              <a:t> plus </a:t>
            </a:r>
            <a:r>
              <a:rPr lang="en-US" sz="2000" i="1" dirty="0" err="1">
                <a:solidFill>
                  <a:schemeClr val="accent1"/>
                </a:solidFill>
              </a:rPr>
              <a:t>cystatin</a:t>
            </a:r>
            <a:r>
              <a:rPr lang="en-US" sz="2000" i="1" dirty="0">
                <a:solidFill>
                  <a:schemeClr val="accent1"/>
                </a:solidFill>
              </a:rPr>
              <a:t> C formula</a:t>
            </a:r>
            <a:r>
              <a:rPr lang="en-US" sz="2000" i="1" dirty="0" smtClean="0">
                <a:solidFill>
                  <a:schemeClr val="accent1"/>
                </a:solidFill>
              </a:rPr>
              <a:t>)</a:t>
            </a:r>
            <a:endParaRPr lang="en-US" sz="20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717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 bwMode="auto">
          <a:xfrm>
            <a:off x="533400" y="1524000"/>
            <a:ext cx="4040188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Advantages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2013582"/>
            <a:ext cx="3352800" cy="39512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2000" dirty="0" smtClean="0"/>
              <a:t>Widely available</a:t>
            </a:r>
          </a:p>
          <a:p>
            <a:r>
              <a:rPr lang="en-US" sz="2000" dirty="0" smtClean="0"/>
              <a:t>Inexpensive</a:t>
            </a:r>
          </a:p>
          <a:p>
            <a:r>
              <a:rPr lang="en-US" sz="2000" dirty="0" smtClean="0"/>
              <a:t>Convenient bedside estimate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3733800" y="1524000"/>
            <a:ext cx="4648200" cy="6397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Disadvantages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3733800" y="2011363"/>
            <a:ext cx="5257800" cy="39512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2000" dirty="0" smtClean="0"/>
              <a:t>Confounded by age, gender, race, hydration, diet, muscle mass, time</a:t>
            </a:r>
          </a:p>
          <a:p>
            <a:r>
              <a:rPr lang="en-US" sz="2000" dirty="0" smtClean="0"/>
              <a:t>Many medications increase serum </a:t>
            </a:r>
            <a:r>
              <a:rPr lang="en-US" sz="2000" dirty="0" err="1" smtClean="0"/>
              <a:t>creat</a:t>
            </a:r>
            <a:r>
              <a:rPr lang="en-US" sz="2000" dirty="0" smtClean="0"/>
              <a:t> (TMP, aspirin, steroids)</a:t>
            </a:r>
          </a:p>
          <a:p>
            <a:r>
              <a:rPr lang="en-US" sz="2000" dirty="0" smtClean="0"/>
              <a:t>Overestimates GFR in CKD</a:t>
            </a:r>
          </a:p>
          <a:p>
            <a:r>
              <a:rPr lang="en-US" sz="2000" dirty="0" smtClean="0"/>
              <a:t>Confounded by “renal reserve”</a:t>
            </a:r>
          </a:p>
          <a:p>
            <a:r>
              <a:rPr lang="en-US" sz="2000" dirty="0" smtClean="0"/>
              <a:t>Colorimetric </a:t>
            </a:r>
            <a:r>
              <a:rPr lang="en-US" sz="2000" dirty="0" err="1" smtClean="0"/>
              <a:t>vs</a:t>
            </a:r>
            <a:r>
              <a:rPr lang="en-US" sz="2000" dirty="0" smtClean="0"/>
              <a:t> Enzymatic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/>
          <a:lstStyle/>
          <a:p>
            <a:r>
              <a:rPr lang="en-US" sz="4000" dirty="0">
                <a:solidFill>
                  <a:schemeClr val="accent1"/>
                </a:solidFill>
              </a:rPr>
              <a:t>Estimating GFR from serum </a:t>
            </a:r>
            <a:r>
              <a:rPr lang="en-US" sz="4000" dirty="0" err="1">
                <a:solidFill>
                  <a:schemeClr val="accent1"/>
                </a:solidFill>
              </a:rPr>
              <a:t>creatinine</a:t>
            </a:r>
            <a:endParaRPr lang="en-US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438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2439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A</a:t>
            </a:r>
            <a:r>
              <a:rPr lang="en-US" dirty="0" smtClean="0">
                <a:solidFill>
                  <a:srgbClr val="FFFF00"/>
                </a:solidFill>
              </a:rPr>
              <a:t>dvantages of </a:t>
            </a:r>
            <a:r>
              <a:rPr lang="en-US" dirty="0" err="1" smtClean="0">
                <a:solidFill>
                  <a:srgbClr val="FFFF00"/>
                </a:solidFill>
              </a:rPr>
              <a:t>cystatin</a:t>
            </a:r>
            <a:r>
              <a:rPr lang="en-US" dirty="0" smtClean="0">
                <a:solidFill>
                  <a:srgbClr val="FFFF00"/>
                </a:solidFill>
              </a:rPr>
              <a:t> C</a:t>
            </a:r>
          </a:p>
          <a:p>
            <a:pPr marL="457200" indent="-457200"/>
            <a:r>
              <a:rPr lang="en-US" sz="2400" dirty="0" smtClean="0"/>
              <a:t>Much </a:t>
            </a:r>
            <a:r>
              <a:rPr lang="en-US" sz="2400" dirty="0"/>
              <a:t>less affected by age, gender, race, diet, hydration, muscle mass, and medications than serum </a:t>
            </a:r>
            <a:r>
              <a:rPr lang="en-US" sz="2400" dirty="0" err="1" smtClean="0"/>
              <a:t>creatinine</a:t>
            </a:r>
            <a:endParaRPr lang="en-US" sz="2400" dirty="0" smtClean="0"/>
          </a:p>
          <a:p>
            <a:pPr marL="457200" indent="-457200"/>
            <a:r>
              <a:rPr lang="en-US" sz="2400" dirty="0" err="1" smtClean="0"/>
              <a:t>Cystatin</a:t>
            </a:r>
            <a:r>
              <a:rPr lang="en-US" sz="2400" dirty="0" smtClean="0"/>
              <a:t> </a:t>
            </a:r>
            <a:r>
              <a:rPr lang="en-US" sz="2400" dirty="0"/>
              <a:t>C levels are nearly identical in adults and children over 1 year old (unlike </a:t>
            </a:r>
            <a:r>
              <a:rPr lang="en-US" sz="2400" dirty="0" err="1"/>
              <a:t>creatinine</a:t>
            </a:r>
            <a:r>
              <a:rPr lang="en-US" sz="2400" dirty="0"/>
              <a:t> levels) – so a single reference range can be used for all individuals greater than 1 year of </a:t>
            </a:r>
            <a:r>
              <a:rPr lang="en-US" sz="2400" dirty="0" smtClean="0"/>
              <a:t>age</a:t>
            </a:r>
          </a:p>
          <a:p>
            <a:pPr marL="457200" indent="-457200"/>
            <a:r>
              <a:rPr lang="en-US" sz="2400" dirty="0"/>
              <a:t>Detects the early state of </a:t>
            </a:r>
            <a:r>
              <a:rPr lang="en-US" sz="2400" dirty="0" err="1" smtClean="0"/>
              <a:t>hyperfiltration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dirty="0">
                <a:solidFill>
                  <a:schemeClr val="accent1"/>
                </a:solidFill>
              </a:rPr>
              <a:t>Estimating GFR using </a:t>
            </a:r>
            <a:r>
              <a:rPr lang="en-US" sz="4000" dirty="0" err="1">
                <a:solidFill>
                  <a:schemeClr val="accent1"/>
                </a:solidFill>
              </a:rPr>
              <a:t>Cystatin</a:t>
            </a:r>
            <a:r>
              <a:rPr lang="en-US" sz="4000" dirty="0">
                <a:solidFill>
                  <a:schemeClr val="accent1"/>
                </a:solidFill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2321889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3810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Advantages of </a:t>
            </a:r>
            <a:r>
              <a:rPr lang="en-US" dirty="0" err="1" smtClean="0">
                <a:solidFill>
                  <a:srgbClr val="FFFF00"/>
                </a:solidFill>
              </a:rPr>
              <a:t>cystatin</a:t>
            </a:r>
            <a:r>
              <a:rPr lang="en-US" dirty="0" smtClean="0">
                <a:solidFill>
                  <a:srgbClr val="FFFF00"/>
                </a:solidFill>
              </a:rPr>
              <a:t> C</a:t>
            </a:r>
          </a:p>
          <a:p>
            <a:pPr marL="457200" indent="-457200"/>
            <a:r>
              <a:rPr lang="en-US" sz="2400" dirty="0" smtClean="0"/>
              <a:t>Compared </a:t>
            </a:r>
            <a:r>
              <a:rPr lang="en-US" sz="2400" dirty="0"/>
              <a:t>to gold standards, almost always outperforms serum </a:t>
            </a:r>
            <a:r>
              <a:rPr lang="en-US" sz="2400" dirty="0" err="1"/>
              <a:t>creatinine</a:t>
            </a:r>
            <a:r>
              <a:rPr lang="en-US" sz="2400" dirty="0"/>
              <a:t> in children and adults, with normal kidney </a:t>
            </a:r>
            <a:r>
              <a:rPr lang="en-US" sz="2400" dirty="0" smtClean="0"/>
              <a:t>function, AKI, or CKD from various etiologies </a:t>
            </a:r>
            <a:r>
              <a:rPr lang="en-US" sz="2400" dirty="0"/>
              <a:t>(three published meta-analyses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dirty="0">
                <a:solidFill>
                  <a:schemeClr val="accent1"/>
                </a:solidFill>
              </a:rPr>
              <a:t>Estimating GFR using </a:t>
            </a:r>
            <a:r>
              <a:rPr lang="en-US" sz="4000" dirty="0" err="1">
                <a:solidFill>
                  <a:schemeClr val="accent1"/>
                </a:solidFill>
              </a:rPr>
              <a:t>Cystatin</a:t>
            </a:r>
            <a:r>
              <a:rPr lang="en-US" sz="4000" dirty="0">
                <a:solidFill>
                  <a:schemeClr val="accent1"/>
                </a:solidFill>
              </a:rPr>
              <a:t> C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478088" y="5029200"/>
            <a:ext cx="4303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sz="2000" i="1" dirty="0">
                <a:solidFill>
                  <a:srgbClr val="92D050"/>
                </a:solidFill>
              </a:rPr>
              <a:t>Dharnidharka AJKD 40:221-6, 2002</a:t>
            </a:r>
          </a:p>
          <a:p>
            <a:pPr algn="ctr"/>
            <a:r>
              <a:rPr lang="en-US" sz="2000" i="1" dirty="0" err="1">
                <a:solidFill>
                  <a:srgbClr val="92D050"/>
                </a:solidFill>
              </a:rPr>
              <a:t>Roos</a:t>
            </a:r>
            <a:r>
              <a:rPr lang="en-US" sz="2000" i="1" dirty="0">
                <a:solidFill>
                  <a:srgbClr val="92D050"/>
                </a:solidFill>
              </a:rPr>
              <a:t> </a:t>
            </a:r>
            <a:r>
              <a:rPr lang="en-US" sz="2000" i="1" dirty="0" err="1">
                <a:solidFill>
                  <a:srgbClr val="92D050"/>
                </a:solidFill>
              </a:rPr>
              <a:t>Clin</a:t>
            </a:r>
            <a:r>
              <a:rPr lang="en-US" sz="2000" i="1" dirty="0">
                <a:solidFill>
                  <a:srgbClr val="92D050"/>
                </a:solidFill>
              </a:rPr>
              <a:t> </a:t>
            </a:r>
            <a:r>
              <a:rPr lang="en-US" sz="2000" i="1" dirty="0" err="1">
                <a:solidFill>
                  <a:srgbClr val="92D050"/>
                </a:solidFill>
              </a:rPr>
              <a:t>Biochem</a:t>
            </a:r>
            <a:r>
              <a:rPr lang="en-US" sz="2000" i="1" dirty="0">
                <a:solidFill>
                  <a:srgbClr val="92D050"/>
                </a:solidFill>
              </a:rPr>
              <a:t> 40:383-91, 2007</a:t>
            </a:r>
          </a:p>
          <a:p>
            <a:pPr algn="ctr"/>
            <a:r>
              <a:rPr lang="en-US" sz="2000" i="1" dirty="0">
                <a:solidFill>
                  <a:srgbClr val="92D050"/>
                </a:solidFill>
              </a:rPr>
              <a:t>Zhang AJKD 58:356-65, 2011</a:t>
            </a:r>
          </a:p>
        </p:txBody>
      </p:sp>
    </p:spTree>
    <p:extLst>
      <p:ext uri="{BB962C8B-B14F-4D97-AF65-F5344CB8AC3E}">
        <p14:creationId xmlns:p14="http://schemas.microsoft.com/office/powerpoint/2010/main" val="3661573669"/>
      </p:ext>
    </p:extLst>
  </p:cSld>
  <p:clrMapOvr>
    <a:masterClrMapping/>
  </p:clrMapOvr>
</p:sld>
</file>

<file path=ppt/theme/theme1.xml><?xml version="1.0" encoding="utf-8"?>
<a:theme xmlns:a="http://schemas.openxmlformats.org/drawingml/2006/main" name="CCHMC">
  <a:themeElements>
    <a:clrScheme name="CCHM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CHM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CHM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HM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HM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HM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HM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HM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HM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HM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HM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HM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HM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HM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Transformation of the ppCRRT to the ppAKI-RG</Template>
  <TotalTime>854</TotalTime>
  <Words>1441</Words>
  <Application>Microsoft Office PowerPoint</Application>
  <PresentationFormat>On-screen Show (4:3)</PresentationFormat>
  <Paragraphs>277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CCHMC</vt:lpstr>
      <vt:lpstr>Photo Editor Photo</vt:lpstr>
      <vt:lpstr>AKI to CKD: How Should We Look For It</vt:lpstr>
      <vt:lpstr>Natural History of AKI</vt:lpstr>
      <vt:lpstr>Natural History of AKI</vt:lpstr>
      <vt:lpstr>Outline</vt:lpstr>
      <vt:lpstr>Outline</vt:lpstr>
      <vt:lpstr>Estimating GFR from serum creatinine</vt:lpstr>
      <vt:lpstr>Estimating GFR from serum creatinine</vt:lpstr>
      <vt:lpstr>Estimating GFR using Cystatin C</vt:lpstr>
      <vt:lpstr>Estimating GFR using Cystatin C</vt:lpstr>
      <vt:lpstr>Cystatin C in AKI</vt:lpstr>
      <vt:lpstr>Cystatin C in CKD</vt:lpstr>
      <vt:lpstr>Estimating GFR using Cystatin C</vt:lpstr>
      <vt:lpstr>Outline</vt:lpstr>
      <vt:lpstr>Albuminuria Associates with Community-Acquired AKI </vt:lpstr>
      <vt:lpstr>Albuminuria Predicts AKI After Cardiac Surgery</vt:lpstr>
      <vt:lpstr>Albuminuria Predicts AKI Progression After Cardiac Surgery</vt:lpstr>
      <vt:lpstr>Albuminuria for AKI to CKD Transition</vt:lpstr>
      <vt:lpstr>Outline</vt:lpstr>
      <vt:lpstr>Novel Biomarkers for AKI to CKD Transition</vt:lpstr>
      <vt:lpstr>NGAL – 2 Months After 75% Nephrectomy </vt:lpstr>
      <vt:lpstr>NGAL – Expression in PDK Models </vt:lpstr>
      <vt:lpstr>NGAL in Human CKD</vt:lpstr>
      <vt:lpstr>NGAL in Human CKD Progression</vt:lpstr>
      <vt:lpstr>NGAL in Human CKD Progression</vt:lpstr>
      <vt:lpstr>KIM-1 in Human CKD Progression</vt:lpstr>
      <vt:lpstr>Other Novel AKI-CKD Biomarkers</vt:lpstr>
      <vt:lpstr>AKI to CKD – Studies in Progress</vt:lpstr>
      <vt:lpstr>AKI to CKD – Studies in Progress</vt:lpstr>
      <vt:lpstr>AKI to CKD – Studies in Progress</vt:lpstr>
      <vt:lpstr>AKI to CKD – Future Directions</vt:lpstr>
      <vt:lpstr>Acknowledgement of Collaborators</vt:lpstr>
    </vt:vector>
  </TitlesOfParts>
  <Company>CCHMC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AKI Definitions</dc:title>
  <dc:creator>CCHMC</dc:creator>
  <cp:lastModifiedBy>Devarajan, Prasad</cp:lastModifiedBy>
  <cp:revision>129</cp:revision>
  <dcterms:created xsi:type="dcterms:W3CDTF">2012-08-24T16:22:45Z</dcterms:created>
  <dcterms:modified xsi:type="dcterms:W3CDTF">2012-09-23T20:11:12Z</dcterms:modified>
</cp:coreProperties>
</file>