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420" r:id="rId3"/>
    <p:sldId id="457" r:id="rId4"/>
    <p:sldId id="423" r:id="rId5"/>
    <p:sldId id="452" r:id="rId6"/>
    <p:sldId id="458" r:id="rId7"/>
    <p:sldId id="453" r:id="rId8"/>
    <p:sldId id="454" r:id="rId9"/>
    <p:sldId id="455" r:id="rId10"/>
    <p:sldId id="456" r:id="rId11"/>
    <p:sldId id="459" r:id="rId12"/>
    <p:sldId id="468" r:id="rId13"/>
    <p:sldId id="469" r:id="rId14"/>
    <p:sldId id="470" r:id="rId15"/>
    <p:sldId id="460" r:id="rId16"/>
    <p:sldId id="472" r:id="rId17"/>
    <p:sldId id="473" r:id="rId18"/>
    <p:sldId id="461" r:id="rId19"/>
    <p:sldId id="474" r:id="rId20"/>
    <p:sldId id="476" r:id="rId21"/>
    <p:sldId id="477" r:id="rId22"/>
    <p:sldId id="480" r:id="rId23"/>
    <p:sldId id="462" r:id="rId24"/>
    <p:sldId id="481" r:id="rId25"/>
    <p:sldId id="497" r:id="rId26"/>
    <p:sldId id="490" r:id="rId27"/>
    <p:sldId id="483" r:id="rId28"/>
    <p:sldId id="484" r:id="rId29"/>
    <p:sldId id="488" r:id="rId30"/>
    <p:sldId id="489" r:id="rId31"/>
    <p:sldId id="491" r:id="rId32"/>
    <p:sldId id="494" r:id="rId33"/>
    <p:sldId id="493" r:id="rId34"/>
    <p:sldId id="464" r:id="rId35"/>
    <p:sldId id="495" r:id="rId36"/>
    <p:sldId id="496" r:id="rId37"/>
    <p:sldId id="45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D323-B66B-4848-9952-9C9238F658DD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BF310-084E-421F-9623-49D8560C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0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" name="Photo Editor Photo" r:id="rId3" imgW="28571429" imgH="21428571" progId="MSPhotoEd.3">
                  <p:embed/>
                </p:oleObj>
              </mc:Choice>
              <mc:Fallback>
                <p:oleObj name="Photo Editor Photo" r:id="rId3" imgW="28571429" imgH="214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golp6s\AppData\Local\Temp\XPgrpwise\kidney supporting organs 1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0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2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2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golp6s\AppData\Local\Temp\XPgrpwise\kidney supporting organs 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" y="5867400"/>
            <a:ext cx="74395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7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6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0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" name="Photo Editor Photo" r:id="rId16" imgW="28571429" imgH="21428571" progId="MSPhotoEd.3">
                  <p:embed/>
                </p:oleObj>
              </mc:Choice>
              <mc:Fallback>
                <p:oleObj name="Photo Editor Photo" r:id="rId16" imgW="28571429" imgH="214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991FCEA-2B36-4EE7-ABE0-3B5C7D62DA58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505200" y="6248400"/>
            <a:ext cx="213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Gill Sans MT Ext Condensed Bold" pitchFamily="34" charset="0"/>
              </a:rPr>
              <a:t>The Center for Acute Care Nephrology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AKI: The “</a:t>
            </a:r>
            <a:r>
              <a:rPr lang="en-US" sz="4000" dirty="0" err="1" smtClean="0">
                <a:solidFill>
                  <a:schemeClr val="accent1"/>
                </a:solidFill>
              </a:rPr>
              <a:t>Omics</a:t>
            </a:r>
            <a:r>
              <a:rPr lang="en-US" sz="4000" dirty="0" smtClean="0">
                <a:solidFill>
                  <a:schemeClr val="accent1"/>
                </a:solidFill>
              </a:rPr>
              <a:t>”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667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Prasad Devarajan, MD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Professor of Pediatrics and Developmental Biology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University of Cincinnati College of Medicine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Director, Nephrology and Hypertension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Director, Nephrology Clinical Laboratory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CEO, Dialysis Unit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Cincinnati Children’s Hospital Medical Center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88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839340" y="0"/>
            <a:ext cx="33830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GWAS in AKI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/>
          <a:lstStyle/>
          <a:p>
            <a:r>
              <a:rPr lang="en-US" sz="2400" dirty="0" smtClean="0"/>
              <a:t>Only one small study reported to date</a:t>
            </a:r>
          </a:p>
          <a:p>
            <a:r>
              <a:rPr lang="en-US" sz="2400" dirty="0" smtClean="0"/>
              <a:t>158 patients with severe blunt trauma and no previous evidence for kidney disease</a:t>
            </a:r>
          </a:p>
          <a:p>
            <a:r>
              <a:rPr lang="en-US" sz="2400" dirty="0" smtClean="0"/>
              <a:t>33 developed AKI (RIFLE) and 125 did not</a:t>
            </a:r>
          </a:p>
          <a:p>
            <a:r>
              <a:rPr lang="en-US" sz="2400" dirty="0" smtClean="0"/>
              <a:t>GWAS study showed no differences in genomic sequences between the two groups</a:t>
            </a:r>
          </a:p>
          <a:p>
            <a:r>
              <a:rPr lang="en-US" sz="2400" dirty="0" smtClean="0"/>
              <a:t>Much larger studies are currently in the planning stages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4901" y="5867400"/>
            <a:ext cx="3994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66FF33"/>
                </a:solidFill>
              </a:rPr>
              <a:t>Bihorac</a:t>
            </a:r>
            <a:r>
              <a:rPr lang="en-US" i="1" dirty="0" smtClean="0">
                <a:solidFill>
                  <a:srgbClr val="66FF33"/>
                </a:solidFill>
              </a:rPr>
              <a:t>, Ann </a:t>
            </a:r>
            <a:r>
              <a:rPr lang="en-US" i="1" dirty="0" err="1" smtClean="0">
                <a:solidFill>
                  <a:srgbClr val="66FF33"/>
                </a:solidFill>
              </a:rPr>
              <a:t>Surg</a:t>
            </a:r>
            <a:r>
              <a:rPr lang="en-US" i="1" dirty="0" smtClean="0">
                <a:solidFill>
                  <a:srgbClr val="66FF33"/>
                </a:solidFill>
              </a:rPr>
              <a:t> 2010; 252:158-65 </a:t>
            </a:r>
            <a:endParaRPr lang="en-US" i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464352" y="0"/>
            <a:ext cx="19549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Outline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95400"/>
            <a:ext cx="403383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EE8187"/>
                </a:solidFill>
              </a:rPr>
              <a:t>Genomics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Targeted sequencing</a:t>
            </a:r>
          </a:p>
          <a:p>
            <a:pPr algn="ctr">
              <a:buNone/>
            </a:pPr>
            <a:r>
              <a:rPr lang="en-US" dirty="0" smtClean="0"/>
              <a:t>GWAS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B0F0"/>
                </a:solidFill>
              </a:rPr>
              <a:t>Microarrays</a:t>
            </a:r>
          </a:p>
          <a:p>
            <a:pPr algn="ctr">
              <a:buFontTx/>
              <a:buNone/>
            </a:pPr>
            <a:r>
              <a:rPr lang="en-US" dirty="0" smtClean="0"/>
              <a:t>Next Gen Sequencing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52963" y="1295400"/>
            <a:ext cx="40338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ABE3BD"/>
                </a:solidFill>
              </a:rPr>
              <a:t>Proteomics</a:t>
            </a:r>
            <a:endParaRPr lang="en-US" i="1" dirty="0">
              <a:solidFill>
                <a:srgbClr val="ABE3BD"/>
              </a:solidFill>
            </a:endParaRPr>
          </a:p>
          <a:p>
            <a:pPr algn="ctr">
              <a:buFontTx/>
              <a:buNone/>
            </a:pPr>
            <a:r>
              <a:rPr lang="en-US" dirty="0" smtClean="0"/>
              <a:t>2-D Gels</a:t>
            </a:r>
          </a:p>
          <a:p>
            <a:pPr algn="ctr">
              <a:buFontTx/>
              <a:buNone/>
            </a:pPr>
            <a:r>
              <a:rPr lang="en-US" dirty="0" smtClean="0"/>
              <a:t>MALDI/SELDI-TOF</a:t>
            </a:r>
          </a:p>
          <a:p>
            <a:pPr algn="ctr">
              <a:buFontTx/>
              <a:buNone/>
            </a:pPr>
            <a:r>
              <a:rPr lang="en-US" dirty="0" smtClean="0"/>
              <a:t>Isotope Tagging</a:t>
            </a:r>
          </a:p>
          <a:p>
            <a:pPr algn="ctr">
              <a:buFontTx/>
              <a:buNone/>
            </a:pPr>
            <a:r>
              <a:rPr lang="en-US" dirty="0" smtClean="0"/>
              <a:t>LC-MS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029200"/>
            <a:ext cx="5560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</a:rPr>
              <a:t>Techniques and application to AKI</a:t>
            </a:r>
            <a:endParaRPr lang="en-US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247320" y="0"/>
            <a:ext cx="45670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  <a:latin typeface="Tahoma" pitchFamily="34" charset="0"/>
              </a:rPr>
              <a:t>cDNA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 Microarrays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477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176788" y="0"/>
            <a:ext cx="47081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Microarrays in AKI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en-US" dirty="0" smtClean="0"/>
              <a:t>Tons of data!</a:t>
            </a:r>
          </a:p>
          <a:p>
            <a:r>
              <a:rPr lang="en-US" dirty="0" smtClean="0"/>
              <a:t>Deposited in Gene Expression Omnibus (GEO)</a:t>
            </a:r>
          </a:p>
          <a:p>
            <a:r>
              <a:rPr lang="en-US" dirty="0" smtClean="0"/>
              <a:t>http://www.ncbi.nlm.nih.gov/geo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9" y="2895600"/>
            <a:ext cx="812379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486400"/>
            <a:ext cx="439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72F868"/>
                </a:solidFill>
              </a:rPr>
              <a:t>Goldmine for computer geeks!!</a:t>
            </a:r>
            <a:endParaRPr lang="en-US" sz="2400" i="1" dirty="0">
              <a:solidFill>
                <a:srgbClr val="72F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871016" y="0"/>
            <a:ext cx="731969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Microarrays in AKI – Top Ten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3505200"/>
            <a:ext cx="89154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257800"/>
            <a:ext cx="4693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72F868"/>
                </a:solidFill>
              </a:rPr>
              <a:t>Lots more data mining at </a:t>
            </a:r>
          </a:p>
          <a:p>
            <a:pPr algn="ctr"/>
            <a:r>
              <a:rPr lang="en-US" sz="2400" i="1" dirty="0" smtClean="0">
                <a:solidFill>
                  <a:srgbClr val="72F868"/>
                </a:solidFill>
              </a:rPr>
              <a:t>http</a:t>
            </a:r>
            <a:r>
              <a:rPr lang="en-US" sz="2400" i="1" dirty="0">
                <a:solidFill>
                  <a:srgbClr val="72F868"/>
                </a:solidFill>
              </a:rPr>
              <a:t>://www.ncbi.nlm.nih.gov/geo</a:t>
            </a:r>
            <a:endParaRPr lang="en-US" sz="2400" i="1" dirty="0">
              <a:solidFill>
                <a:srgbClr val="72F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464352" y="0"/>
            <a:ext cx="19549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Outline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95400"/>
            <a:ext cx="403383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EE8187"/>
                </a:solidFill>
              </a:rPr>
              <a:t>Genomics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Targeted sequencing</a:t>
            </a:r>
          </a:p>
          <a:p>
            <a:pPr algn="ctr">
              <a:buNone/>
            </a:pPr>
            <a:r>
              <a:rPr lang="en-US" dirty="0" smtClean="0"/>
              <a:t>GWAS</a:t>
            </a:r>
          </a:p>
          <a:p>
            <a:pPr algn="ctr">
              <a:buFontTx/>
              <a:buNone/>
            </a:pPr>
            <a:r>
              <a:rPr lang="en-US" dirty="0" smtClean="0"/>
              <a:t>Microarrays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B0F0"/>
                </a:solidFill>
              </a:rPr>
              <a:t>Next Gen Sequencing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52963" y="1295400"/>
            <a:ext cx="40338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ABE3BD"/>
                </a:solidFill>
              </a:rPr>
              <a:t>Proteomics</a:t>
            </a:r>
            <a:endParaRPr lang="en-US" i="1" dirty="0">
              <a:solidFill>
                <a:srgbClr val="ABE3BD"/>
              </a:solidFill>
            </a:endParaRPr>
          </a:p>
          <a:p>
            <a:pPr algn="ctr">
              <a:buFontTx/>
              <a:buNone/>
            </a:pPr>
            <a:r>
              <a:rPr lang="en-US" dirty="0" smtClean="0"/>
              <a:t>2-D Gels</a:t>
            </a:r>
          </a:p>
          <a:p>
            <a:pPr algn="ctr">
              <a:buFontTx/>
              <a:buNone/>
            </a:pPr>
            <a:r>
              <a:rPr lang="en-US" dirty="0" smtClean="0"/>
              <a:t>MALDI/SELDI-TOF</a:t>
            </a:r>
          </a:p>
          <a:p>
            <a:pPr algn="ctr">
              <a:buFontTx/>
              <a:buNone/>
            </a:pPr>
            <a:r>
              <a:rPr lang="en-US" dirty="0" smtClean="0"/>
              <a:t>Isotope Tagging</a:t>
            </a:r>
          </a:p>
          <a:p>
            <a:pPr algn="ctr">
              <a:buFontTx/>
              <a:buNone/>
            </a:pPr>
            <a:r>
              <a:rPr lang="en-US" dirty="0" smtClean="0"/>
              <a:t>LC-MS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029200"/>
            <a:ext cx="5560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</a:rPr>
              <a:t>Techniques and application to AKI</a:t>
            </a:r>
            <a:endParaRPr lang="en-US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765776" y="0"/>
            <a:ext cx="55301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Next Gen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 Sequencing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r>
              <a:rPr lang="en-US" sz="2400" dirty="0"/>
              <a:t>The Human Genome Project spanned </a:t>
            </a:r>
            <a:r>
              <a:rPr lang="en-US" sz="2400" dirty="0" smtClean="0"/>
              <a:t>13 </a:t>
            </a:r>
            <a:r>
              <a:rPr lang="en-US" sz="2400" dirty="0"/>
              <a:t>years and </a:t>
            </a:r>
            <a:r>
              <a:rPr lang="en-US" sz="2400" dirty="0" smtClean="0"/>
              <a:t>cost over </a:t>
            </a:r>
            <a:r>
              <a:rPr lang="en-US" sz="2400" dirty="0"/>
              <a:t>three billion </a:t>
            </a:r>
            <a:r>
              <a:rPr lang="en-US" sz="2400" dirty="0" smtClean="0"/>
              <a:t>dollars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cost of DNA sequencing has </a:t>
            </a:r>
            <a:r>
              <a:rPr lang="en-US" sz="2400" dirty="0" smtClean="0"/>
              <a:t>dropped a </a:t>
            </a:r>
            <a:r>
              <a:rPr lang="en-US" sz="2400" dirty="0"/>
              <a:t>million </a:t>
            </a:r>
            <a:r>
              <a:rPr lang="en-US" sz="2400" dirty="0" smtClean="0"/>
              <a:t>fold</a:t>
            </a:r>
          </a:p>
          <a:p>
            <a:r>
              <a:rPr lang="en-US" sz="2400" dirty="0" smtClean="0"/>
              <a:t>Your entire genome </a:t>
            </a:r>
            <a:r>
              <a:rPr lang="en-US" sz="2400" dirty="0"/>
              <a:t>can now be sequenced in </a:t>
            </a:r>
            <a:r>
              <a:rPr lang="en-US" sz="2400" dirty="0" smtClean="0"/>
              <a:t>a couple of weeks</a:t>
            </a:r>
            <a:r>
              <a:rPr lang="en-US" sz="2400" dirty="0"/>
              <a:t>, </a:t>
            </a:r>
            <a:r>
              <a:rPr lang="en-US" sz="2400" dirty="0" smtClean="0"/>
              <a:t>for </a:t>
            </a:r>
            <a:r>
              <a:rPr lang="en-US" sz="2400" dirty="0"/>
              <a:t>only four thousand </a:t>
            </a:r>
            <a:r>
              <a:rPr lang="en-US" sz="2400" dirty="0" smtClean="0"/>
              <a:t>dollars</a:t>
            </a:r>
          </a:p>
          <a:p>
            <a:r>
              <a:rPr lang="en-US" sz="2400" i="1" dirty="0"/>
              <a:t>http://www.signonsandiego.com/news/2011/may/09/illumina-drops-human-sequencing-price-4000</a:t>
            </a:r>
            <a:r>
              <a:rPr lang="en-US" sz="2400" i="1" dirty="0" smtClean="0"/>
              <a:t>/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technology continues to improve at a pace that </a:t>
            </a:r>
            <a:r>
              <a:rPr lang="en-US" sz="2400" dirty="0" smtClean="0"/>
              <a:t>will render </a:t>
            </a:r>
            <a:r>
              <a:rPr lang="en-US" sz="2400" dirty="0"/>
              <a:t>current techniques </a:t>
            </a:r>
            <a:r>
              <a:rPr lang="en-US" sz="2400" dirty="0" smtClean="0"/>
              <a:t>obsolete</a:t>
            </a:r>
            <a:r>
              <a:rPr lang="en-US" sz="2400" dirty="0"/>
              <a:t> </a:t>
            </a:r>
            <a:r>
              <a:rPr lang="en-US" sz="2400" dirty="0" smtClean="0"/>
              <a:t>each year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654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765776" y="0"/>
            <a:ext cx="55301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Next Gen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 Sequencing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r>
              <a:rPr lang="en-US" sz="2400" dirty="0"/>
              <a:t>N</a:t>
            </a:r>
            <a:r>
              <a:rPr lang="en-US" sz="2400" dirty="0" smtClean="0"/>
              <a:t>ext </a:t>
            </a:r>
            <a:r>
              <a:rPr lang="en-US" sz="2400" dirty="0"/>
              <a:t>generation sequencing </a:t>
            </a:r>
            <a:r>
              <a:rPr lang="en-US" sz="2400" dirty="0" smtClean="0"/>
              <a:t>provides </a:t>
            </a:r>
            <a:r>
              <a:rPr lang="en-US" sz="2400" dirty="0"/>
              <a:t>a digital </a:t>
            </a:r>
            <a:r>
              <a:rPr lang="en-US" sz="2400" dirty="0" smtClean="0"/>
              <a:t>analysis of gene expression levels</a:t>
            </a:r>
          </a:p>
          <a:p>
            <a:r>
              <a:rPr lang="en-US" sz="2400" dirty="0" smtClean="0"/>
              <a:t>It also </a:t>
            </a:r>
            <a:r>
              <a:rPr lang="en-US" sz="2400" dirty="0"/>
              <a:t>reveals alternative RNA processing, as well as distinct promoter site </a:t>
            </a:r>
            <a:r>
              <a:rPr lang="en-US" sz="2400" dirty="0" smtClean="0"/>
              <a:t>use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is </a:t>
            </a:r>
            <a:r>
              <a:rPr lang="en-US" sz="2400" dirty="0" smtClean="0"/>
              <a:t>well </a:t>
            </a:r>
            <a:r>
              <a:rPr lang="en-US" sz="2400" dirty="0"/>
              <a:t>suited for the analysis of </a:t>
            </a:r>
            <a:r>
              <a:rPr lang="en-US" sz="2400" dirty="0" smtClean="0"/>
              <a:t>micro RNAs</a:t>
            </a:r>
          </a:p>
          <a:p>
            <a:r>
              <a:rPr lang="en-US" sz="2400" dirty="0" smtClean="0"/>
              <a:t>It is </a:t>
            </a:r>
            <a:r>
              <a:rPr lang="en-US" sz="2400" dirty="0"/>
              <a:t>also a powerful tool for the analysis of methylation states of </a:t>
            </a:r>
            <a:r>
              <a:rPr lang="en-US" sz="2400" dirty="0" smtClean="0"/>
              <a:t>DNA</a:t>
            </a:r>
          </a:p>
          <a:p>
            <a:r>
              <a:rPr lang="en-US" sz="2400" dirty="0" smtClean="0"/>
              <a:t>The power of Next Gen Sequencing has not been harnessed for the study of AKI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7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464352" y="0"/>
            <a:ext cx="19549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Outline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95400"/>
            <a:ext cx="403383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EE8187"/>
                </a:solidFill>
              </a:rPr>
              <a:t>Genomics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Targeted sequencing</a:t>
            </a:r>
          </a:p>
          <a:p>
            <a:pPr algn="ctr">
              <a:buNone/>
            </a:pPr>
            <a:r>
              <a:rPr lang="en-US" dirty="0" smtClean="0"/>
              <a:t>GWAS</a:t>
            </a:r>
          </a:p>
          <a:p>
            <a:pPr algn="ctr">
              <a:buFontTx/>
              <a:buNone/>
            </a:pPr>
            <a:r>
              <a:rPr lang="en-US" dirty="0" smtClean="0"/>
              <a:t>Microarrays</a:t>
            </a:r>
          </a:p>
          <a:p>
            <a:pPr algn="ctr">
              <a:buFontTx/>
              <a:buNone/>
            </a:pPr>
            <a:r>
              <a:rPr lang="en-US" dirty="0" smtClean="0"/>
              <a:t>Next Gen Sequencing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52963" y="1295400"/>
            <a:ext cx="40338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00B0F0"/>
                </a:solidFill>
              </a:rPr>
              <a:t>Proteomics</a:t>
            </a:r>
            <a:endParaRPr lang="en-US" i="1" dirty="0">
              <a:solidFill>
                <a:srgbClr val="00B0F0"/>
              </a:solidFill>
            </a:endParaRPr>
          </a:p>
          <a:p>
            <a:pPr algn="ctr">
              <a:buFontTx/>
              <a:buNone/>
            </a:pPr>
            <a:r>
              <a:rPr lang="en-US" dirty="0" smtClean="0"/>
              <a:t>2-D Gels</a:t>
            </a:r>
          </a:p>
          <a:p>
            <a:pPr algn="ctr">
              <a:buFontTx/>
              <a:buNone/>
            </a:pPr>
            <a:r>
              <a:rPr lang="en-US" dirty="0" smtClean="0"/>
              <a:t>MALDI/SELDI-TOF</a:t>
            </a:r>
          </a:p>
          <a:p>
            <a:pPr algn="ctr">
              <a:buFontTx/>
              <a:buNone/>
            </a:pPr>
            <a:r>
              <a:rPr lang="en-US" dirty="0" smtClean="0"/>
              <a:t>Isotope Tagging</a:t>
            </a:r>
          </a:p>
          <a:p>
            <a:pPr algn="ctr">
              <a:buFontTx/>
              <a:buNone/>
            </a:pPr>
            <a:r>
              <a:rPr lang="en-US" dirty="0" smtClean="0"/>
              <a:t>LC-MS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029200"/>
            <a:ext cx="5560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</a:rPr>
              <a:t>Techniques and application to AKI</a:t>
            </a:r>
            <a:endParaRPr lang="en-US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Why is Proteomics Important?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10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i="1" dirty="0" smtClean="0"/>
              <a:t>This is the Post-Genomic Era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1990						2012</a:t>
            </a:r>
          </a:p>
          <a:p>
            <a:pPr eaLnBrk="1" hangingPunct="1">
              <a:buFontTx/>
              <a:buNone/>
            </a:pPr>
            <a:r>
              <a:rPr lang="en-US" dirty="0" smtClean="0"/>
              <a:t>One gene = one protein		Proteomics</a:t>
            </a:r>
          </a:p>
          <a:p>
            <a:pPr>
              <a:buFont typeface="Symbol" pitchFamily="18" charset="2"/>
              <a:buChar char="»"/>
            </a:pPr>
            <a:r>
              <a:rPr lang="en-US" dirty="0" smtClean="0"/>
              <a:t>23,000 </a:t>
            </a:r>
            <a:r>
              <a:rPr lang="en-US" dirty="0" smtClean="0"/>
              <a:t>human genes	</a:t>
            </a:r>
            <a:r>
              <a:rPr lang="en-US" dirty="0" smtClean="0"/>
              <a:t>		</a:t>
            </a:r>
            <a:r>
              <a:rPr lang="en-US" dirty="0" err="1" smtClean="0"/>
              <a:t>Metabolomi</a:t>
            </a:r>
            <a:r>
              <a:rPr lang="en-US" dirty="0" smtClean="0"/>
              <a:t>	</a:t>
            </a:r>
            <a:r>
              <a:rPr lang="en-US" dirty="0" err="1" smtClean="0"/>
              <a:t>cs</a:t>
            </a:r>
            <a:endParaRPr lang="en-US" dirty="0" smtClean="0"/>
          </a:p>
          <a:p>
            <a:pPr eaLnBrk="1" hangingPunct="1">
              <a:buFont typeface="Symbol" pitchFamily="18" charset="2"/>
              <a:buChar char="»"/>
            </a:pPr>
            <a:r>
              <a:rPr lang="en-US" dirty="0" smtClean="0"/>
              <a:t>&gt;123,000 </a:t>
            </a:r>
            <a:r>
              <a:rPr lang="en-US" dirty="0" smtClean="0"/>
              <a:t>proteins			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524000" y="2971800"/>
            <a:ext cx="4343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464352" y="0"/>
            <a:ext cx="19549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Outline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95400"/>
            <a:ext cx="403383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EE8187"/>
                </a:solidFill>
              </a:rPr>
              <a:t>Genomics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Targeted sequencing</a:t>
            </a:r>
          </a:p>
          <a:p>
            <a:pPr algn="ctr">
              <a:buNone/>
            </a:pPr>
            <a:r>
              <a:rPr lang="en-US" dirty="0" smtClean="0"/>
              <a:t>GWAS</a:t>
            </a:r>
          </a:p>
          <a:p>
            <a:pPr algn="ctr">
              <a:buFontTx/>
              <a:buNone/>
            </a:pPr>
            <a:r>
              <a:rPr lang="en-US" dirty="0" smtClean="0"/>
              <a:t>Microarrays</a:t>
            </a:r>
          </a:p>
          <a:p>
            <a:pPr algn="ctr">
              <a:buFontTx/>
              <a:buNone/>
            </a:pPr>
            <a:r>
              <a:rPr lang="en-US" dirty="0" smtClean="0"/>
              <a:t>Next Gen Sequencing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52963" y="1295400"/>
            <a:ext cx="40338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ABE3BD"/>
                </a:solidFill>
              </a:rPr>
              <a:t>Proteomics</a:t>
            </a:r>
            <a:endParaRPr lang="en-US" i="1" dirty="0">
              <a:solidFill>
                <a:srgbClr val="ABE3BD"/>
              </a:solidFill>
            </a:endParaRPr>
          </a:p>
          <a:p>
            <a:pPr algn="ctr">
              <a:buFontTx/>
              <a:buNone/>
            </a:pPr>
            <a:r>
              <a:rPr lang="en-US" dirty="0" smtClean="0"/>
              <a:t>2-D Gels</a:t>
            </a:r>
          </a:p>
          <a:p>
            <a:pPr algn="ctr">
              <a:buFontTx/>
              <a:buNone/>
            </a:pPr>
            <a:r>
              <a:rPr lang="en-US" dirty="0" smtClean="0"/>
              <a:t>MALDI/SELDI-TOF</a:t>
            </a:r>
          </a:p>
          <a:p>
            <a:pPr algn="ctr">
              <a:buFontTx/>
              <a:buNone/>
            </a:pPr>
            <a:r>
              <a:rPr lang="en-US" dirty="0" smtClean="0"/>
              <a:t>Isotope Tagging</a:t>
            </a:r>
          </a:p>
          <a:p>
            <a:pPr algn="ctr">
              <a:buFontTx/>
              <a:buNone/>
            </a:pPr>
            <a:r>
              <a:rPr lang="en-US" dirty="0" smtClean="0"/>
              <a:t>LC-MS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029200"/>
            <a:ext cx="5560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</a:rPr>
              <a:t>Techniques and application to AKI</a:t>
            </a:r>
            <a:endParaRPr lang="en-US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Tahoma" pitchFamily="34" charset="0"/>
              </a:rPr>
              <a:t>Why is Proteomics Important?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667000" y="914400"/>
            <a:ext cx="4016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Tahoma" pitchFamily="34" charset="0"/>
              </a:rPr>
              <a:t>Proteomes are dynamic</a:t>
            </a:r>
          </a:p>
        </p:txBody>
      </p:sp>
      <p:pic>
        <p:nvPicPr>
          <p:cNvPr id="7172" name="Picture 5" descr="Growt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9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Why is Proteomics Important?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Proteomes change rapidly, predictably, and uniquely with physiologic and pathologic changes in the individual</a:t>
            </a:r>
          </a:p>
          <a:p>
            <a:pPr eaLnBrk="1" hangingPunct="1"/>
            <a:r>
              <a:rPr lang="en-US" dirty="0" smtClean="0"/>
              <a:t>Proteomics can identify and quantify these changes, and is therefore indispensable to predictive and personalized medicine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algn="ctr" eaLnBrk="1" hangingPunct="1">
              <a:buFontTx/>
              <a:buNone/>
            </a:pPr>
            <a:r>
              <a:rPr lang="en-US" sz="2400" i="1" dirty="0" smtClean="0">
                <a:solidFill>
                  <a:srgbClr val="72F868"/>
                </a:solidFill>
              </a:rPr>
              <a:t>Hood, Science 306:640-643, 2004</a:t>
            </a:r>
          </a:p>
          <a:p>
            <a:pPr algn="ctr" eaLnBrk="1" hangingPunct="1">
              <a:buFontTx/>
              <a:buNone/>
            </a:pPr>
            <a:r>
              <a:rPr lang="en-US" sz="2400" i="1" dirty="0" smtClean="0">
                <a:solidFill>
                  <a:srgbClr val="72F868"/>
                </a:solidFill>
              </a:rPr>
              <a:t>Weston and Hood, J Proteome Res 3:179-196, 2004</a:t>
            </a:r>
          </a:p>
          <a:p>
            <a:pPr algn="ctr" eaLnBrk="1" hangingPunct="1">
              <a:buFontTx/>
              <a:buNone/>
            </a:pPr>
            <a:r>
              <a:rPr lang="en-US" sz="2400" i="1" dirty="0" err="1" smtClean="0">
                <a:solidFill>
                  <a:srgbClr val="72F868"/>
                </a:solidFill>
              </a:rPr>
              <a:t>Vitzthum</a:t>
            </a:r>
            <a:r>
              <a:rPr lang="en-US" sz="2400" i="1" dirty="0" smtClean="0">
                <a:solidFill>
                  <a:srgbClr val="72F868"/>
                </a:solidFill>
              </a:rPr>
              <a:t> et al, J Proteome Res 4:1086-1097, 2005 </a:t>
            </a:r>
          </a:p>
          <a:p>
            <a:pPr algn="ctr" eaLnBrk="1" hangingPunct="1">
              <a:buFontTx/>
              <a:buNone/>
            </a:pPr>
            <a:r>
              <a:rPr lang="en-US" sz="2400" i="1" dirty="0" err="1" smtClean="0">
                <a:solidFill>
                  <a:srgbClr val="72F868"/>
                </a:solidFill>
              </a:rPr>
              <a:t>Haselden</a:t>
            </a:r>
            <a:r>
              <a:rPr lang="en-US" sz="2400" i="1" dirty="0" smtClean="0">
                <a:solidFill>
                  <a:srgbClr val="72F868"/>
                </a:solidFill>
              </a:rPr>
              <a:t>, </a:t>
            </a:r>
            <a:r>
              <a:rPr lang="en-US" sz="2400" i="1" dirty="0" smtClean="0">
                <a:solidFill>
                  <a:srgbClr val="72F868"/>
                </a:solidFill>
              </a:rPr>
              <a:t>Nature Medicine 12:510-511, 2006</a:t>
            </a:r>
          </a:p>
          <a:p>
            <a:pPr eaLnBrk="1" hangingPunct="1">
              <a:buFontTx/>
              <a:buNone/>
            </a:pPr>
            <a:endParaRPr lang="en-US" sz="2400" i="1" dirty="0" smtClean="0">
              <a:solidFill>
                <a:srgbClr val="72F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Clinical Proteomics: What is achieved?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534400" cy="1295400"/>
          </a:xfrm>
        </p:spPr>
        <p:txBody>
          <a:bodyPr/>
          <a:lstStyle/>
          <a:p>
            <a:pPr eaLnBrk="1" fontAlgn="ctr" hangingPunct="1">
              <a:lnSpc>
                <a:spcPct val="90000"/>
              </a:lnSpc>
            </a:pPr>
            <a:r>
              <a:rPr lang="en-US" i="1" dirty="0" smtClean="0"/>
              <a:t>Separation, identification, and quantitation of proteins in body fluids and tissues, in health and disease</a:t>
            </a:r>
          </a:p>
        </p:txBody>
      </p:sp>
    </p:spTree>
    <p:extLst>
      <p:ext uri="{BB962C8B-B14F-4D97-AF65-F5344CB8AC3E}">
        <p14:creationId xmlns:p14="http://schemas.microsoft.com/office/powerpoint/2010/main" val="32500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464352" y="0"/>
            <a:ext cx="19549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Outline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95400"/>
            <a:ext cx="403383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EE8187"/>
                </a:solidFill>
              </a:rPr>
              <a:t>Genomics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Targeted sequencing</a:t>
            </a:r>
          </a:p>
          <a:p>
            <a:pPr algn="ctr">
              <a:buNone/>
            </a:pPr>
            <a:r>
              <a:rPr lang="en-US" dirty="0" smtClean="0"/>
              <a:t>GWAS</a:t>
            </a:r>
          </a:p>
          <a:p>
            <a:pPr algn="ctr">
              <a:buFontTx/>
              <a:buNone/>
            </a:pPr>
            <a:r>
              <a:rPr lang="en-US" dirty="0" smtClean="0"/>
              <a:t>Microarrays</a:t>
            </a:r>
          </a:p>
          <a:p>
            <a:pPr algn="ctr">
              <a:buFontTx/>
              <a:buNone/>
            </a:pPr>
            <a:r>
              <a:rPr lang="en-US" dirty="0" smtClean="0"/>
              <a:t>Next Gen Sequencing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52963" y="1295400"/>
            <a:ext cx="40338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ABE3BD"/>
                </a:solidFill>
              </a:rPr>
              <a:t>Proteomics</a:t>
            </a:r>
            <a:endParaRPr lang="en-US" i="1" dirty="0">
              <a:solidFill>
                <a:srgbClr val="ABE3BD"/>
              </a:solidFill>
            </a:endParaRP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B0F0"/>
                </a:solidFill>
              </a:rPr>
              <a:t>2-D Gels</a:t>
            </a:r>
          </a:p>
          <a:p>
            <a:pPr algn="ctr">
              <a:buFontTx/>
              <a:buNone/>
            </a:pPr>
            <a:r>
              <a:rPr lang="en-US" dirty="0" smtClean="0"/>
              <a:t>MALDI/SELDI-TOF</a:t>
            </a:r>
          </a:p>
          <a:p>
            <a:pPr algn="ctr">
              <a:buFontTx/>
              <a:buNone/>
            </a:pPr>
            <a:r>
              <a:rPr lang="en-US" dirty="0" smtClean="0"/>
              <a:t>Isotope Tagging</a:t>
            </a:r>
          </a:p>
          <a:p>
            <a:pPr algn="ctr">
              <a:buFontTx/>
              <a:buNone/>
            </a:pPr>
            <a:r>
              <a:rPr lang="en-US" dirty="0" smtClean="0"/>
              <a:t>LC-MS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029200"/>
            <a:ext cx="5560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</a:rPr>
              <a:t>Techniques and application to AKI</a:t>
            </a:r>
            <a:endParaRPr lang="en-US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Tahoma" pitchFamily="34" charset="0"/>
              </a:rPr>
              <a:t>Proteomics: 2-D DIGE</a:t>
            </a:r>
          </a:p>
        </p:txBody>
      </p:sp>
      <p:pic>
        <p:nvPicPr>
          <p:cNvPr id="16387" name="Picture 5" descr="Tech_2DDige_60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582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899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ahoma" pitchFamily="34" charset="0"/>
              </a:rPr>
              <a:t>2-D DIGE</a:t>
            </a:r>
            <a:r>
              <a:rPr lang="en-US" sz="3600" dirty="0" smtClean="0"/>
              <a:t> </a:t>
            </a:r>
            <a:endParaRPr lang="en-US" sz="36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Advantages</a:t>
            </a:r>
          </a:p>
          <a:p>
            <a:pPr eaLnBrk="1" hangingPunct="1"/>
            <a:r>
              <a:rPr lang="en-US" dirty="0" smtClean="0"/>
              <a:t>Well established technique</a:t>
            </a:r>
          </a:p>
          <a:p>
            <a:pPr eaLnBrk="1" hangingPunct="1"/>
            <a:r>
              <a:rPr lang="en-US" dirty="0" smtClean="0"/>
              <a:t>Good for low molecular weight proteins</a:t>
            </a:r>
          </a:p>
          <a:p>
            <a:pPr eaLnBrk="1" hangingPunct="1"/>
            <a:r>
              <a:rPr lang="en-US" dirty="0" smtClean="0"/>
              <a:t>Protein identification possible</a:t>
            </a:r>
          </a:p>
          <a:p>
            <a:pPr eaLnBrk="1" hangingPunct="1">
              <a:buFontTx/>
              <a:buNone/>
            </a:pPr>
            <a:r>
              <a:rPr lang="en-US" i="1" dirty="0" smtClean="0"/>
              <a:t>Disadvantages</a:t>
            </a:r>
          </a:p>
          <a:p>
            <a:pPr eaLnBrk="1" hangingPunct="1"/>
            <a:r>
              <a:rPr lang="en-US" dirty="0" smtClean="0"/>
              <a:t>Laborious, not high throughput</a:t>
            </a:r>
          </a:p>
          <a:p>
            <a:pPr eaLnBrk="1" hangingPunct="1">
              <a:buFontTx/>
              <a:buNone/>
            </a:pPr>
            <a:r>
              <a:rPr lang="en-US" i="1" dirty="0" smtClean="0"/>
              <a:t>Status</a:t>
            </a:r>
          </a:p>
          <a:p>
            <a:pPr eaLnBrk="1" hangingPunct="1"/>
            <a:r>
              <a:rPr lang="en-US" dirty="0" smtClean="0"/>
              <a:t>Important adjunct to high throughput methods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04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464352" y="0"/>
            <a:ext cx="19549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Outline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95400"/>
            <a:ext cx="403383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EE8187"/>
                </a:solidFill>
              </a:rPr>
              <a:t>Genomics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Targeted sequencing</a:t>
            </a:r>
          </a:p>
          <a:p>
            <a:pPr algn="ctr">
              <a:buNone/>
            </a:pPr>
            <a:r>
              <a:rPr lang="en-US" dirty="0" smtClean="0"/>
              <a:t>GWAS</a:t>
            </a:r>
          </a:p>
          <a:p>
            <a:pPr algn="ctr">
              <a:buFontTx/>
              <a:buNone/>
            </a:pPr>
            <a:r>
              <a:rPr lang="en-US" dirty="0" smtClean="0"/>
              <a:t>Microarrays</a:t>
            </a:r>
          </a:p>
          <a:p>
            <a:pPr algn="ctr">
              <a:buFontTx/>
              <a:buNone/>
            </a:pPr>
            <a:r>
              <a:rPr lang="en-US" dirty="0" smtClean="0"/>
              <a:t>Next Gen Sequencing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52963" y="1295400"/>
            <a:ext cx="40338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ABE3BD"/>
                </a:solidFill>
              </a:rPr>
              <a:t>Proteomics</a:t>
            </a:r>
            <a:endParaRPr lang="en-US" i="1" dirty="0">
              <a:solidFill>
                <a:srgbClr val="ABE3BD"/>
              </a:solidFill>
            </a:endParaRPr>
          </a:p>
          <a:p>
            <a:pPr algn="ctr">
              <a:buFontTx/>
              <a:buNone/>
            </a:pPr>
            <a:r>
              <a:rPr lang="en-US" dirty="0" smtClean="0"/>
              <a:t>2-D Gels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B0F0"/>
                </a:solidFill>
              </a:rPr>
              <a:t>MALDI/SELDI-TOF</a:t>
            </a:r>
          </a:p>
          <a:p>
            <a:pPr algn="ctr">
              <a:buFontTx/>
              <a:buNone/>
            </a:pPr>
            <a:r>
              <a:rPr lang="en-US" dirty="0" smtClean="0"/>
              <a:t>Isotope Tagging</a:t>
            </a:r>
          </a:p>
          <a:p>
            <a:pPr algn="ctr">
              <a:buFontTx/>
              <a:buNone/>
            </a:pPr>
            <a:r>
              <a:rPr lang="en-US" dirty="0" smtClean="0"/>
              <a:t>LC-MS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029200"/>
            <a:ext cx="5560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</a:rPr>
              <a:t>Techniques and application to AKI</a:t>
            </a:r>
            <a:endParaRPr lang="en-US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Tahoma" pitchFamily="34" charset="0"/>
              </a:rPr>
              <a:t>Proteomics: MALDI-TOF-MS</a:t>
            </a:r>
          </a:p>
        </p:txBody>
      </p:sp>
      <p:pic>
        <p:nvPicPr>
          <p:cNvPr id="21507" name="Picture 4" descr="mal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658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MALDI-TOF</a:t>
            </a:r>
            <a:r>
              <a:rPr lang="en-US" sz="3600" dirty="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Advantages</a:t>
            </a:r>
          </a:p>
          <a:p>
            <a:pPr eaLnBrk="1" hangingPunct="1"/>
            <a:r>
              <a:rPr lang="en-US" dirty="0" smtClean="0"/>
              <a:t>Well established technique</a:t>
            </a:r>
          </a:p>
          <a:p>
            <a:pPr eaLnBrk="1" hangingPunct="1"/>
            <a:r>
              <a:rPr lang="en-US" dirty="0" smtClean="0"/>
              <a:t>Good for low molecular weight proteins</a:t>
            </a:r>
          </a:p>
          <a:p>
            <a:pPr eaLnBrk="1" hangingPunct="1"/>
            <a:r>
              <a:rPr lang="en-US" dirty="0" smtClean="0"/>
              <a:t>Protein identification possible</a:t>
            </a:r>
          </a:p>
          <a:p>
            <a:pPr eaLnBrk="1" hangingPunct="1">
              <a:buFontTx/>
              <a:buNone/>
            </a:pPr>
            <a:r>
              <a:rPr lang="en-US" i="1" dirty="0" smtClean="0"/>
              <a:t>Disadvantages</a:t>
            </a:r>
          </a:p>
          <a:p>
            <a:pPr eaLnBrk="1" hangingPunct="1"/>
            <a:r>
              <a:rPr lang="en-US" dirty="0" smtClean="0"/>
              <a:t>Laborious, not high throughput</a:t>
            </a:r>
          </a:p>
          <a:p>
            <a:pPr eaLnBrk="1" hangingPunct="1">
              <a:buFontTx/>
              <a:buNone/>
            </a:pPr>
            <a:r>
              <a:rPr lang="en-US" i="1" dirty="0" smtClean="0"/>
              <a:t>Status</a:t>
            </a:r>
          </a:p>
          <a:p>
            <a:pPr eaLnBrk="1" hangingPunct="1"/>
            <a:r>
              <a:rPr lang="en-US" dirty="0" smtClean="0"/>
              <a:t>Important adjunct to high throughput methods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46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09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Tahoma" pitchFamily="34" charset="0"/>
              </a:rPr>
              <a:t>Proteomics: SELDI-TOF-MS</a:t>
            </a:r>
          </a:p>
        </p:txBody>
      </p:sp>
      <p:pic>
        <p:nvPicPr>
          <p:cNvPr id="26627" name="Picture 4" descr="SELD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3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464352" y="0"/>
            <a:ext cx="19549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Outline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95400"/>
            <a:ext cx="403383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EE8187"/>
                </a:solidFill>
              </a:rPr>
              <a:t>Genomics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B0F0"/>
                </a:solidFill>
              </a:rPr>
              <a:t>Targeted sequencing</a:t>
            </a:r>
          </a:p>
          <a:p>
            <a:pPr algn="ctr">
              <a:buNone/>
            </a:pPr>
            <a:r>
              <a:rPr lang="en-US" dirty="0" smtClean="0"/>
              <a:t>GWAS</a:t>
            </a:r>
          </a:p>
          <a:p>
            <a:pPr algn="ctr">
              <a:buFontTx/>
              <a:buNone/>
            </a:pPr>
            <a:r>
              <a:rPr lang="en-US" dirty="0" smtClean="0"/>
              <a:t>Microarrays</a:t>
            </a:r>
          </a:p>
          <a:p>
            <a:pPr algn="ctr">
              <a:buFontTx/>
              <a:buNone/>
            </a:pPr>
            <a:r>
              <a:rPr lang="en-US" dirty="0" smtClean="0"/>
              <a:t>Next Gen Sequencing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52963" y="1295400"/>
            <a:ext cx="40338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ABE3BD"/>
                </a:solidFill>
              </a:rPr>
              <a:t>Proteomics</a:t>
            </a:r>
            <a:endParaRPr lang="en-US" i="1" dirty="0">
              <a:solidFill>
                <a:srgbClr val="ABE3BD"/>
              </a:solidFill>
            </a:endParaRPr>
          </a:p>
          <a:p>
            <a:pPr algn="ctr">
              <a:buFontTx/>
              <a:buNone/>
            </a:pPr>
            <a:r>
              <a:rPr lang="en-US" dirty="0" smtClean="0"/>
              <a:t>2-D Gels</a:t>
            </a:r>
          </a:p>
          <a:p>
            <a:pPr algn="ctr">
              <a:buFontTx/>
              <a:buNone/>
            </a:pPr>
            <a:r>
              <a:rPr lang="en-US" dirty="0" smtClean="0"/>
              <a:t>MALDI/SELDI-TOF</a:t>
            </a:r>
          </a:p>
          <a:p>
            <a:pPr algn="ctr">
              <a:buFontTx/>
              <a:buNone/>
            </a:pPr>
            <a:r>
              <a:rPr lang="en-US" dirty="0" smtClean="0"/>
              <a:t>Isotope Tagging</a:t>
            </a:r>
          </a:p>
          <a:p>
            <a:pPr algn="ctr">
              <a:buFontTx/>
              <a:buNone/>
            </a:pPr>
            <a:r>
              <a:rPr lang="en-US" dirty="0" smtClean="0"/>
              <a:t>LC-MS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029200"/>
            <a:ext cx="5560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</a:rPr>
              <a:t>Techniques and application to AKI</a:t>
            </a:r>
            <a:endParaRPr lang="en-US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1"/>
                </a:solidFill>
              </a:rPr>
              <a:t>SELDI-TOF</a:t>
            </a:r>
            <a:r>
              <a:rPr lang="en-US" sz="3600" dirty="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Advantages</a:t>
            </a:r>
          </a:p>
          <a:p>
            <a:pPr eaLnBrk="1" hangingPunct="1"/>
            <a:r>
              <a:rPr lang="en-US" dirty="0" smtClean="0"/>
              <a:t>High throughput, rapid, small volume, inexpensive</a:t>
            </a:r>
          </a:p>
          <a:p>
            <a:pPr eaLnBrk="1" hangingPunct="1"/>
            <a:r>
              <a:rPr lang="en-US" dirty="0" smtClean="0"/>
              <a:t>Good for middle molecular weight proteins</a:t>
            </a:r>
          </a:p>
          <a:p>
            <a:pPr eaLnBrk="1" hangingPunct="1">
              <a:buFontTx/>
              <a:buNone/>
            </a:pPr>
            <a:r>
              <a:rPr lang="en-US" i="1" dirty="0" smtClean="0"/>
              <a:t>Disadvantages</a:t>
            </a:r>
          </a:p>
          <a:p>
            <a:pPr eaLnBrk="1" hangingPunct="1"/>
            <a:r>
              <a:rPr lang="en-US" dirty="0" smtClean="0"/>
              <a:t>Not good for large and small proteins</a:t>
            </a:r>
          </a:p>
          <a:p>
            <a:pPr eaLnBrk="1" hangingPunct="1"/>
            <a:r>
              <a:rPr lang="en-US" dirty="0" smtClean="0"/>
              <a:t>Not easy to identify proteins</a:t>
            </a:r>
          </a:p>
          <a:p>
            <a:pPr eaLnBrk="1" hangingPunct="1">
              <a:buFontTx/>
              <a:buNone/>
            </a:pPr>
            <a:r>
              <a:rPr lang="en-US" i="1" dirty="0" smtClean="0"/>
              <a:t>Status</a:t>
            </a:r>
          </a:p>
          <a:p>
            <a:pPr eaLnBrk="1" hangingPunct="1"/>
            <a:r>
              <a:rPr lang="en-US" dirty="0" smtClean="0"/>
              <a:t>Good as a high throughput screening method</a:t>
            </a:r>
          </a:p>
        </p:txBody>
      </p:sp>
    </p:spTree>
    <p:extLst>
      <p:ext uri="{BB962C8B-B14F-4D97-AF65-F5344CB8AC3E}">
        <p14:creationId xmlns:p14="http://schemas.microsoft.com/office/powerpoint/2010/main" val="25286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15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Proteomic </a:t>
            </a:r>
            <a:r>
              <a:rPr lang="en-US" dirty="0" smtClean="0">
                <a:solidFill>
                  <a:schemeClr val="accent1"/>
                </a:solidFill>
              </a:rPr>
              <a:t>Analysis of AKI</a:t>
            </a:r>
          </a:p>
        </p:txBody>
      </p:sp>
      <p:pic>
        <p:nvPicPr>
          <p:cNvPr id="39939" name="Picture 4" descr="HighIntensit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Line 5"/>
          <p:cNvSpPr>
            <a:spLocks noChangeShapeType="1"/>
          </p:cNvSpPr>
          <p:nvPr/>
        </p:nvSpPr>
        <p:spPr bwMode="auto">
          <a:xfrm rot="10800000" flipH="1">
            <a:off x="2590800" y="5791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 rot="10800000" flipH="1">
            <a:off x="2971800" y="5791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 rot="10800000" flipH="1">
            <a:off x="3962400" y="5791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rot="10800000" flipH="1">
            <a:off x="5943600" y="5791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15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Proteomic </a:t>
            </a:r>
            <a:r>
              <a:rPr lang="en-US" dirty="0" smtClean="0">
                <a:solidFill>
                  <a:schemeClr val="accent1"/>
                </a:solidFill>
              </a:rPr>
              <a:t>Analysis of AKI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5006975" y="35052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>
            <a:off x="2819400" y="35052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2362200" y="35052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3508375" y="35052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2133600" y="320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cs typeface="Arial" charset="0"/>
              </a:rPr>
              <a:t>28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2609850" y="320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cs typeface="Arial" charset="0"/>
              </a:rPr>
              <a:t>33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3295650" y="320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43</a:t>
            </a:r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4800600" y="320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27290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15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Proteomic </a:t>
            </a:r>
            <a:r>
              <a:rPr lang="en-US" dirty="0" smtClean="0">
                <a:solidFill>
                  <a:schemeClr val="accent1"/>
                </a:solidFill>
              </a:rPr>
              <a:t>Analysis of AKI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8" y="1219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5022273" y="3429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>
            <a:off x="2834698" y="3429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2377498" y="3429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3523673" y="3429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1621848" y="2863850"/>
            <a:ext cx="83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  <a:cs typeface="Arial" charset="0"/>
              </a:rPr>
              <a:t>NGAL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cs typeface="Arial" charset="0"/>
              </a:rPr>
              <a:t>A1MC</a:t>
            </a: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2663248" y="3138488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cs typeface="Arial" charset="0"/>
              </a:rPr>
              <a:t>Alb</a:t>
            </a: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3368098" y="31242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cs typeface="Arial" charset="0"/>
              </a:rPr>
              <a:t>A1GP</a:t>
            </a:r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4873048" y="31242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cs typeface="Arial" charset="0"/>
              </a:rPr>
              <a:t>Alb</a:t>
            </a:r>
          </a:p>
        </p:txBody>
      </p:sp>
    </p:spTree>
    <p:extLst>
      <p:ext uri="{BB962C8B-B14F-4D97-AF65-F5344CB8AC3E}">
        <p14:creationId xmlns:p14="http://schemas.microsoft.com/office/powerpoint/2010/main" val="6657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170490" y="0"/>
            <a:ext cx="25426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Summary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95400"/>
            <a:ext cx="403383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EE8187"/>
                </a:solidFill>
              </a:rPr>
              <a:t>Genomics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Targeted sequencing</a:t>
            </a:r>
          </a:p>
          <a:p>
            <a:pPr algn="ctr">
              <a:buNone/>
            </a:pPr>
            <a:r>
              <a:rPr lang="en-US" dirty="0" smtClean="0"/>
              <a:t>GWAS</a:t>
            </a:r>
          </a:p>
          <a:p>
            <a:pPr algn="ctr">
              <a:buFontTx/>
              <a:buNone/>
            </a:pPr>
            <a:r>
              <a:rPr lang="en-US" dirty="0" smtClean="0"/>
              <a:t>Microarrays</a:t>
            </a:r>
          </a:p>
          <a:p>
            <a:pPr algn="ctr">
              <a:buFontTx/>
              <a:buNone/>
            </a:pPr>
            <a:r>
              <a:rPr lang="en-US" dirty="0" smtClean="0"/>
              <a:t>Next Gen Sequencing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52963" y="1295400"/>
            <a:ext cx="40338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ABE3BD"/>
                </a:solidFill>
              </a:rPr>
              <a:t>Proteomics</a:t>
            </a:r>
            <a:endParaRPr lang="en-US" i="1" dirty="0">
              <a:solidFill>
                <a:srgbClr val="ABE3BD"/>
              </a:solidFill>
            </a:endParaRPr>
          </a:p>
          <a:p>
            <a:pPr algn="ctr">
              <a:buFontTx/>
              <a:buNone/>
            </a:pPr>
            <a:r>
              <a:rPr lang="en-US" dirty="0" smtClean="0"/>
              <a:t>2-D Gels</a:t>
            </a:r>
          </a:p>
          <a:p>
            <a:pPr algn="ctr">
              <a:buFontTx/>
              <a:buNone/>
            </a:pPr>
            <a:r>
              <a:rPr lang="en-US" dirty="0" smtClean="0"/>
              <a:t>MALDI/SELDI-TOF</a:t>
            </a:r>
          </a:p>
          <a:p>
            <a:pPr algn="ctr">
              <a:buFontTx/>
              <a:buNone/>
            </a:pPr>
            <a:r>
              <a:rPr lang="en-US" dirty="0" smtClean="0"/>
              <a:t>Isotope Tagging</a:t>
            </a:r>
          </a:p>
          <a:p>
            <a:pPr algn="ctr">
              <a:buFontTx/>
              <a:buNone/>
            </a:pPr>
            <a:r>
              <a:rPr lang="en-US" dirty="0" smtClean="0"/>
              <a:t>LC-MS</a:t>
            </a:r>
          </a:p>
        </p:txBody>
      </p:sp>
    </p:spTree>
    <p:extLst>
      <p:ext uri="{BB962C8B-B14F-4D97-AF65-F5344CB8AC3E}">
        <p14:creationId xmlns:p14="http://schemas.microsoft.com/office/powerpoint/2010/main" val="3461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81000" y="68759"/>
            <a:ext cx="83422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CCHMC P50 Center of Excellence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95400"/>
            <a:ext cx="403383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EE8187"/>
                </a:solidFill>
              </a:rPr>
              <a:t>Genomics</a:t>
            </a: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Targeted sequencing</a:t>
            </a:r>
          </a:p>
          <a:p>
            <a:pPr algn="ctr">
              <a:buNone/>
            </a:pPr>
            <a:r>
              <a:rPr lang="en-US" dirty="0" smtClean="0"/>
              <a:t>GWAS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Microarrays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Next Gen Sequencing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52963" y="1295400"/>
            <a:ext cx="40338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00B0F0"/>
                </a:solidFill>
              </a:rPr>
              <a:t>Proteomics</a:t>
            </a:r>
            <a:endParaRPr lang="en-US" i="1" dirty="0">
              <a:solidFill>
                <a:srgbClr val="00B0F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2-D Gels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MALDI/SELDI-TOF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Isotope Tagging</a:t>
            </a:r>
          </a:p>
          <a:p>
            <a:pPr algn="ctr">
              <a:buFontTx/>
              <a:buNone/>
            </a:pPr>
            <a:r>
              <a:rPr lang="en-US" dirty="0" smtClean="0"/>
              <a:t>LC-MS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10614"/>
            <a:ext cx="2362200" cy="110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4191000"/>
            <a:ext cx="5900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72F868"/>
                </a:solidFill>
              </a:rPr>
              <a:t>AKI, </a:t>
            </a:r>
            <a:r>
              <a:rPr lang="en-US" sz="2400" i="1" dirty="0" err="1" smtClean="0">
                <a:solidFill>
                  <a:srgbClr val="72F868"/>
                </a:solidFill>
              </a:rPr>
              <a:t>Nephrotic</a:t>
            </a:r>
            <a:r>
              <a:rPr lang="en-US" sz="2400" i="1" dirty="0">
                <a:solidFill>
                  <a:srgbClr val="72F868"/>
                </a:solidFill>
              </a:rPr>
              <a:t> </a:t>
            </a:r>
            <a:r>
              <a:rPr lang="en-US" sz="2400" i="1" dirty="0" smtClean="0">
                <a:solidFill>
                  <a:srgbClr val="72F868"/>
                </a:solidFill>
              </a:rPr>
              <a:t>Syndrome, Lupus Nephritis</a:t>
            </a:r>
            <a:endParaRPr lang="en-US" sz="2400" i="1" dirty="0">
              <a:solidFill>
                <a:srgbClr val="72F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59782" y="68759"/>
            <a:ext cx="83847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Tahoma" pitchFamily="34" charset="0"/>
              </a:rPr>
              <a:t>Acknowledgements – Devarajan Lab</a:t>
            </a:r>
            <a:endParaRPr lang="en-US" sz="4000" dirty="0">
              <a:solidFill>
                <a:schemeClr val="accent1"/>
              </a:solidFill>
              <a:latin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3" y="1371599"/>
            <a:ext cx="7131307" cy="40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181600" y="914400"/>
            <a:ext cx="1752600" cy="457200"/>
          </a:xfrm>
          <a:prstGeom prst="wedgeRoundRectCallout">
            <a:avLst>
              <a:gd name="adj1" fmla="val -43211"/>
              <a:gd name="adj2" fmla="val 121591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0" y="914400"/>
            <a:ext cx="15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ike Bennett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05000" y="914400"/>
            <a:ext cx="1905000" cy="457200"/>
          </a:xfrm>
          <a:prstGeom prst="wedgeRoundRectCallout">
            <a:avLst>
              <a:gd name="adj1" fmla="val 40963"/>
              <a:gd name="adj2" fmla="val 13750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7553" y="914400"/>
            <a:ext cx="191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Thelma Kathman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599951" y="5562600"/>
            <a:ext cx="1181849" cy="457200"/>
          </a:xfrm>
          <a:prstGeom prst="wedgeRoundRectCallout">
            <a:avLst>
              <a:gd name="adj1" fmla="val -6057"/>
              <a:gd name="adj2" fmla="val -12386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15000" y="55742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Qing 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667000" y="5562600"/>
            <a:ext cx="1656548" cy="457200"/>
          </a:xfrm>
          <a:prstGeom prst="wedgeRoundRectCallout">
            <a:avLst>
              <a:gd name="adj1" fmla="val -6057"/>
              <a:gd name="adj2" fmla="val -12386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5574268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Christie Cobb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790099" y="0"/>
            <a:ext cx="74815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AKI: The Future is Bright ……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786735"/>
            <a:ext cx="465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92D050"/>
                </a:solidFill>
              </a:rPr>
              <a:t>Thank you for your participation!</a:t>
            </a:r>
            <a:endParaRPr lang="en-US" sz="2400" i="1" dirty="0">
              <a:solidFill>
                <a:srgbClr val="92D050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9248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4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832075" y="0"/>
            <a:ext cx="53975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Targeted Sequencing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657600"/>
          </a:xfrm>
        </p:spPr>
        <p:txBody>
          <a:bodyPr/>
          <a:lstStyle/>
          <a:p>
            <a:r>
              <a:rPr lang="en-US" sz="2400" dirty="0" smtClean="0"/>
              <a:t>Candidate gene approach</a:t>
            </a:r>
          </a:p>
          <a:p>
            <a:r>
              <a:rPr lang="en-US" sz="2400" dirty="0" smtClean="0"/>
              <a:t>Look for polymorphisms in genes whose protein products are known to be associated with </a:t>
            </a:r>
            <a:r>
              <a:rPr lang="en-US" sz="2400" dirty="0" smtClean="0"/>
              <a:t>AKI</a:t>
            </a:r>
            <a:endParaRPr lang="en-US" sz="2400" dirty="0" smtClean="0"/>
          </a:p>
          <a:p>
            <a:r>
              <a:rPr lang="en-US" sz="2400" dirty="0" smtClean="0"/>
              <a:t>Standard DNA sequencing</a:t>
            </a:r>
          </a:p>
          <a:p>
            <a:r>
              <a:rPr lang="en-US" sz="2400" dirty="0" smtClean="0"/>
              <a:t>Compare controls versus </a:t>
            </a:r>
            <a:r>
              <a:rPr lang="en-US" sz="2400" dirty="0" smtClean="0"/>
              <a:t>AKI</a:t>
            </a:r>
            <a:r>
              <a:rPr lang="en-US" sz="2400" dirty="0" smtClean="0"/>
              <a:t> </a:t>
            </a:r>
            <a:r>
              <a:rPr lang="en-US" sz="2400" dirty="0" smtClean="0"/>
              <a:t>populations</a:t>
            </a:r>
          </a:p>
        </p:txBody>
      </p:sp>
    </p:spTree>
    <p:extLst>
      <p:ext uri="{BB962C8B-B14F-4D97-AF65-F5344CB8AC3E}">
        <p14:creationId xmlns:p14="http://schemas.microsoft.com/office/powerpoint/2010/main" val="19233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994508" y="0"/>
            <a:ext cx="70727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Targeted Sequencing in AKI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r>
              <a:rPr lang="en-US" sz="2400" dirty="0" smtClean="0"/>
              <a:t>Only one polymorphism (in the </a:t>
            </a:r>
            <a:r>
              <a:rPr lang="en-US" sz="2400" i="1" dirty="0" smtClean="0"/>
              <a:t>APO E</a:t>
            </a:r>
            <a:r>
              <a:rPr lang="en-US" sz="2400" dirty="0" smtClean="0"/>
              <a:t> gene, which regulates inflammation) associates with AKI in more than one study</a:t>
            </a:r>
          </a:p>
          <a:p>
            <a:r>
              <a:rPr lang="en-US" sz="2400" dirty="0" smtClean="0"/>
              <a:t>Eight other polymorphisms associate with AKI in single studies</a:t>
            </a:r>
          </a:p>
          <a:p>
            <a:pPr lvl="2"/>
            <a:r>
              <a:rPr lang="en-US" sz="1600" dirty="0" smtClean="0"/>
              <a:t>Oxidative stress genes: </a:t>
            </a:r>
            <a:r>
              <a:rPr lang="en-US" sz="1600" i="1" dirty="0" smtClean="0"/>
              <a:t>NADPH oxidase, Catalase</a:t>
            </a:r>
          </a:p>
          <a:p>
            <a:pPr lvl="2"/>
            <a:r>
              <a:rPr lang="en-US" sz="1600" dirty="0" smtClean="0"/>
              <a:t>Vasomotor regulation genes</a:t>
            </a:r>
            <a:r>
              <a:rPr lang="en-US" sz="1600" i="1" dirty="0" smtClean="0"/>
              <a:t>:  ACE </a:t>
            </a:r>
          </a:p>
          <a:p>
            <a:pPr lvl="2"/>
            <a:r>
              <a:rPr lang="en-US" sz="1600" dirty="0" smtClean="0"/>
              <a:t>Inflammatory genes:  </a:t>
            </a:r>
            <a:r>
              <a:rPr lang="en-US" sz="1600" i="1" dirty="0" smtClean="0"/>
              <a:t>TNF-</a:t>
            </a:r>
            <a:r>
              <a:rPr lang="en-US" sz="1600" i="1" dirty="0" smtClean="0">
                <a:latin typeface="Symbol" pitchFamily="18" charset="2"/>
              </a:rPr>
              <a:t>a</a:t>
            </a:r>
            <a:r>
              <a:rPr lang="en-US" sz="1600" i="1" dirty="0" smtClean="0"/>
              <a:t>, IL-10, IL-6</a:t>
            </a:r>
          </a:p>
          <a:p>
            <a:pPr lvl="2"/>
            <a:r>
              <a:rPr lang="en-US" sz="1600" dirty="0" err="1" smtClean="0"/>
              <a:t>Cytoprotective</a:t>
            </a:r>
            <a:r>
              <a:rPr lang="en-US" sz="1600" dirty="0" smtClean="0"/>
              <a:t> genes:  </a:t>
            </a:r>
            <a:r>
              <a:rPr lang="en-US" sz="1600" i="1" dirty="0" smtClean="0"/>
              <a:t>HSP72, </a:t>
            </a:r>
            <a:r>
              <a:rPr lang="en-US" sz="1600" i="1" dirty="0" err="1" smtClean="0"/>
              <a:t>Haptoglobin</a:t>
            </a:r>
            <a:endParaRPr lang="en-US" sz="1600" dirty="0"/>
          </a:p>
          <a:p>
            <a:r>
              <a:rPr lang="en-US" sz="2400" dirty="0" smtClean="0"/>
              <a:t>Polymorphisms in </a:t>
            </a:r>
            <a:r>
              <a:rPr lang="en-US" sz="2400" dirty="0" smtClean="0"/>
              <a:t>most </a:t>
            </a:r>
            <a:r>
              <a:rPr lang="en-US" sz="2400" dirty="0" smtClean="0"/>
              <a:t>of </a:t>
            </a:r>
            <a:r>
              <a:rPr lang="en-US" sz="2400" dirty="0" smtClean="0"/>
              <a:t>these genes have also been linked to many other disease states</a:t>
            </a:r>
          </a:p>
          <a:p>
            <a:r>
              <a:rPr lang="en-US" sz="2400" dirty="0" smtClean="0"/>
              <a:t>Interesting, but not yet clinically helpful to define genetic risk for AKI</a:t>
            </a:r>
          </a:p>
        </p:txBody>
      </p:sp>
      <p:sp>
        <p:nvSpPr>
          <p:cNvPr id="2" name="Rectangle 1"/>
          <p:cNvSpPr/>
          <p:nvPr/>
        </p:nvSpPr>
        <p:spPr>
          <a:xfrm>
            <a:off x="3103492" y="5879068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66FF33"/>
                </a:solidFill>
              </a:rPr>
              <a:t>Lu CJASN 2009; 4:1020-31</a:t>
            </a:r>
            <a:endParaRPr lang="en-US" i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464352" y="0"/>
            <a:ext cx="19549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Outline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95400"/>
            <a:ext cx="403383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EE8187"/>
                </a:solidFill>
              </a:rPr>
              <a:t>Genomics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Targeted sequencing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GWAS</a:t>
            </a:r>
          </a:p>
          <a:p>
            <a:pPr algn="ctr">
              <a:buFontTx/>
              <a:buNone/>
            </a:pPr>
            <a:r>
              <a:rPr lang="en-US" dirty="0" smtClean="0"/>
              <a:t>Microarrays</a:t>
            </a:r>
          </a:p>
          <a:p>
            <a:pPr algn="ctr">
              <a:buFontTx/>
              <a:buNone/>
            </a:pPr>
            <a:r>
              <a:rPr lang="en-US" dirty="0" smtClean="0"/>
              <a:t>Next Gen Sequencing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52963" y="1295400"/>
            <a:ext cx="40338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dirty="0" smtClean="0">
                <a:solidFill>
                  <a:srgbClr val="ABE3BD"/>
                </a:solidFill>
              </a:rPr>
              <a:t>Proteomics</a:t>
            </a:r>
            <a:endParaRPr lang="en-US" i="1" dirty="0">
              <a:solidFill>
                <a:srgbClr val="ABE3BD"/>
              </a:solidFill>
            </a:endParaRPr>
          </a:p>
          <a:p>
            <a:pPr algn="ctr">
              <a:buFontTx/>
              <a:buNone/>
            </a:pPr>
            <a:r>
              <a:rPr lang="en-US" dirty="0" smtClean="0"/>
              <a:t>2-D Gels</a:t>
            </a:r>
          </a:p>
          <a:p>
            <a:pPr algn="ctr">
              <a:buFontTx/>
              <a:buNone/>
            </a:pPr>
            <a:r>
              <a:rPr lang="en-US" dirty="0" smtClean="0"/>
              <a:t>MALDI/SELDI-TOF</a:t>
            </a:r>
          </a:p>
          <a:p>
            <a:pPr algn="ctr">
              <a:buFontTx/>
              <a:buNone/>
            </a:pPr>
            <a:r>
              <a:rPr lang="en-US" dirty="0" smtClean="0"/>
              <a:t>Isotope Tagging</a:t>
            </a:r>
          </a:p>
          <a:p>
            <a:pPr algn="ctr">
              <a:buFontTx/>
              <a:buNone/>
            </a:pPr>
            <a:r>
              <a:rPr lang="en-US" dirty="0" smtClean="0"/>
              <a:t>LC-MS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029200"/>
            <a:ext cx="5560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</a:rPr>
              <a:t>Techniques and application to AKI</a:t>
            </a:r>
            <a:endParaRPr lang="en-US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676908" y="0"/>
            <a:ext cx="17079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GWAS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657600"/>
          </a:xfrm>
        </p:spPr>
        <p:txBody>
          <a:bodyPr/>
          <a:lstStyle/>
          <a:p>
            <a:r>
              <a:rPr lang="en-US" sz="2400" dirty="0" smtClean="0"/>
              <a:t>Genome Wide Association Study</a:t>
            </a:r>
          </a:p>
          <a:p>
            <a:r>
              <a:rPr lang="en-US" sz="2400" dirty="0" smtClean="0"/>
              <a:t>Look for single nucleotide polymorphisms (SNPs</a:t>
            </a:r>
            <a:r>
              <a:rPr lang="en-US" sz="2400" dirty="0"/>
              <a:t>) </a:t>
            </a:r>
            <a:r>
              <a:rPr lang="en-US" sz="2400" dirty="0" smtClean="0"/>
              <a:t>in all genes, and for associations with disease states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438400"/>
            <a:ext cx="477078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2600" y="2797076"/>
            <a:ext cx="327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DNA from blood or </a:t>
            </a:r>
            <a:r>
              <a:rPr lang="en-US" dirty="0" err="1" smtClean="0">
                <a:solidFill>
                  <a:schemeClr val="bg1"/>
                </a:solidFill>
              </a:rPr>
              <a:t>buccal</a:t>
            </a:r>
            <a:r>
              <a:rPr lang="en-US" dirty="0" smtClean="0">
                <a:solidFill>
                  <a:schemeClr val="bg1"/>
                </a:solidFill>
              </a:rPr>
              <a:t> smear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Hybridized to chips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SNPs identified by automatic scanners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Genome-Wide </a:t>
            </a:r>
            <a:r>
              <a:rPr lang="en-US" dirty="0">
                <a:solidFill>
                  <a:schemeClr val="bg1"/>
                </a:solidFill>
              </a:rPr>
              <a:t>Human SNP Array </a:t>
            </a:r>
            <a:r>
              <a:rPr lang="en-US" dirty="0" smtClean="0">
                <a:solidFill>
                  <a:schemeClr val="bg1"/>
                </a:solidFill>
              </a:rPr>
              <a:t>Chips that feature nearly </a:t>
            </a:r>
            <a:r>
              <a:rPr lang="en-US" dirty="0" smtClean="0">
                <a:solidFill>
                  <a:schemeClr val="bg1"/>
                </a:solidFill>
              </a:rPr>
              <a:t>1 million SNPs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797921" y="0"/>
            <a:ext cx="74658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GWAS Data – A Simple Study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1367"/>
            <a:ext cx="8229600" cy="421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2578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Manhattan Plot of 2,346 systemic sclerosis </a:t>
            </a:r>
            <a:r>
              <a:rPr lang="en-US" dirty="0">
                <a:solidFill>
                  <a:schemeClr val="bg1"/>
                </a:solidFill>
              </a:rPr>
              <a:t>cases and 5,193 healthy controls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09927" y="5879068"/>
            <a:ext cx="3524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66FF33"/>
                </a:solidFill>
              </a:rPr>
              <a:t>Nature Genetics 42:426-9, 2010 </a:t>
            </a:r>
            <a:endParaRPr lang="en-US" i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61537" y="0"/>
            <a:ext cx="893866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1"/>
                </a:solidFill>
                <a:latin typeface="Tahoma" pitchFamily="34" charset="0"/>
              </a:rPr>
              <a:t>GWAS Data – A More Complex Study</a:t>
            </a:r>
            <a:endParaRPr lang="en-US" sz="42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9077" y="5879068"/>
            <a:ext cx="272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66FF33"/>
                </a:solidFill>
              </a:rPr>
              <a:t>Nature 2012; 478:103-9 </a:t>
            </a:r>
            <a:endParaRPr lang="en-US" i="1" dirty="0">
              <a:solidFill>
                <a:srgbClr val="66FF3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84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5498068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2.5 Million SNPs in 70,000 individuals: variants in 29 genes associated with high BP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HMC">
  <a:themeElements>
    <a:clrScheme name="CCHM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HM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HM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Transformation of the ppCRRT to the ppAKI-RG</Template>
  <TotalTime>3221</TotalTime>
  <Words>966</Words>
  <Application>Microsoft Office PowerPoint</Application>
  <PresentationFormat>On-screen Show (4:3)</PresentationFormat>
  <Paragraphs>252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CCHMC</vt:lpstr>
      <vt:lpstr>Photo Editor Photo</vt:lpstr>
      <vt:lpstr>AKI: The “Omics”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Proteomics Important?</vt:lpstr>
      <vt:lpstr>PowerPoint Presentation</vt:lpstr>
      <vt:lpstr>Why is Proteomics Important?</vt:lpstr>
      <vt:lpstr>Clinical Proteomics: What is achieved?</vt:lpstr>
      <vt:lpstr>PowerPoint Presentation</vt:lpstr>
      <vt:lpstr>PowerPoint Presentation</vt:lpstr>
      <vt:lpstr>2-D DIGE </vt:lpstr>
      <vt:lpstr>PowerPoint Presentation</vt:lpstr>
      <vt:lpstr>PowerPoint Presentation</vt:lpstr>
      <vt:lpstr>MALDI-TOF </vt:lpstr>
      <vt:lpstr>PowerPoint Presentation</vt:lpstr>
      <vt:lpstr>SELDI-TOF </vt:lpstr>
      <vt:lpstr>Proteomic Analysis of AKI</vt:lpstr>
      <vt:lpstr>Proteomic Analysis of AKI</vt:lpstr>
      <vt:lpstr>Proteomic Analysis of AKI</vt:lpstr>
      <vt:lpstr>PowerPoint Presentation</vt:lpstr>
      <vt:lpstr>PowerPoint Presentation</vt:lpstr>
      <vt:lpstr>PowerPoint Presentation</vt:lpstr>
      <vt:lpstr>PowerPoint Presentation</vt:lpstr>
    </vt:vector>
  </TitlesOfParts>
  <Company>CCHMC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 Definitions</dc:title>
  <dc:creator>CCHMC</dc:creator>
  <cp:lastModifiedBy>Devarajan, Prasad</cp:lastModifiedBy>
  <cp:revision>271</cp:revision>
  <dcterms:created xsi:type="dcterms:W3CDTF">2012-08-24T16:22:45Z</dcterms:created>
  <dcterms:modified xsi:type="dcterms:W3CDTF">2012-09-29T10:09:03Z</dcterms:modified>
</cp:coreProperties>
</file>