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7" r:id="rId2"/>
    <p:sldId id="283" r:id="rId3"/>
    <p:sldId id="332" r:id="rId4"/>
    <p:sldId id="328" r:id="rId5"/>
    <p:sldId id="279" r:id="rId6"/>
    <p:sldId id="285" r:id="rId7"/>
    <p:sldId id="286" r:id="rId8"/>
    <p:sldId id="315" r:id="rId9"/>
    <p:sldId id="297" r:id="rId10"/>
    <p:sldId id="313" r:id="rId11"/>
    <p:sldId id="309" r:id="rId12"/>
    <p:sldId id="311" r:id="rId13"/>
    <p:sldId id="312" r:id="rId14"/>
    <p:sldId id="294" r:id="rId15"/>
    <p:sldId id="296" r:id="rId16"/>
    <p:sldId id="314" r:id="rId17"/>
    <p:sldId id="310" r:id="rId18"/>
    <p:sldId id="316" r:id="rId19"/>
    <p:sldId id="317" r:id="rId20"/>
    <p:sldId id="329" r:id="rId21"/>
    <p:sldId id="288" r:id="rId22"/>
    <p:sldId id="318" r:id="rId23"/>
    <p:sldId id="319" r:id="rId24"/>
    <p:sldId id="320" r:id="rId25"/>
    <p:sldId id="330" r:id="rId26"/>
    <p:sldId id="290" r:id="rId27"/>
    <p:sldId id="299" r:id="rId28"/>
    <p:sldId id="321" r:id="rId29"/>
    <p:sldId id="322" r:id="rId30"/>
    <p:sldId id="323" r:id="rId31"/>
    <p:sldId id="331" r:id="rId32"/>
    <p:sldId id="305" r:id="rId33"/>
    <p:sldId id="324" r:id="rId34"/>
    <p:sldId id="325" r:id="rId35"/>
    <p:sldId id="293" r:id="rId36"/>
    <p:sldId id="32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3F81-A010-48B2-AC83-530C0C8E63F8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26AA-BD20-4810-B193-45BDD7EC2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A- CK-MB</a:t>
            </a:r>
          </a:p>
          <a:p>
            <a:pPr eaLnBrk="1" hangingPunct="1"/>
            <a:r>
              <a:rPr lang="en-US" smtClean="0"/>
              <a:t>B - Troponin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34046-CB90-4522-9461-61F913EAAE66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A- CK-MB</a:t>
            </a:r>
          </a:p>
          <a:p>
            <a:pPr eaLnBrk="1" hangingPunct="1"/>
            <a:r>
              <a:rPr lang="en-US" smtClean="0"/>
              <a:t>B - Troponin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34046-CB90-4522-9461-61F913EAAE66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A- CK-MB</a:t>
            </a:r>
          </a:p>
          <a:p>
            <a:pPr eaLnBrk="1" hangingPunct="1"/>
            <a:r>
              <a:rPr lang="en-US" smtClean="0"/>
              <a:t>B - Troponin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34046-CB90-4522-9461-61F913EAAE66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A- CK-MB</a:t>
            </a:r>
          </a:p>
          <a:p>
            <a:pPr eaLnBrk="1" hangingPunct="1"/>
            <a:r>
              <a:rPr lang="en-US" smtClean="0"/>
              <a:t>B - Troponin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34046-CB90-4522-9461-61F913EAAE66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A- CK-MB</a:t>
            </a:r>
          </a:p>
          <a:p>
            <a:pPr eaLnBrk="1" hangingPunct="1"/>
            <a:r>
              <a:rPr lang="en-US" smtClean="0"/>
              <a:t>B - Troponin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34046-CB90-4522-9461-61F913EAAE66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rimary_PPT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7772400" cy="3733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CB5B7-5C93-4600-9D23-AD17A918F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36D9-7C37-4F8C-B441-14B4C4550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25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51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36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0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imary_PPT_gree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3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916649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AKI – Biologic Models of Injury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42016"/>
            <a:ext cx="7772400" cy="1802567"/>
          </a:xfrm>
        </p:spPr>
        <p:txBody>
          <a:bodyPr/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Rajit K. Basu, MD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Assistant Professor, Division of Critical Care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Center for Acute Care Nephrology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Cincinnati Children’s Hospital Medical Center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" y="2438400"/>
            <a:ext cx="180506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64632"/>
            <a:ext cx="1813810" cy="21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887542" y="48006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International Symposium on AKI in Children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International Conference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Pediatric Continuous Renal Replacement Therapy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September 2012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6096000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Factors which contribute to AKI in ischemic models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Proximal tubule morphologic changes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Loss of cell polarity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Integrin and transporter loss of polarity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Loss of brush border / urine concentrating ability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Aberrant sodium handling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Decreased absorption at proximal tubule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Increased delivery to distal tubule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Activation of tubuloglomerular feedback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reduction of SN-GFR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Cast formation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Sodium in distal tubule  Tamm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Horsfall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protein polymerization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Casts/apoptotic cells in tubular cells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Loss of cell barriers/junctions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Cell culture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Primary/Established lines - tubular cells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Tubular epithelial ischemia via ATP depletion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Inhibit mitochondrial respiration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loss of epithelial cell polarity, intercellular junction integrity impaired (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Molitoris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KI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1996)</a:t>
            </a: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PRO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Easy to obtain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Easy to control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isolate individual conditions</a:t>
            </a: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CON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Not physiologic</a:t>
            </a:r>
          </a:p>
          <a:p>
            <a:pPr lvl="2"/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In vitro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cells are more resistant to hypoxic stress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Cells lose phenotype in culture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29908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Isolated whole tubules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Proximal tubules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Maintaining heterogeneity in cell population in tubules is more “representative” 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Carry a varied response to hypoxia (Weinberg,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J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Clin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Invest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1985)</a:t>
            </a: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PRO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Cell phenotype stays constant (as does cell polarity)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study ‘early recovery’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isolate individual conditions</a:t>
            </a: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CON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Isolation of tubules causes injury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Cannot assess inflammatory or vascular components to injury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Animal models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Cross clamping of renal pedicle for 15-60 minutes 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Unilateral allows for internal ‘control’ and renal specific effects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Carry a varied response to hypoxia (Weinberg,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J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Clin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Invest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1985)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Leads to proximal tubular cell necrosis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Recoverability mimics human phenotype (injury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recovery phases)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PRO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test tubular, vascular, and inflammatory components simultaneously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Mimics human AKI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test therapy</a:t>
            </a:r>
          </a:p>
          <a:p>
            <a:pPr lvl="1"/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CON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One dimensional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May be animal specific differences</a:t>
            </a:r>
          </a:p>
          <a:p>
            <a:pPr lvl="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Good against a mouse may not be good enough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15" y="4114800"/>
            <a:ext cx="2209800" cy="269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43000"/>
            <a:ext cx="5334000" cy="5486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Does the animal matter?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Mice, rats, rabbits, sheep, dogs,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have varying thresholds of injury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Local and systemic responses vary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Medullary vessel anatomy and urinary concentrating ability varies amongst animals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Porcine kidney (system) may be  most similar to humans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Lieberthal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AJPRP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2000)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Cost effectiveness of murine model makes it the most common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4" y="1600199"/>
            <a:ext cx="3516924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910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Does injury occur from arterial or venous occlusion?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Or both?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Renal arterial occlusion vs. Renal venous occlusion (Li,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AJPRP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2012)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Acute venous obstruction conferred greater injury than arterial occlusion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Time?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Longer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ischemic time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arterial obstruction conferred greater injury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10 minutes of clamping  significant renal histopathologic injury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Other models of ischemia/occlusion  AKI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Cardiac arrest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CPR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AKI (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Hutchens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J Vis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Exp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2011) 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Abdominal aortic clamping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AKI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91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Preconditioning?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Animals subjected to ischemia and reperfusion who recover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Re-injury results in less injury (resistance)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Bonventre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Curr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Opin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Nephrol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Hypertens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2002)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Cytoprotective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mechanism activation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Reduced pro-inflammatory  markers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May be a complicating factor for ‘translatability’ of bench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bedside therapy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2585" y="3222"/>
            <a:ext cx="8229600" cy="8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 – Good and Bad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18857" y="1252573"/>
            <a:ext cx="80393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974298" y="9064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857" y="1252573"/>
            <a:ext cx="862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Patients		Animals		Isolated		Isolated		Cell	</a:t>
            </a:r>
          </a:p>
          <a:p>
            <a:r>
              <a:rPr lang="en-US" sz="1400" dirty="0" smtClean="0"/>
              <a:t>(ATN)				Kidneys		Tubules		Culture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4846" y="1905000"/>
            <a:ext cx="8005617" cy="690417"/>
            <a:chOff x="464846" y="1905000"/>
            <a:chExt cx="8005617" cy="690417"/>
          </a:xfrm>
        </p:grpSpPr>
        <p:sp>
          <p:nvSpPr>
            <p:cNvPr id="9" name="Isosceles Triangle 8"/>
            <p:cNvSpPr/>
            <p:nvPr/>
          </p:nvSpPr>
          <p:spPr bwMode="auto">
            <a:xfrm rot="5400000">
              <a:off x="4122446" y="-1752600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2019375"/>
              <a:ext cx="289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Complexity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645" y="2743200"/>
            <a:ext cx="8005617" cy="690417"/>
            <a:chOff x="470645" y="2743200"/>
            <a:chExt cx="8005617" cy="690417"/>
          </a:xfrm>
        </p:grpSpPr>
        <p:sp>
          <p:nvSpPr>
            <p:cNvPr id="10" name="Isosceles Triangle 9"/>
            <p:cNvSpPr/>
            <p:nvPr/>
          </p:nvSpPr>
          <p:spPr bwMode="auto">
            <a:xfrm rot="5400000">
              <a:off x="4128245" y="-914400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597" y="2857575"/>
              <a:ext cx="289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Expt</a:t>
              </a:r>
              <a:r>
                <a:rPr lang="en-US" sz="2400" dirty="0" smtClean="0">
                  <a:solidFill>
                    <a:schemeClr val="bg1"/>
                  </a:solidFill>
                </a:rPr>
                <a:t> Limitations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5719" y="3276600"/>
            <a:ext cx="8005617" cy="690417"/>
            <a:chOff x="435719" y="3276600"/>
            <a:chExt cx="8005617" cy="690417"/>
          </a:xfrm>
        </p:grpSpPr>
        <p:sp>
          <p:nvSpPr>
            <p:cNvPr id="12" name="Isosceles Triangle 11"/>
            <p:cNvSpPr/>
            <p:nvPr/>
          </p:nvSpPr>
          <p:spPr bwMode="auto">
            <a:xfrm rot="16200000">
              <a:off x="4093319" y="-381000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8740" y="3390975"/>
              <a:ext cx="289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Able to manipulate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938" y="4072411"/>
            <a:ext cx="8005617" cy="690417"/>
            <a:chOff x="475938" y="4072411"/>
            <a:chExt cx="8005617" cy="690417"/>
          </a:xfrm>
        </p:grpSpPr>
        <p:sp>
          <p:nvSpPr>
            <p:cNvPr id="13" name="Isosceles Triangle 12"/>
            <p:cNvSpPr/>
            <p:nvPr/>
          </p:nvSpPr>
          <p:spPr bwMode="auto">
            <a:xfrm rot="16200000">
              <a:off x="4133538" y="414811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9623" y="4186786"/>
              <a:ext cx="289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Isolation of variable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45" y="4953000"/>
            <a:ext cx="8217340" cy="690417"/>
            <a:chOff x="464845" y="4953000"/>
            <a:chExt cx="8217340" cy="690417"/>
          </a:xfrm>
        </p:grpSpPr>
        <p:sp>
          <p:nvSpPr>
            <p:cNvPr id="14" name="Isosceles Triangle 13"/>
            <p:cNvSpPr/>
            <p:nvPr/>
          </p:nvSpPr>
          <p:spPr bwMode="auto">
            <a:xfrm rot="16200000">
              <a:off x="4122445" y="1295400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67585" y="506737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Understanding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4846" y="5486400"/>
            <a:ext cx="8005617" cy="690417"/>
            <a:chOff x="464846" y="5486400"/>
            <a:chExt cx="8005617" cy="690417"/>
          </a:xfrm>
        </p:grpSpPr>
        <p:sp>
          <p:nvSpPr>
            <p:cNvPr id="11" name="Isosceles Triangle 10"/>
            <p:cNvSpPr/>
            <p:nvPr/>
          </p:nvSpPr>
          <p:spPr bwMode="auto">
            <a:xfrm rot="5400000">
              <a:off x="4122446" y="1828800"/>
              <a:ext cx="690417" cy="800561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851" y="5600776"/>
              <a:ext cx="289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Therapeutic Value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699" y="6581001"/>
            <a:ext cx="273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Adapted from </a:t>
            </a:r>
            <a:r>
              <a:rPr lang="en-US" sz="1200" i="1" dirty="0" err="1" smtClean="0"/>
              <a:t>Luyckx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Crit</a:t>
            </a:r>
            <a:r>
              <a:rPr lang="en-US" sz="1200" i="1" dirty="0" smtClean="0"/>
              <a:t> Care </a:t>
            </a:r>
            <a:r>
              <a:rPr lang="en-US" sz="1200" i="1" dirty="0" err="1" smtClean="0"/>
              <a:t>Neph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502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452585" y="3222"/>
            <a:ext cx="8229600" cy="89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Primary AKI Model Paradigms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25" y="4491243"/>
            <a:ext cx="3352800" cy="22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30" idx="2"/>
          </p:cNvCxnSpPr>
          <p:nvPr/>
        </p:nvCxnSpPr>
        <p:spPr>
          <a:xfrm flipH="1">
            <a:off x="6487450" y="3320501"/>
            <a:ext cx="1" cy="1170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oss 29"/>
          <p:cNvSpPr/>
          <p:nvPr/>
        </p:nvSpPr>
        <p:spPr bwMode="auto">
          <a:xfrm>
            <a:off x="5044266" y="1195465"/>
            <a:ext cx="2886370" cy="2125036"/>
          </a:xfrm>
          <a:prstGeom prst="plu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9677" y="202715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SEPSIS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1195467"/>
            <a:ext cx="5306425" cy="3295776"/>
            <a:chOff x="152400" y="1195467"/>
            <a:chExt cx="5306425" cy="3295776"/>
          </a:xfrm>
          <a:solidFill>
            <a:schemeClr val="bg1">
              <a:lumMod val="65000"/>
            </a:schemeClr>
          </a:solidFill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3352715"/>
              <a:ext cx="3782425" cy="113852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ross 32"/>
            <p:cNvSpPr/>
            <p:nvPr/>
          </p:nvSpPr>
          <p:spPr bwMode="auto">
            <a:xfrm>
              <a:off x="152400" y="1195467"/>
              <a:ext cx="2682066" cy="2157248"/>
            </a:xfrm>
            <a:prstGeom prst="plus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417" y="1848569"/>
              <a:ext cx="2408032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ISCHEMIA</a:t>
              </a:r>
            </a:p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REPERFUSION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18" name="Straight Arrow Connector 17"/>
          <p:cNvCxnSpPr>
            <a:stCxn id="37" idx="3"/>
          </p:cNvCxnSpPr>
          <p:nvPr/>
        </p:nvCxnSpPr>
        <p:spPr>
          <a:xfrm>
            <a:off x="2805191" y="5418531"/>
            <a:ext cx="26243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 bwMode="auto">
          <a:xfrm>
            <a:off x="143508" y="4293741"/>
            <a:ext cx="2682066" cy="2157248"/>
          </a:xfrm>
          <a:prstGeom prst="plus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891" y="5187698"/>
            <a:ext cx="2641300" cy="46166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NEPHROTOXINS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Nephrotoxin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701726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Kidney is at risk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High proportion of cardiac output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= high exposure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Glomerulus drained by muscular vessel (arteriole)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venule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Higher risk of hemodynamic effects of drugs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Filtration and metabolism of drugs leads to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High concentration of active drugs in tubules (toxins)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Concentration increases along length of nephrons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Luminal pH can affect solubility of drugs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Medulla is exposed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056"/>
            <a:ext cx="1717623" cy="13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is partially funded by the Gambro Renal Products for the TAKING-FOCUS clinical research study</a:t>
            </a: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Models of Nephrotoxic AKI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82370"/>
            <a:ext cx="5334000" cy="506122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Folic acid  AKI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Direct tubular injury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Dilated tubules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Intratubular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c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ast formation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Intraparenchymal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neutrophil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accumulation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056"/>
            <a:ext cx="1717623" cy="13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443" y="1219200"/>
            <a:ext cx="6752885" cy="52638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0" y="1905000"/>
            <a:ext cx="3733800" cy="2362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4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Models of Nephrotoxic AKI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370"/>
            <a:ext cx="9144000" cy="506122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Single insult toxins (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Lieberthal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AJPRP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2000)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One dose may be enough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Cis-platin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Kusumoto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i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Clin</a:t>
            </a:r>
            <a:r>
              <a:rPr lang="en-US" i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Exp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Neph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2011)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Delivered IP  reproducible tubular injury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Mercury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Enteral Inorganic mercury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Glycerol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IM injection of glycerol  model of rhabdomyolysis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Leads to intra-renal vasoconstriction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Heme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mediated oxidant injury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Cast formation</a:t>
            </a:r>
            <a:b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056"/>
            <a:ext cx="1717623" cy="13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Models of Nephrotoxic AKI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370"/>
            <a:ext cx="9144000" cy="506122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Aggregate toxins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High dose or combined doses lead to AKI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Aminoglycosides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High doses required (10x dose than in humans)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Synergistic response in gram negative bacteremia (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Zager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JCI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1985)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Radiocontrast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Combined with stress of hypovolemia , single nephrectomy, prostaglandin inhibition  AKI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Similar to effect of radiocontrast in humans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056"/>
            <a:ext cx="1717623" cy="13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Examples of Nephrotoxic AKI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056"/>
            <a:ext cx="1717623" cy="13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78759"/>
              </p:ext>
            </p:extLst>
          </p:nvPr>
        </p:nvGraphicFramePr>
        <p:xfrm>
          <a:off x="304800" y="1371600"/>
          <a:ext cx="6705600" cy="525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  <a:gridCol w="3352800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Nephrotoxin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Why study?</a:t>
                      </a:r>
                      <a:endParaRPr lang="en-US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Gentamicin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Enzyme</a:t>
                      </a:r>
                      <a:r>
                        <a:rPr lang="en-US" sz="1400" baseline="0" dirty="0" smtClean="0"/>
                        <a:t> leakage, energy metabolism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Heavy metals (Me,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Ca</a:t>
                      </a:r>
                      <a:r>
                        <a:rPr lang="en-US" sz="1400" baseline="0" dirty="0" smtClean="0"/>
                        <a:t>, Cr)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Protein synthesis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Oxidant  injury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Tubular</a:t>
                      </a:r>
                      <a:r>
                        <a:rPr lang="en-US" sz="1400" baseline="0" dirty="0" smtClean="0"/>
                        <a:t> permeability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Radiocontrast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Iodohexanol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GFR, tubular morphology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Hydroquinones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Mitochondrial</a:t>
                      </a:r>
                      <a:r>
                        <a:rPr lang="en-US" sz="1400" baseline="0" dirty="0" smtClean="0"/>
                        <a:t> function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Cyclosporine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Toxin accumulation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Acetaminophen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Toxin accumulation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Chloroform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Organic</a:t>
                      </a:r>
                      <a:r>
                        <a:rPr lang="en-US" sz="1400" baseline="0" dirty="0" smtClean="0"/>
                        <a:t> acid accumulation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Immunosuppressants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Glomerular</a:t>
                      </a:r>
                      <a:r>
                        <a:rPr lang="en-US" sz="1400" baseline="0" dirty="0" smtClean="0"/>
                        <a:t> contractility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452585" y="3222"/>
            <a:ext cx="8229600" cy="89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Primary AKI Model Paradigms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25" y="4491243"/>
            <a:ext cx="3352800" cy="22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30" idx="2"/>
          </p:cNvCxnSpPr>
          <p:nvPr/>
        </p:nvCxnSpPr>
        <p:spPr>
          <a:xfrm flipH="1">
            <a:off x="6487450" y="3320501"/>
            <a:ext cx="1" cy="1170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oss 29"/>
          <p:cNvSpPr/>
          <p:nvPr/>
        </p:nvSpPr>
        <p:spPr bwMode="auto">
          <a:xfrm>
            <a:off x="5044266" y="1195465"/>
            <a:ext cx="2886370" cy="2125036"/>
          </a:xfrm>
          <a:prstGeom prst="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9677" y="202715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SEPSIS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1195467"/>
            <a:ext cx="5306425" cy="3295776"/>
            <a:chOff x="152400" y="1195467"/>
            <a:chExt cx="5306425" cy="3295776"/>
          </a:xfrm>
          <a:solidFill>
            <a:schemeClr val="bg1">
              <a:lumMod val="65000"/>
            </a:schemeClr>
          </a:solidFill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3352715"/>
              <a:ext cx="3782425" cy="113852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ross 32"/>
            <p:cNvSpPr/>
            <p:nvPr/>
          </p:nvSpPr>
          <p:spPr bwMode="auto">
            <a:xfrm>
              <a:off x="152400" y="1195467"/>
              <a:ext cx="2682066" cy="2157248"/>
            </a:xfrm>
            <a:prstGeom prst="plus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417" y="1848569"/>
              <a:ext cx="2408032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ISCHEMIA</a:t>
              </a:r>
            </a:p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REPERFUSION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18" name="Straight Arrow Connector 17"/>
          <p:cNvCxnSpPr>
            <a:stCxn id="37" idx="3"/>
          </p:cNvCxnSpPr>
          <p:nvPr/>
        </p:nvCxnSpPr>
        <p:spPr>
          <a:xfrm>
            <a:off x="2805191" y="5418531"/>
            <a:ext cx="26243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 bwMode="auto">
          <a:xfrm>
            <a:off x="143508" y="4293741"/>
            <a:ext cx="2682066" cy="2157248"/>
          </a:xfrm>
          <a:prstGeom prst="plu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891" y="5187698"/>
            <a:ext cx="26413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NEPHROTOXINS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772400" cy="3186684"/>
          </a:xfrm>
        </p:spPr>
      </p:pic>
    </p:spTree>
    <p:extLst>
      <p:ext uri="{BB962C8B-B14F-4D97-AF65-F5344CB8AC3E}">
        <p14:creationId xmlns:p14="http://schemas.microsoft.com/office/powerpoint/2010/main" val="29676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285"/>
            <a:ext cx="9144000" cy="452043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Sepsis and septic shock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ost common predisposing factor to AKI in critical care settings (Uchino, 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JAMA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2005)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Early  mechanisms appear to be related to hemodynamics (Benes,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Crit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Care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2011)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Late mechanisms appear to be related to balance of pro and anti-inflammatory factors/recovery (Maddens,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Crit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Care Med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2012)</a:t>
            </a:r>
            <a:endParaRPr lang="en-US" sz="20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3 Common Models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ipopolysaccharide toxin (LPS) from 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E. coli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Live bacteria administration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Cecal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ligation and puncture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043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LPS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Standardized, purchasable, dose related effect is stable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Injected IV, IM, SQ, IP as a bolus or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continuous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LPS  Low blood pressure / hypo-dynamic circulatory state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Adults with sepsis and AKI more commonly have higher cardiac output (Parker,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Crit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Care Med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1987)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Pediatric patients are highly variable (though lower cardiac output more common)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Essentially confounds results (AKI from cardiogenic + septic shock)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upload.wikimedia.org/wikipedia/commons/thumb/8/85/Toll-like_receptor_pathways_revised.jpg/300px-Toll-like_receptor_pathways_revi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1475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043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Live bacteria</a:t>
            </a:r>
          </a:p>
          <a:p>
            <a:pPr lvl="1"/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 coli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and 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 </a:t>
            </a:r>
            <a:r>
              <a:rPr lang="en-US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Aeruginosa</a:t>
            </a:r>
            <a:r>
              <a:rPr lang="en-US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typically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used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Langenberg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and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Bellomo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 renal hemodynamics and AKI (sheep)</a:t>
            </a:r>
            <a:endParaRPr lang="en-US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Standardization is difficult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Injected IV, IM, SQ, IP as a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bolus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Constant bacteremia is not common clinically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Bacteremia generally episodic (except endocarditis)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4738"/>
            <a:ext cx="40227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0227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6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0434"/>
          </a:xfrm>
        </p:spPr>
        <p:txBody>
          <a:bodyPr/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Cecal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ligation and puncture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Small laparotomy incision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Cecum located, ligated distal to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ileocecal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valve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Cecum punctured, feces expressed into peritoneum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Effect 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polymicrobial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sepsis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Most consistent with clinical sepsis (gram negative)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nature.com/nprot/journal/v4/n1/images/nprot.2008.214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1029325"/>
            <a:ext cx="6816232" cy="49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85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Relevance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990600"/>
            <a:ext cx="7772400" cy="4343400"/>
          </a:xfrm>
        </p:spPr>
        <p:txBody>
          <a:bodyPr/>
          <a:lstStyle/>
          <a:p>
            <a:r>
              <a:rPr lang="en-US" dirty="0" smtClean="0"/>
              <a:t>Pathophysiology of AKI is poorly understood</a:t>
            </a:r>
          </a:p>
          <a:p>
            <a:r>
              <a:rPr lang="en-US" dirty="0" smtClean="0"/>
              <a:t>AKI – disease or syndrome?</a:t>
            </a:r>
          </a:p>
          <a:p>
            <a:pPr lvl="1"/>
            <a:r>
              <a:rPr lang="en-US" dirty="0" smtClean="0"/>
              <a:t>Multifactorial</a:t>
            </a:r>
          </a:p>
          <a:p>
            <a:pPr lvl="1"/>
            <a:r>
              <a:rPr lang="en-US" dirty="0" smtClean="0"/>
              <a:t>Propagative effects</a:t>
            </a:r>
          </a:p>
          <a:p>
            <a:pPr lvl="1"/>
            <a:r>
              <a:rPr lang="en-US" dirty="0" smtClean="0"/>
              <a:t>Extra-renal effects of AKI</a:t>
            </a:r>
          </a:p>
          <a:p>
            <a:r>
              <a:rPr lang="en-US" i="1" dirty="0" smtClean="0"/>
              <a:t>In vitro</a:t>
            </a:r>
            <a:r>
              <a:rPr lang="en-US" dirty="0" smtClean="0"/>
              <a:t>, </a:t>
            </a:r>
            <a:r>
              <a:rPr lang="en-US" i="1" dirty="0" smtClean="0"/>
              <a:t>in vivo</a:t>
            </a:r>
            <a:r>
              <a:rPr lang="en-US" dirty="0" smtClean="0"/>
              <a:t>, and </a:t>
            </a:r>
            <a:r>
              <a:rPr lang="en-US" i="1" dirty="0" smtClean="0"/>
              <a:t>ex vivo </a:t>
            </a:r>
            <a:r>
              <a:rPr lang="en-US" dirty="0" smtClean="0"/>
              <a:t>AKI models offer an analytical canvas otherwise unavailable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 smtClean="0">
                <a:sym typeface="Wingdings" pitchFamily="2" charset="2"/>
              </a:rPr>
              <a:t> recognition  therapy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“…I miss the days we could experiment on kids.” – T </a:t>
            </a:r>
            <a:r>
              <a:rPr lang="en-US" dirty="0" err="1" smtClean="0">
                <a:solidFill>
                  <a:srgbClr val="FF0000"/>
                </a:solidFill>
              </a:rPr>
              <a:t>Bunchman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42 hours ago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(this statement not IRB/IACUC approved)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Septic AKI Models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043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Animal used matters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Small animals (murine, rabbits) vs. large animals (sheep, dogs, pigs)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Precision to measure cardiac performance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Renal blood flow variable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Applicability to humans to use small animal sepsis model?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upload.wikimedia.org/wikipedia/commons/thumb/a/ab/House_mouse.jpg/220px-House_m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9" y="4419600"/>
            <a:ext cx="2095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imalpictures123.org/wp-content/uploads/2012/05/Beautiful-Pet-Rabb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82" y="4267200"/>
            <a:ext cx="2759323" cy="20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05" y="4191000"/>
            <a:ext cx="2381251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98" y="4110038"/>
            <a:ext cx="171754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Performance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492125"/>
            <a:ext cx="1558614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8639" y="901975"/>
            <a:ext cx="8795361" cy="4889225"/>
            <a:chOff x="348639" y="381000"/>
            <a:chExt cx="8795361" cy="5486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39" y="381000"/>
              <a:ext cx="3652838" cy="5486400"/>
            </a:xfrm>
            <a:prstGeom prst="rect">
              <a:avLst/>
            </a:prstGeom>
          </p:spPr>
        </p:pic>
        <p:pic>
          <p:nvPicPr>
            <p:cNvPr id="15" name="Picture 2" descr="http://steeres.com/wp-content/uploads/2012/03/luke_lightsaber_train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381000"/>
              <a:ext cx="51308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33400" y="5925234"/>
            <a:ext cx="552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“Look kid … good against a remote, that’s one thing.</a:t>
            </a:r>
          </a:p>
          <a:p>
            <a:r>
              <a:rPr lang="en-US" dirty="0" smtClean="0"/>
              <a:t>Good against a living? That’s something else.”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Are these models accurate?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0434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Models have failed!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Therapy based on AKI models 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No effect seen in clinical trials thus far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Non-applicable to prevention or treatment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Understanding why is critical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Rosenberger,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Contrib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Nephrol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2011)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Human AKI is multifactorial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Constellation disease  syndrome, not a disease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Individuals differ in propensity/susceptibility to disease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Morphologic/functional derangements are poorly defined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Ability to track renal physiologic parameters is not available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Evolving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vs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established? Difficult to identify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“Knowledge” of AKI based on experimental models may be flawed!</a:t>
            </a:r>
            <a:endParaRPr lang="en-US" sz="16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308"/>
            <a:ext cx="2749550" cy="1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Are these models accurate?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0434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Renal structure/function varies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Between animals/species and age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Renal development/embryogenesis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differs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ven </a:t>
            </a:r>
            <a:r>
              <a:rPr lang="en-US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amongst same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species (species of rat and renal papilla)</a:t>
            </a:r>
            <a:endParaRPr lang="en-US" sz="12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How are they dissimilar to humans?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Example – gentamicin dose needed higher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Experimental AKI may be affected by confounding factors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Fluid status, temperature, blood pressure, anesthesia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Rarely discussed in methods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Partial oxygen tension varies considerably within kidney at baseline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Most Clinical AKI (adult and pediatric) occurs with comorbidities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Experimental AKI occurs in healthy animals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308"/>
            <a:ext cx="2749550" cy="1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0481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Are these models accurate?</a:t>
            </a:r>
            <a:endParaRPr lang="en-US"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308"/>
            <a:ext cx="2749550" cy="1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47027"/>
              </p:ext>
            </p:extLst>
          </p:nvPr>
        </p:nvGraphicFramePr>
        <p:xfrm>
          <a:off x="152402" y="2438400"/>
          <a:ext cx="8845548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1387"/>
                <a:gridCol w="2211387"/>
                <a:gridCol w="2211387"/>
                <a:gridCol w="22113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of</a:t>
                      </a:r>
                      <a:r>
                        <a:rPr lang="en-US" baseline="0" dirty="0" smtClean="0"/>
                        <a:t> AKI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Reproducibility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parallel?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Ischemia-reperfusion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really</a:t>
                      </a:r>
                      <a:endParaRPr lang="en-US" sz="1600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Cardiac</a:t>
                      </a:r>
                      <a:r>
                        <a:rPr lang="en-US" sz="1600" baseline="0" dirty="0" smtClean="0"/>
                        <a:t> arrest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Gentamicin toxin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really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Cispatin</a:t>
                      </a:r>
                      <a:r>
                        <a:rPr lang="en-US" sz="1600" dirty="0" smtClean="0"/>
                        <a:t> toxicity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Maybe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LPS infusion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really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Maybe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699" y="6581001"/>
            <a:ext cx="282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Adapted from </a:t>
            </a:r>
            <a:r>
              <a:rPr lang="en-US" sz="1200" i="1" dirty="0" err="1" smtClean="0"/>
              <a:t>Heyman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Crit</a:t>
            </a:r>
            <a:r>
              <a:rPr lang="en-US" sz="1200" i="1" dirty="0" smtClean="0"/>
              <a:t> Care </a:t>
            </a:r>
            <a:r>
              <a:rPr lang="en-US" sz="1200" i="1" dirty="0" err="1" smtClean="0"/>
              <a:t>Neph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228600"/>
            <a:ext cx="8458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00"/>
            <a:ext cx="69342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Conclusions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4343400"/>
          </a:xfrm>
        </p:spPr>
        <p:txBody>
          <a:bodyPr/>
          <a:lstStyle/>
          <a:p>
            <a:r>
              <a:rPr lang="en-US" dirty="0" smtClean="0"/>
              <a:t>AKI models….</a:t>
            </a:r>
          </a:p>
          <a:p>
            <a:pPr lvl="1"/>
            <a:r>
              <a:rPr lang="en-US" dirty="0" smtClean="0"/>
              <a:t>Ubiquitous</a:t>
            </a:r>
          </a:p>
          <a:p>
            <a:pPr lvl="1"/>
            <a:r>
              <a:rPr lang="en-US" dirty="0" smtClean="0"/>
              <a:t>Sometimes easy, sometimes complicated</a:t>
            </a:r>
          </a:p>
          <a:p>
            <a:pPr lvl="1"/>
            <a:r>
              <a:rPr lang="en-US" dirty="0" smtClean="0"/>
              <a:t>Variable, highly variable</a:t>
            </a:r>
          </a:p>
          <a:p>
            <a:pPr lvl="1"/>
            <a:r>
              <a:rPr lang="en-US" dirty="0" smtClean="0"/>
              <a:t>May provide some sensitive but not specific information</a:t>
            </a:r>
          </a:p>
          <a:p>
            <a:pPr lvl="1"/>
            <a:r>
              <a:rPr lang="en-US" dirty="0" smtClean="0"/>
              <a:t>Cell culture/isolated nephrons are likely insufficient</a:t>
            </a:r>
          </a:p>
          <a:p>
            <a:pPr lvl="1"/>
            <a:r>
              <a:rPr lang="en-US" dirty="0" smtClean="0"/>
              <a:t>Whole organ/in vivo studies are essential</a:t>
            </a:r>
          </a:p>
          <a:p>
            <a:r>
              <a:rPr lang="en-US" dirty="0" smtClean="0"/>
              <a:t>Relevance…</a:t>
            </a:r>
          </a:p>
          <a:p>
            <a:pPr lvl="1"/>
            <a:r>
              <a:rPr lang="en-US" dirty="0" smtClean="0"/>
              <a:t>Must be tempered</a:t>
            </a:r>
          </a:p>
          <a:p>
            <a:pPr lvl="1"/>
            <a:r>
              <a:rPr lang="en-US" dirty="0" smtClean="0"/>
              <a:t>Appropriate clinical parallel must be used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308"/>
            <a:ext cx="2749550" cy="1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00"/>
            <a:ext cx="69342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Acknowledgements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4343400"/>
          </a:xfrm>
        </p:spPr>
        <p:txBody>
          <a:bodyPr/>
          <a:lstStyle/>
          <a:p>
            <a:r>
              <a:rPr lang="en-US" dirty="0" smtClean="0"/>
              <a:t>Cincinnati Children’s Hospital</a:t>
            </a:r>
          </a:p>
          <a:p>
            <a:pPr lvl="1"/>
            <a:r>
              <a:rPr lang="en-US" dirty="0" smtClean="0"/>
              <a:t>Division of Critical Care</a:t>
            </a:r>
          </a:p>
          <a:p>
            <a:pPr lvl="2"/>
            <a:r>
              <a:rPr lang="en-US" dirty="0" smtClean="0"/>
              <a:t>Hector Wong</a:t>
            </a:r>
          </a:p>
          <a:p>
            <a:pPr lvl="2"/>
            <a:r>
              <a:rPr lang="en-US" dirty="0" smtClean="0"/>
              <a:t>Derek Wheeler</a:t>
            </a:r>
          </a:p>
          <a:p>
            <a:pPr lvl="2"/>
            <a:r>
              <a:rPr lang="en-US" dirty="0" smtClean="0"/>
              <a:t>Emily Donaworth</a:t>
            </a:r>
          </a:p>
          <a:p>
            <a:pPr lvl="1"/>
            <a:r>
              <a:rPr lang="en-US" dirty="0" smtClean="0"/>
              <a:t>Center for Acute Care Nephrology</a:t>
            </a:r>
          </a:p>
          <a:p>
            <a:pPr lvl="2"/>
            <a:r>
              <a:rPr lang="en-US" dirty="0" smtClean="0"/>
              <a:t>Stuart Goldstein</a:t>
            </a:r>
          </a:p>
          <a:p>
            <a:pPr lvl="2"/>
            <a:r>
              <a:rPr lang="en-US" dirty="0" smtClean="0"/>
              <a:t>Prasad Devarajan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308"/>
            <a:ext cx="2749550" cy="1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25" y="990600"/>
            <a:ext cx="7772400" cy="990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343400" cy="4724400"/>
          </a:xfrm>
        </p:spPr>
        <p:txBody>
          <a:bodyPr/>
          <a:lstStyle/>
          <a:p>
            <a:r>
              <a:rPr lang="en-US" dirty="0" smtClean="0"/>
              <a:t>Discuss most prominent biologic models of AKI</a:t>
            </a:r>
          </a:p>
          <a:p>
            <a:r>
              <a:rPr lang="en-US" dirty="0" smtClean="0"/>
              <a:t>Pro – Con debate</a:t>
            </a:r>
          </a:p>
          <a:p>
            <a:r>
              <a:rPr lang="en-US" dirty="0" smtClean="0"/>
              <a:t>Effectiveness of </a:t>
            </a:r>
            <a:r>
              <a:rPr lang="en-US" dirty="0" err="1" smtClean="0"/>
              <a:t>bench</a:t>
            </a:r>
            <a:r>
              <a:rPr lang="en-US" dirty="0" err="1" smtClean="0">
                <a:sym typeface="Wingdings" pitchFamily="2" charset="2"/>
              </a:rPr>
              <a:t>bedside</a:t>
            </a:r>
            <a:r>
              <a:rPr lang="en-US" dirty="0" smtClean="0">
                <a:sym typeface="Wingdings" pitchFamily="2" charset="2"/>
              </a:rPr>
              <a:t> model</a:t>
            </a:r>
            <a:endParaRPr lang="en-US" dirty="0" smtClean="0"/>
          </a:p>
          <a:p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990600"/>
            <a:ext cx="4240823" cy="57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457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purpose of animal models and AKI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45558" y="899860"/>
            <a:ext cx="8305800" cy="5486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Understanding of AKI pathophysiology is incomplete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Multifactorial etiology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Offer therapeutic targets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Biomarker development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Targets (outcomes or function)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Number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models is high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Indexed citations of “animal models” and “acute kidney injury”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1790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Broad categories to match primary assumed pathophysiology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Ischemic 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Nephrotoxic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Septic</a:t>
            </a: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84884" y="32461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biologic basis of AKI</a:t>
            </a:r>
            <a:b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30" y="2964180"/>
            <a:ext cx="195072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092" name="Group 88091"/>
          <p:cNvGrpSpPr/>
          <p:nvPr/>
        </p:nvGrpSpPr>
        <p:grpSpPr>
          <a:xfrm>
            <a:off x="697203" y="1371600"/>
            <a:ext cx="2782910" cy="1617981"/>
            <a:chOff x="697203" y="1371600"/>
            <a:chExt cx="2782910" cy="1617981"/>
          </a:xfrm>
        </p:grpSpPr>
        <p:sp>
          <p:nvSpPr>
            <p:cNvPr id="14" name="Oval 13"/>
            <p:cNvSpPr/>
            <p:nvPr/>
          </p:nvSpPr>
          <p:spPr>
            <a:xfrm>
              <a:off x="697203" y="1371600"/>
              <a:ext cx="1676400" cy="10845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</a:t>
              </a:r>
              <a:r>
                <a:rPr lang="en-US" sz="1600" dirty="0" smtClean="0">
                  <a:solidFill>
                    <a:schemeClr val="tx1"/>
                  </a:solidFill>
                </a:rPr>
                <a:t>ypoxia and dysoxia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4" idx="5"/>
            </p:cNvCxnSpPr>
            <p:nvPr/>
          </p:nvCxnSpPr>
          <p:spPr>
            <a:xfrm>
              <a:off x="2128100" y="2297347"/>
              <a:ext cx="1352013" cy="6922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95" name="Group 88094"/>
          <p:cNvGrpSpPr/>
          <p:nvPr/>
        </p:nvGrpSpPr>
        <p:grpSpPr>
          <a:xfrm>
            <a:off x="5397695" y="1371599"/>
            <a:ext cx="3365304" cy="1594248"/>
            <a:chOff x="5397695" y="1371599"/>
            <a:chExt cx="3365304" cy="1594248"/>
          </a:xfrm>
        </p:grpSpPr>
        <p:sp>
          <p:nvSpPr>
            <p:cNvPr id="15" name="Oval 14"/>
            <p:cNvSpPr/>
            <p:nvPr/>
          </p:nvSpPr>
          <p:spPr>
            <a:xfrm>
              <a:off x="6897222" y="1371599"/>
              <a:ext cx="1865777" cy="10608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Tubulopathy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5" idx="3"/>
            </p:cNvCxnSpPr>
            <p:nvPr/>
          </p:nvCxnSpPr>
          <p:spPr>
            <a:xfrm flipH="1">
              <a:off x="5397695" y="2277089"/>
              <a:ext cx="1772764" cy="6887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88950" y="3124200"/>
            <a:ext cx="2962078" cy="1143000"/>
            <a:chOff x="5388950" y="3124200"/>
            <a:chExt cx="2962078" cy="1143000"/>
          </a:xfrm>
        </p:grpSpPr>
        <p:sp>
          <p:nvSpPr>
            <p:cNvPr id="11" name="Oval 10"/>
            <p:cNvSpPr/>
            <p:nvPr/>
          </p:nvSpPr>
          <p:spPr>
            <a:xfrm>
              <a:off x="6674628" y="3124200"/>
              <a:ext cx="16764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Apoptosis and necrosis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1" idx="2"/>
              <a:endCxn id="8" idx="3"/>
            </p:cNvCxnSpPr>
            <p:nvPr/>
          </p:nvCxnSpPr>
          <p:spPr>
            <a:xfrm flipH="1">
              <a:off x="5388950" y="3695700"/>
              <a:ext cx="12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73096" y="3124200"/>
            <a:ext cx="2965134" cy="1143000"/>
            <a:chOff x="473096" y="3124200"/>
            <a:chExt cx="2965134" cy="1143000"/>
          </a:xfrm>
        </p:grpSpPr>
        <p:sp>
          <p:nvSpPr>
            <p:cNvPr id="9" name="Oval 8"/>
            <p:cNvSpPr/>
            <p:nvPr/>
          </p:nvSpPr>
          <p:spPr>
            <a:xfrm>
              <a:off x="473096" y="3124200"/>
              <a:ext cx="16764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Aberrant glomerular perfusion pressure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9" idx="6"/>
              <a:endCxn id="8" idx="1"/>
            </p:cNvCxnSpPr>
            <p:nvPr/>
          </p:nvCxnSpPr>
          <p:spPr>
            <a:xfrm>
              <a:off x="2149496" y="3695700"/>
              <a:ext cx="12887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745002" y="4427220"/>
            <a:ext cx="2668588" cy="2238570"/>
            <a:chOff x="1745002" y="4427220"/>
            <a:chExt cx="2668588" cy="2238570"/>
          </a:xfrm>
        </p:grpSpPr>
        <p:sp>
          <p:nvSpPr>
            <p:cNvPr id="13" name="Oval 12"/>
            <p:cNvSpPr/>
            <p:nvPr/>
          </p:nvSpPr>
          <p:spPr>
            <a:xfrm>
              <a:off x="1745002" y="5141791"/>
              <a:ext cx="1676400" cy="152399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Aberrant arteriolar tone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13" idx="7"/>
              <a:endCxn id="8" idx="2"/>
            </p:cNvCxnSpPr>
            <p:nvPr/>
          </p:nvCxnSpPr>
          <p:spPr>
            <a:xfrm flipV="1">
              <a:off x="3175899" y="4427220"/>
              <a:ext cx="1237691" cy="9377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413590" y="4427220"/>
            <a:ext cx="2456399" cy="2238571"/>
            <a:chOff x="4413590" y="4427220"/>
            <a:chExt cx="2456399" cy="2238571"/>
          </a:xfrm>
        </p:grpSpPr>
        <p:sp>
          <p:nvSpPr>
            <p:cNvPr id="12" name="Oval 11"/>
            <p:cNvSpPr/>
            <p:nvPr/>
          </p:nvSpPr>
          <p:spPr>
            <a:xfrm>
              <a:off x="5193589" y="5141791"/>
              <a:ext cx="1676400" cy="152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Tubular epithelial toxicity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12" idx="1"/>
              <a:endCxn id="8" idx="2"/>
            </p:cNvCxnSpPr>
            <p:nvPr/>
          </p:nvCxnSpPr>
          <p:spPr>
            <a:xfrm flipH="1" flipV="1">
              <a:off x="4413590" y="4427220"/>
              <a:ext cx="1025502" cy="9377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94" name="Group 88093"/>
          <p:cNvGrpSpPr/>
          <p:nvPr/>
        </p:nvGrpSpPr>
        <p:grpSpPr>
          <a:xfrm>
            <a:off x="3575390" y="1160322"/>
            <a:ext cx="1676400" cy="1803858"/>
            <a:chOff x="3575390" y="1160322"/>
            <a:chExt cx="1676400" cy="1803858"/>
          </a:xfrm>
        </p:grpSpPr>
        <p:sp>
          <p:nvSpPr>
            <p:cNvPr id="10" name="Oval 9"/>
            <p:cNvSpPr/>
            <p:nvPr/>
          </p:nvSpPr>
          <p:spPr>
            <a:xfrm>
              <a:off x="3575390" y="1160322"/>
              <a:ext cx="1676400" cy="11167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Disrupted endothelial function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10" idx="4"/>
              <a:endCxn id="8" idx="0"/>
            </p:cNvCxnSpPr>
            <p:nvPr/>
          </p:nvCxnSpPr>
          <p:spPr>
            <a:xfrm>
              <a:off x="4413590" y="2277089"/>
              <a:ext cx="0" cy="6870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7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452585" y="3222"/>
            <a:ext cx="8229600" cy="89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Primary AKI Model Paradigms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25" y="4491243"/>
            <a:ext cx="3352800" cy="22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44266" y="1195465"/>
            <a:ext cx="2886370" cy="3295778"/>
            <a:chOff x="5044266" y="1195465"/>
            <a:chExt cx="2886370" cy="3295778"/>
          </a:xfrm>
        </p:grpSpPr>
        <p:cxnSp>
          <p:nvCxnSpPr>
            <p:cNvPr id="26" name="Straight Arrow Connector 25"/>
            <p:cNvCxnSpPr>
              <a:stCxn id="30" idx="2"/>
            </p:cNvCxnSpPr>
            <p:nvPr/>
          </p:nvCxnSpPr>
          <p:spPr>
            <a:xfrm flipH="1">
              <a:off x="6487450" y="3320501"/>
              <a:ext cx="1" cy="11707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ross 29"/>
            <p:cNvSpPr/>
            <p:nvPr/>
          </p:nvSpPr>
          <p:spPr bwMode="auto">
            <a:xfrm>
              <a:off x="5044266" y="1195465"/>
              <a:ext cx="2886370" cy="2125036"/>
            </a:xfrm>
            <a:prstGeom prst="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9677" y="2027150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SEPSIS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1195467"/>
            <a:ext cx="5306425" cy="3295776"/>
            <a:chOff x="152400" y="1195467"/>
            <a:chExt cx="5306425" cy="329577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3352715"/>
              <a:ext cx="3782425" cy="1138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ross 32"/>
            <p:cNvSpPr/>
            <p:nvPr/>
          </p:nvSpPr>
          <p:spPr bwMode="auto">
            <a:xfrm>
              <a:off x="152400" y="1195467"/>
              <a:ext cx="2682066" cy="2157248"/>
            </a:xfrm>
            <a:prstGeom prst="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417" y="1848569"/>
              <a:ext cx="24080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ISCHEMIA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REPERFUSION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3508" y="4293741"/>
            <a:ext cx="5315317" cy="2157248"/>
            <a:chOff x="143508" y="4293741"/>
            <a:chExt cx="5315317" cy="2157248"/>
          </a:xfrm>
        </p:grpSpPr>
        <p:cxnSp>
          <p:nvCxnSpPr>
            <p:cNvPr id="18" name="Straight Arrow Connector 17"/>
            <p:cNvCxnSpPr>
              <a:stCxn id="37" idx="3"/>
            </p:cNvCxnSpPr>
            <p:nvPr/>
          </p:nvCxnSpPr>
          <p:spPr>
            <a:xfrm>
              <a:off x="2834466" y="5418531"/>
              <a:ext cx="26243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ross 35"/>
            <p:cNvSpPr/>
            <p:nvPr/>
          </p:nvSpPr>
          <p:spPr bwMode="auto">
            <a:xfrm>
              <a:off x="143508" y="4293741"/>
              <a:ext cx="2682066" cy="2157248"/>
            </a:xfrm>
            <a:prstGeom prst="plus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166" y="5187698"/>
              <a:ext cx="2641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NEPHROTOXINS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7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452585" y="3222"/>
            <a:ext cx="8229600" cy="89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Primary AKI Model Paradigms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25" y="4491243"/>
            <a:ext cx="3352800" cy="22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30" idx="2"/>
          </p:cNvCxnSpPr>
          <p:nvPr/>
        </p:nvCxnSpPr>
        <p:spPr>
          <a:xfrm flipH="1">
            <a:off x="6487450" y="3320501"/>
            <a:ext cx="1" cy="1170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oss 29"/>
          <p:cNvSpPr/>
          <p:nvPr/>
        </p:nvSpPr>
        <p:spPr bwMode="auto">
          <a:xfrm>
            <a:off x="5044266" y="1195465"/>
            <a:ext cx="2886370" cy="2125036"/>
          </a:xfrm>
          <a:prstGeom prst="plu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9677" y="202715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SEPSIS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1195467"/>
            <a:ext cx="5306425" cy="3295776"/>
            <a:chOff x="152400" y="1195467"/>
            <a:chExt cx="5306425" cy="329577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3352715"/>
              <a:ext cx="3782425" cy="1138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ross 32"/>
            <p:cNvSpPr/>
            <p:nvPr/>
          </p:nvSpPr>
          <p:spPr bwMode="auto">
            <a:xfrm>
              <a:off x="152400" y="1195467"/>
              <a:ext cx="2682066" cy="2157248"/>
            </a:xfrm>
            <a:prstGeom prst="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417" y="1848569"/>
              <a:ext cx="24080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ISCHEMIA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REPERFUSION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Arrow Connector 17"/>
          <p:cNvCxnSpPr>
            <a:stCxn id="37" idx="3"/>
          </p:cNvCxnSpPr>
          <p:nvPr/>
        </p:nvCxnSpPr>
        <p:spPr>
          <a:xfrm>
            <a:off x="2834466" y="5418531"/>
            <a:ext cx="26243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 bwMode="auto">
          <a:xfrm>
            <a:off x="143508" y="4293741"/>
            <a:ext cx="2682066" cy="2157248"/>
          </a:xfrm>
          <a:prstGeom prst="plu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166" y="5187698"/>
            <a:ext cx="26413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NEPHROTOXINS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66481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Ischemic AKI Models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96112"/>
            <a:ext cx="8534400" cy="5961888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Seems most physiologically “pure”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Clinical parallels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Hypovolemic dehydration (Gastroenteritis –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worldwide pediatric AKI)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Cardiopulmonary bypass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Histology of ischemic injury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Often associated with scattered tubular necrosis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Dilation of proximal tubules</a:t>
            </a:r>
          </a:p>
          <a:p>
            <a:pPr lvl="1"/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Intratubular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casts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Glomeruli generally intact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Tubules are the focus?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Many models exist – strengths and weaknesses in place for each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3 Main Models of Ischemia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Cell culture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Isolated Tubules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Whole Animal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" cy="8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38"/>
            <a:ext cx="1425315" cy="11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8" y="1126003"/>
            <a:ext cx="5334000" cy="569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4343400" y="3200400"/>
            <a:ext cx="38100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375638" y="4038600"/>
            <a:ext cx="38100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8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1746</Words>
  <Application>Microsoft Office PowerPoint</Application>
  <PresentationFormat>On-screen Show (4:3)</PresentationFormat>
  <Paragraphs>375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AKI – Biologic Models of Injury</vt:lpstr>
      <vt:lpstr>Disclosures</vt:lpstr>
      <vt:lpstr>Relevance</vt:lpstr>
      <vt:lpstr>Outline</vt:lpstr>
      <vt:lpstr>The purpose of animal models and AKI</vt:lpstr>
      <vt:lpstr>The biologic basis of AKI </vt:lpstr>
      <vt:lpstr>Primary AKI Model Paradigms</vt:lpstr>
      <vt:lpstr>Primary AKI Model Paradigms</vt:lpstr>
      <vt:lpstr>Ischemic AKI Models</vt:lpstr>
      <vt:lpstr>Ischemic AKI Models</vt:lpstr>
      <vt:lpstr>Ischemic AKI Models</vt:lpstr>
      <vt:lpstr>Ischemic AKI Models</vt:lpstr>
      <vt:lpstr>Ischemic AKI Models</vt:lpstr>
      <vt:lpstr>Ischemic AKI Models</vt:lpstr>
      <vt:lpstr>Ischemic AKI Models</vt:lpstr>
      <vt:lpstr>Ischemic AKI Models</vt:lpstr>
      <vt:lpstr>PowerPoint Presentation</vt:lpstr>
      <vt:lpstr>Primary AKI Model Paradigms</vt:lpstr>
      <vt:lpstr>Nephrotoxin AKI Models</vt:lpstr>
      <vt:lpstr>Models of Nephrotoxic AKI</vt:lpstr>
      <vt:lpstr>Models of Nephrotoxic AKI</vt:lpstr>
      <vt:lpstr>Models of Nephrotoxic AKI</vt:lpstr>
      <vt:lpstr>Examples of Nephrotoxic AKI</vt:lpstr>
      <vt:lpstr>Primary AKI Model Paradigms</vt:lpstr>
      <vt:lpstr>Septic AKI Models</vt:lpstr>
      <vt:lpstr>Septic AKI Models</vt:lpstr>
      <vt:lpstr>Septic AKI Models</vt:lpstr>
      <vt:lpstr>Septic AKI Models</vt:lpstr>
      <vt:lpstr>Septic AKI Models</vt:lpstr>
      <vt:lpstr>Septic AKI Models</vt:lpstr>
      <vt:lpstr>ModelsPerformance?</vt:lpstr>
      <vt:lpstr>Are these models accurate?</vt:lpstr>
      <vt:lpstr>Are these models accurate?</vt:lpstr>
      <vt:lpstr>Are these models accurate?</vt:lpstr>
      <vt:lpstr>Conclusions</vt:lpstr>
      <vt:lpstr>Acknowledgements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HRW from RB</dc:title>
  <dc:creator>Rajit Basu</dc:creator>
  <cp:lastModifiedBy>BASE8N</cp:lastModifiedBy>
  <cp:revision>71</cp:revision>
  <dcterms:created xsi:type="dcterms:W3CDTF">2011-10-04T20:37:19Z</dcterms:created>
  <dcterms:modified xsi:type="dcterms:W3CDTF">2012-09-29T11:58:56Z</dcterms:modified>
</cp:coreProperties>
</file>